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 id="2147483761" r:id="rId2"/>
    <p:sldMasterId id="2147483778" r:id="rId3"/>
  </p:sldMasterIdLst>
  <p:notesMasterIdLst>
    <p:notesMasterId r:id="rId94"/>
  </p:notesMasterIdLst>
  <p:handoutMasterIdLst>
    <p:handoutMasterId r:id="rId95"/>
  </p:handoutMasterIdLst>
  <p:sldIdLst>
    <p:sldId id="256" r:id="rId4"/>
    <p:sldId id="353" r:id="rId5"/>
    <p:sldId id="257" r:id="rId6"/>
    <p:sldId id="258" r:id="rId7"/>
    <p:sldId id="259" r:id="rId8"/>
    <p:sldId id="334" r:id="rId9"/>
    <p:sldId id="260" r:id="rId10"/>
    <p:sldId id="261" r:id="rId11"/>
    <p:sldId id="267" r:id="rId12"/>
    <p:sldId id="262" r:id="rId13"/>
    <p:sldId id="263" r:id="rId14"/>
    <p:sldId id="335" r:id="rId15"/>
    <p:sldId id="270" r:id="rId16"/>
    <p:sldId id="265" r:id="rId17"/>
    <p:sldId id="328" r:id="rId18"/>
    <p:sldId id="271" r:id="rId19"/>
    <p:sldId id="272" r:id="rId20"/>
    <p:sldId id="273" r:id="rId21"/>
    <p:sldId id="277" r:id="rId22"/>
    <p:sldId id="336" r:id="rId23"/>
    <p:sldId id="279" r:id="rId24"/>
    <p:sldId id="330" r:id="rId25"/>
    <p:sldId id="331" r:id="rId26"/>
    <p:sldId id="280" r:id="rId27"/>
    <p:sldId id="283" r:id="rId28"/>
    <p:sldId id="362" r:id="rId29"/>
    <p:sldId id="285" r:id="rId30"/>
    <p:sldId id="338" r:id="rId31"/>
    <p:sldId id="337" r:id="rId32"/>
    <p:sldId id="286" r:id="rId33"/>
    <p:sldId id="288" r:id="rId34"/>
    <p:sldId id="289" r:id="rId35"/>
    <p:sldId id="290" r:id="rId36"/>
    <p:sldId id="332" r:id="rId37"/>
    <p:sldId id="291" r:id="rId38"/>
    <p:sldId id="292" r:id="rId39"/>
    <p:sldId id="293" r:id="rId40"/>
    <p:sldId id="360" r:id="rId41"/>
    <p:sldId id="339" r:id="rId42"/>
    <p:sldId id="295" r:id="rId43"/>
    <p:sldId id="266" r:id="rId44"/>
    <p:sldId id="296" r:id="rId45"/>
    <p:sldId id="297" r:id="rId46"/>
    <p:sldId id="333" r:id="rId47"/>
    <p:sldId id="299" r:id="rId48"/>
    <p:sldId id="300" r:id="rId49"/>
    <p:sldId id="301" r:id="rId50"/>
    <p:sldId id="340" r:id="rId51"/>
    <p:sldId id="304" r:id="rId52"/>
    <p:sldId id="342" r:id="rId53"/>
    <p:sldId id="343" r:id="rId54"/>
    <p:sldId id="306" r:id="rId55"/>
    <p:sldId id="344" r:id="rId56"/>
    <p:sldId id="307" r:id="rId57"/>
    <p:sldId id="345" r:id="rId58"/>
    <p:sldId id="308" r:id="rId59"/>
    <p:sldId id="346" r:id="rId60"/>
    <p:sldId id="309" r:id="rId61"/>
    <p:sldId id="347" r:id="rId62"/>
    <p:sldId id="310" r:id="rId63"/>
    <p:sldId id="311" r:id="rId64"/>
    <p:sldId id="312" r:id="rId65"/>
    <p:sldId id="314" r:id="rId66"/>
    <p:sldId id="348" r:id="rId67"/>
    <p:sldId id="349" r:id="rId68"/>
    <p:sldId id="313" r:id="rId69"/>
    <p:sldId id="317" r:id="rId70"/>
    <p:sldId id="350" r:id="rId71"/>
    <p:sldId id="320" r:id="rId72"/>
    <p:sldId id="321" r:id="rId73"/>
    <p:sldId id="322" r:id="rId74"/>
    <p:sldId id="323" r:id="rId75"/>
    <p:sldId id="325" r:id="rId76"/>
    <p:sldId id="324" r:id="rId77"/>
    <p:sldId id="326" r:id="rId78"/>
    <p:sldId id="352" r:id="rId79"/>
    <p:sldId id="351" r:id="rId80"/>
    <p:sldId id="329" r:id="rId81"/>
    <p:sldId id="354" r:id="rId82"/>
    <p:sldId id="282" r:id="rId83"/>
    <p:sldId id="359" r:id="rId84"/>
    <p:sldId id="366" r:id="rId85"/>
    <p:sldId id="367" r:id="rId86"/>
    <p:sldId id="355" r:id="rId87"/>
    <p:sldId id="365" r:id="rId88"/>
    <p:sldId id="356" r:id="rId89"/>
    <p:sldId id="357" r:id="rId90"/>
    <p:sldId id="364" r:id="rId91"/>
    <p:sldId id="363" r:id="rId92"/>
    <p:sldId id="358"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6" userDrawn="1">
          <p15:clr>
            <a:srgbClr val="A4A3A4"/>
          </p15:clr>
        </p15:guide>
        <p15:guide id="2" pos="3243" userDrawn="1">
          <p15:clr>
            <a:srgbClr val="A4A3A4"/>
          </p15:clr>
        </p15:guide>
        <p15:guide id="3" orient="horz" pos="1185" userDrawn="1">
          <p15:clr>
            <a:srgbClr val="A4A3A4"/>
          </p15:clr>
        </p15:guide>
        <p15:guide id="4" orient="horz" pos="2387" userDrawn="1">
          <p15:clr>
            <a:srgbClr val="A4A3A4"/>
          </p15:clr>
        </p15:guide>
        <p15:guide id="5" orient="horz" pos="2047" userDrawn="1">
          <p15:clr>
            <a:srgbClr val="A4A3A4"/>
          </p15:clr>
        </p15:guide>
        <p15:guide id="6" orient="horz" pos="3952" userDrawn="1">
          <p15:clr>
            <a:srgbClr val="A4A3A4"/>
          </p15:clr>
        </p15:guide>
        <p15:guide id="7" pos="567" userDrawn="1">
          <p15:clr>
            <a:srgbClr val="A4A3A4"/>
          </p15:clr>
        </p15:guide>
        <p15:guide id="8" pos="5261" userDrawn="1">
          <p15:clr>
            <a:srgbClr val="A4A3A4"/>
          </p15:clr>
        </p15:guide>
        <p15:guide id="9" orient="horz" pos="777" userDrawn="1">
          <p15:clr>
            <a:srgbClr val="A4A3A4"/>
          </p15:clr>
        </p15:guide>
        <p15:guide id="10" pos="2880" userDrawn="1">
          <p15:clr>
            <a:srgbClr val="A4A3A4"/>
          </p15:clr>
        </p15:guide>
        <p15:guide id="11" pos="4037" userDrawn="1">
          <p15:clr>
            <a:srgbClr val="A4A3A4"/>
          </p15:clr>
        </p15:guide>
        <p15:guide id="12" pos="172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28" autoAdjust="0"/>
    <p:restoredTop sz="68859" autoAdjust="0"/>
  </p:normalViewPr>
  <p:slideViewPr>
    <p:cSldViewPr snapToGrid="0">
      <p:cViewPr varScale="1">
        <p:scale>
          <a:sx n="58" d="100"/>
          <a:sy n="58" d="100"/>
        </p:scale>
        <p:origin x="1699" y="53"/>
      </p:cViewPr>
      <p:guideLst>
        <p:guide orient="horz" pos="1366"/>
        <p:guide pos="3243"/>
        <p:guide orient="horz" pos="1185"/>
        <p:guide orient="horz" pos="2387"/>
        <p:guide orient="horz" pos="2047"/>
        <p:guide orient="horz" pos="3952"/>
        <p:guide pos="567"/>
        <p:guide pos="5261"/>
        <p:guide orient="horz" pos="777"/>
        <p:guide pos="2880"/>
        <p:guide pos="4037"/>
        <p:guide pos="1723"/>
      </p:guideLst>
    </p:cSldViewPr>
  </p:slideViewPr>
  <p:notesTextViewPr>
    <p:cViewPr>
      <p:scale>
        <a:sx n="3" d="2"/>
        <a:sy n="3" d="2"/>
      </p:scale>
      <p:origin x="0" y="0"/>
    </p:cViewPr>
  </p:notesTextViewPr>
  <p:notesViewPr>
    <p:cSldViewPr snapToGrid="0" showGuides="1">
      <p:cViewPr varScale="1">
        <p:scale>
          <a:sx n="153" d="100"/>
          <a:sy n="153" d="100"/>
        </p:scale>
        <p:origin x="5798" y="10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handoutMaster" Target="handoutMasters/handout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2AB4DB-D071-496C-9EDF-10B82B359718}" type="datetimeFigureOut">
              <a:rPr lang="en-US" smtClean="0"/>
              <a:t>6/23/2016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D1F435-FF39-46D9-81C7-99EF0B1C4FCA}" type="slidenum">
              <a:rPr lang="en-US" smtClean="0"/>
              <a:t>‹#›</a:t>
            </a:fld>
            <a:endParaRPr lang="en-US"/>
          </a:p>
        </p:txBody>
      </p:sp>
    </p:spTree>
    <p:extLst>
      <p:ext uri="{BB962C8B-B14F-4D97-AF65-F5344CB8AC3E}">
        <p14:creationId xmlns:p14="http://schemas.microsoft.com/office/powerpoint/2010/main" val="2414246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187B6-85DA-446D-BAC6-D67C39C20AD8}" type="datetimeFigureOut">
              <a:rPr lang="en-US" smtClean="0"/>
              <a:t>6/23/2016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47E02-E173-4CF3-861B-A6FD67E8A763}" type="slidenum">
              <a:rPr lang="en-US" smtClean="0"/>
              <a:t>‹#›</a:t>
            </a:fld>
            <a:endParaRPr lang="en-US"/>
          </a:p>
        </p:txBody>
      </p:sp>
    </p:spTree>
    <p:extLst>
      <p:ext uri="{BB962C8B-B14F-4D97-AF65-F5344CB8AC3E}">
        <p14:creationId xmlns:p14="http://schemas.microsoft.com/office/powerpoint/2010/main" val="1238184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2</a:t>
            </a:fld>
            <a:endParaRPr lang="en-US"/>
          </a:p>
        </p:txBody>
      </p:sp>
    </p:spTree>
    <p:extLst>
      <p:ext uri="{BB962C8B-B14F-4D97-AF65-F5344CB8AC3E}">
        <p14:creationId xmlns:p14="http://schemas.microsoft.com/office/powerpoint/2010/main" val="349915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smtClean="0"/>
          </a:p>
        </p:txBody>
      </p:sp>
      <p:sp>
        <p:nvSpPr>
          <p:cNvPr id="4" name="Slide Number Placeholder 3"/>
          <p:cNvSpPr>
            <a:spLocks noGrp="1"/>
          </p:cNvSpPr>
          <p:nvPr>
            <p:ph type="sldNum" sz="quarter" idx="10"/>
          </p:nvPr>
        </p:nvSpPr>
        <p:spPr/>
        <p:txBody>
          <a:bodyPr/>
          <a:lstStyle/>
          <a:p>
            <a:fld id="{BEC47E02-E173-4CF3-861B-A6FD67E8A763}" type="slidenum">
              <a:rPr lang="en-US" smtClean="0"/>
              <a:t>13</a:t>
            </a:fld>
            <a:endParaRPr lang="en-US"/>
          </a:p>
        </p:txBody>
      </p:sp>
    </p:spTree>
    <p:extLst>
      <p:ext uri="{BB962C8B-B14F-4D97-AF65-F5344CB8AC3E}">
        <p14:creationId xmlns:p14="http://schemas.microsoft.com/office/powerpoint/2010/main" val="353123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smtClean="0"/>
          </a:p>
        </p:txBody>
      </p:sp>
      <p:sp>
        <p:nvSpPr>
          <p:cNvPr id="4" name="Slide Number Placeholder 3"/>
          <p:cNvSpPr>
            <a:spLocks noGrp="1"/>
          </p:cNvSpPr>
          <p:nvPr>
            <p:ph type="sldNum" sz="quarter" idx="10"/>
          </p:nvPr>
        </p:nvSpPr>
        <p:spPr/>
        <p:txBody>
          <a:bodyPr/>
          <a:lstStyle/>
          <a:p>
            <a:fld id="{BEC47E02-E173-4CF3-861B-A6FD67E8A763}" type="slidenum">
              <a:rPr lang="en-US" smtClean="0"/>
              <a:t>15</a:t>
            </a:fld>
            <a:endParaRPr lang="en-US"/>
          </a:p>
        </p:txBody>
      </p:sp>
    </p:spTree>
    <p:extLst>
      <p:ext uri="{BB962C8B-B14F-4D97-AF65-F5344CB8AC3E}">
        <p14:creationId xmlns:p14="http://schemas.microsoft.com/office/powerpoint/2010/main" val="1818782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smtClean="0"/>
          </a:p>
        </p:txBody>
      </p:sp>
      <p:sp>
        <p:nvSpPr>
          <p:cNvPr id="4" name="Slide Number Placeholder 3"/>
          <p:cNvSpPr>
            <a:spLocks noGrp="1"/>
          </p:cNvSpPr>
          <p:nvPr>
            <p:ph type="sldNum" sz="quarter" idx="10"/>
          </p:nvPr>
        </p:nvSpPr>
        <p:spPr/>
        <p:txBody>
          <a:bodyPr/>
          <a:lstStyle/>
          <a:p>
            <a:fld id="{BEC47E02-E173-4CF3-861B-A6FD67E8A763}" type="slidenum">
              <a:rPr lang="en-US" smtClean="0"/>
              <a:t>16</a:t>
            </a:fld>
            <a:endParaRPr lang="en-US"/>
          </a:p>
        </p:txBody>
      </p:sp>
    </p:spTree>
    <p:extLst>
      <p:ext uri="{BB962C8B-B14F-4D97-AF65-F5344CB8AC3E}">
        <p14:creationId xmlns:p14="http://schemas.microsoft.com/office/powerpoint/2010/main" val="81290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smtClean="0"/>
          </a:p>
        </p:txBody>
      </p:sp>
      <p:sp>
        <p:nvSpPr>
          <p:cNvPr id="4" name="Slide Number Placeholder 3"/>
          <p:cNvSpPr>
            <a:spLocks noGrp="1"/>
          </p:cNvSpPr>
          <p:nvPr>
            <p:ph type="sldNum" sz="quarter" idx="10"/>
          </p:nvPr>
        </p:nvSpPr>
        <p:spPr/>
        <p:txBody>
          <a:bodyPr/>
          <a:lstStyle/>
          <a:p>
            <a:fld id="{BEC47E02-E173-4CF3-861B-A6FD67E8A763}" type="slidenum">
              <a:rPr lang="en-US" smtClean="0"/>
              <a:t>17</a:t>
            </a:fld>
            <a:endParaRPr lang="en-US"/>
          </a:p>
        </p:txBody>
      </p:sp>
    </p:spTree>
    <p:extLst>
      <p:ext uri="{BB962C8B-B14F-4D97-AF65-F5344CB8AC3E}">
        <p14:creationId xmlns:p14="http://schemas.microsoft.com/office/powerpoint/2010/main" val="1403615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18</a:t>
            </a:fld>
            <a:endParaRPr lang="en-US"/>
          </a:p>
        </p:txBody>
      </p:sp>
    </p:spTree>
    <p:extLst>
      <p:ext uri="{BB962C8B-B14F-4D97-AF65-F5344CB8AC3E}">
        <p14:creationId xmlns:p14="http://schemas.microsoft.com/office/powerpoint/2010/main" val="2865367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EC47E02-E173-4CF3-861B-A6FD67E8A763}" type="slidenum">
              <a:rPr lang="en-US" smtClean="0"/>
              <a:t>20</a:t>
            </a:fld>
            <a:endParaRPr lang="en-US"/>
          </a:p>
        </p:txBody>
      </p:sp>
    </p:spTree>
    <p:extLst>
      <p:ext uri="{BB962C8B-B14F-4D97-AF65-F5344CB8AC3E}">
        <p14:creationId xmlns:p14="http://schemas.microsoft.com/office/powerpoint/2010/main" val="1228024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21</a:t>
            </a:fld>
            <a:endParaRPr lang="en-US"/>
          </a:p>
        </p:txBody>
      </p:sp>
    </p:spTree>
    <p:extLst>
      <p:ext uri="{BB962C8B-B14F-4D97-AF65-F5344CB8AC3E}">
        <p14:creationId xmlns:p14="http://schemas.microsoft.com/office/powerpoint/2010/main" val="2875009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smtClean="0"/>
          </a:p>
        </p:txBody>
      </p:sp>
      <p:sp>
        <p:nvSpPr>
          <p:cNvPr id="4" name="Slide Number Placeholder 3"/>
          <p:cNvSpPr>
            <a:spLocks noGrp="1"/>
          </p:cNvSpPr>
          <p:nvPr>
            <p:ph type="sldNum" sz="quarter" idx="10"/>
          </p:nvPr>
        </p:nvSpPr>
        <p:spPr/>
        <p:txBody>
          <a:bodyPr/>
          <a:lstStyle/>
          <a:p>
            <a:fld id="{BEC47E02-E173-4CF3-861B-A6FD67E8A763}" type="slidenum">
              <a:rPr lang="en-US" smtClean="0"/>
              <a:t>22</a:t>
            </a:fld>
            <a:endParaRPr lang="en-US"/>
          </a:p>
        </p:txBody>
      </p:sp>
    </p:spTree>
    <p:extLst>
      <p:ext uri="{BB962C8B-B14F-4D97-AF65-F5344CB8AC3E}">
        <p14:creationId xmlns:p14="http://schemas.microsoft.com/office/powerpoint/2010/main" val="731816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smtClean="0"/>
          </a:p>
        </p:txBody>
      </p:sp>
      <p:sp>
        <p:nvSpPr>
          <p:cNvPr id="4" name="Slide Number Placeholder 3"/>
          <p:cNvSpPr>
            <a:spLocks noGrp="1"/>
          </p:cNvSpPr>
          <p:nvPr>
            <p:ph type="sldNum" sz="quarter" idx="10"/>
          </p:nvPr>
        </p:nvSpPr>
        <p:spPr/>
        <p:txBody>
          <a:bodyPr/>
          <a:lstStyle/>
          <a:p>
            <a:fld id="{BEC47E02-E173-4CF3-861B-A6FD67E8A763}" type="slidenum">
              <a:rPr lang="en-US" smtClean="0"/>
              <a:t>23</a:t>
            </a:fld>
            <a:endParaRPr lang="en-US"/>
          </a:p>
        </p:txBody>
      </p:sp>
    </p:spTree>
    <p:extLst>
      <p:ext uri="{BB962C8B-B14F-4D97-AF65-F5344CB8AC3E}">
        <p14:creationId xmlns:p14="http://schemas.microsoft.com/office/powerpoint/2010/main" val="964774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EC47E02-E173-4CF3-861B-A6FD67E8A763}" type="slidenum">
              <a:rPr lang="en-US" smtClean="0"/>
              <a:t>24</a:t>
            </a:fld>
            <a:endParaRPr lang="en-US"/>
          </a:p>
        </p:txBody>
      </p:sp>
    </p:spTree>
    <p:extLst>
      <p:ext uri="{BB962C8B-B14F-4D97-AF65-F5344CB8AC3E}">
        <p14:creationId xmlns:p14="http://schemas.microsoft.com/office/powerpoint/2010/main" val="310542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3</a:t>
            </a:fld>
            <a:endParaRPr lang="en-US"/>
          </a:p>
        </p:txBody>
      </p:sp>
    </p:spTree>
    <p:extLst>
      <p:ext uri="{BB962C8B-B14F-4D97-AF65-F5344CB8AC3E}">
        <p14:creationId xmlns:p14="http://schemas.microsoft.com/office/powerpoint/2010/main" val="277102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smtClean="0"/>
              <a:t>FIRST (TOTAL TISSUE) </a:t>
            </a:r>
          </a:p>
          <a:p>
            <a:r>
              <a:rPr lang="es-ES" b="1" dirty="0" err="1" smtClean="0"/>
              <a:t>Important</a:t>
            </a:r>
            <a:r>
              <a:rPr lang="es-ES" b="1" baseline="0" dirty="0" smtClean="0"/>
              <a:t> EXPLICAR TABLE</a:t>
            </a:r>
            <a:r>
              <a:rPr lang="es-ES" b="1" baseline="0" dirty="0" smtClean="0">
                <a:sym typeface="Wingdings" panose="05000000000000000000" pitchFamily="2" charset="2"/>
              </a:rPr>
              <a:t> + - </a:t>
            </a:r>
            <a:r>
              <a:rPr lang="es-ES" b="1" baseline="0" dirty="0" err="1" smtClean="0">
                <a:sym typeface="Wingdings" panose="05000000000000000000" pitchFamily="2" charset="2"/>
              </a:rPr>
              <a:t>values</a:t>
            </a:r>
            <a:r>
              <a:rPr lang="es-ES" b="1" baseline="0" dirty="0" smtClean="0">
                <a:sym typeface="Wingdings" panose="05000000000000000000" pitchFamily="2" charset="2"/>
              </a:rPr>
              <a:t> </a:t>
            </a:r>
            <a:r>
              <a:rPr lang="es-ES" b="1" baseline="0" dirty="0" err="1" smtClean="0">
                <a:sym typeface="Wingdings" panose="05000000000000000000" pitchFamily="2" charset="2"/>
              </a:rPr>
              <a:t>overestimation</a:t>
            </a:r>
            <a:r>
              <a:rPr lang="es-ES" b="1" baseline="0" dirty="0" smtClean="0">
                <a:sym typeface="Wingdings" panose="05000000000000000000" pitchFamily="2" charset="2"/>
              </a:rPr>
              <a:t>/</a:t>
            </a:r>
            <a:r>
              <a:rPr lang="es-ES" b="1" baseline="0" dirty="0" err="1" smtClean="0">
                <a:sym typeface="Wingdings" panose="05000000000000000000" pitchFamily="2" charset="2"/>
              </a:rPr>
              <a:t>underestimation</a:t>
            </a:r>
            <a:r>
              <a:rPr lang="es-ES" b="1" baseline="0" dirty="0" smtClean="0">
                <a:sym typeface="Wingdings" panose="05000000000000000000"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sym typeface="Wingdings" panose="05000000000000000000" pitchFamily="2" charset="2"/>
              </a:rPr>
              <a:t>SPM5/SPM8 </a:t>
            </a:r>
            <a:r>
              <a:rPr lang="es-ES" baseline="0" dirty="0" err="1" smtClean="0">
                <a:sym typeface="Wingdings" panose="05000000000000000000" pitchFamily="2" charset="2"/>
              </a:rPr>
              <a:t>where</a:t>
            </a:r>
            <a:r>
              <a:rPr lang="es-ES" baseline="0" dirty="0" smtClean="0">
                <a:sym typeface="Wingdings" panose="05000000000000000000" pitchFamily="2" charset="2"/>
              </a:rPr>
              <a:t> </a:t>
            </a:r>
            <a:r>
              <a:rPr lang="es-ES" baseline="0" dirty="0" err="1" smtClean="0">
                <a:sym typeface="Wingdings" panose="05000000000000000000" pitchFamily="2" charset="2"/>
              </a:rPr>
              <a:t>clearly</a:t>
            </a:r>
            <a:r>
              <a:rPr lang="es-ES" baseline="0" dirty="0" smtClean="0">
                <a:sym typeface="Wingdings" panose="05000000000000000000" pitchFamily="2" charset="2"/>
              </a:rPr>
              <a:t> </a:t>
            </a:r>
            <a:r>
              <a:rPr lang="es-ES" baseline="0" dirty="0" err="1" smtClean="0">
                <a:sym typeface="Wingdings" panose="05000000000000000000" pitchFamily="2" charset="2"/>
              </a:rPr>
              <a:t>the</a:t>
            </a:r>
            <a:r>
              <a:rPr lang="es-ES" baseline="0" dirty="0" smtClean="0">
                <a:sym typeface="Wingdings" panose="05000000000000000000" pitchFamily="2" charset="2"/>
              </a:rPr>
              <a:t> </a:t>
            </a:r>
            <a:r>
              <a:rPr lang="es-ES" baseline="0" dirty="0" err="1" smtClean="0">
                <a:sym typeface="Wingdings" panose="05000000000000000000" pitchFamily="2" charset="2"/>
              </a:rPr>
              <a:t>best</a:t>
            </a:r>
            <a:r>
              <a:rPr lang="es-ES" baseline="0" dirty="0" smtClean="0">
                <a:sym typeface="Wingdings" panose="05000000000000000000" pitchFamily="2" charset="2"/>
              </a:rPr>
              <a:t> </a:t>
            </a:r>
            <a:r>
              <a:rPr lang="es-ES" baseline="0" dirty="0" err="1" smtClean="0">
                <a:sym typeface="Wingdings" panose="05000000000000000000" pitchFamily="2" charset="2"/>
              </a:rPr>
              <a:t>methods</a:t>
            </a:r>
            <a:endParaRPr lang="es-ES" baseline="0" dirty="0" smtClean="0">
              <a:sym typeface="Wingdings" panose="05000000000000000000" pitchFamily="2" charset="2"/>
            </a:endParaRPr>
          </a:p>
          <a:p>
            <a:r>
              <a:rPr lang="es-ES" baseline="0" dirty="0" smtClean="0">
                <a:sym typeface="Wingdings" panose="05000000000000000000" pitchFamily="2" charset="2"/>
              </a:rPr>
              <a:t> </a:t>
            </a:r>
          </a:p>
          <a:p>
            <a:r>
              <a:rPr lang="es-ES" baseline="0" dirty="0" smtClean="0">
                <a:sym typeface="Wingdings" panose="05000000000000000000" pitchFamily="2" charset="2"/>
              </a:rPr>
              <a:t>TAMBE NORMAL-APPEARING (</a:t>
            </a:r>
            <a:r>
              <a:rPr lang="es-ES" baseline="0" dirty="0" err="1" smtClean="0">
                <a:sym typeface="Wingdings" panose="05000000000000000000" pitchFamily="2" charset="2"/>
              </a:rPr>
              <a:t>estem</a:t>
            </a:r>
            <a:r>
              <a:rPr lang="es-ES" baseline="0" dirty="0" smtClean="0">
                <a:sym typeface="Wingdings" panose="05000000000000000000" pitchFamily="2" charset="2"/>
              </a:rPr>
              <a:t> </a:t>
            </a:r>
            <a:r>
              <a:rPr lang="es-ES" baseline="0" dirty="0" err="1" smtClean="0">
                <a:sym typeface="Wingdings" panose="05000000000000000000" pitchFamily="2" charset="2"/>
              </a:rPr>
              <a:t>interessats</a:t>
            </a:r>
            <a:r>
              <a:rPr lang="es-ES" baseline="0" dirty="0" smtClean="0">
                <a:sym typeface="Wingdings" panose="05000000000000000000" pitchFamily="2" charset="2"/>
              </a:rPr>
              <a:t>)</a:t>
            </a:r>
          </a:p>
          <a:p>
            <a:r>
              <a:rPr lang="es-ES" baseline="0" dirty="0" err="1" smtClean="0">
                <a:sym typeface="Wingdings" panose="05000000000000000000" pitchFamily="2" charset="2"/>
              </a:rPr>
              <a:t>Still</a:t>
            </a:r>
            <a:r>
              <a:rPr lang="es-ES" baseline="0" dirty="0" smtClean="0">
                <a:sym typeface="Wingdings" panose="05000000000000000000" pitchFamily="2" charset="2"/>
              </a:rPr>
              <a:t> </a:t>
            </a:r>
            <a:r>
              <a:rPr lang="es-ES" baseline="0" dirty="0" err="1" smtClean="0">
                <a:sym typeface="Wingdings" panose="05000000000000000000" pitchFamily="2" charset="2"/>
              </a:rPr>
              <a:t>most</a:t>
            </a:r>
            <a:r>
              <a:rPr lang="es-ES" baseline="0" dirty="0" smtClean="0">
                <a:sym typeface="Wingdings" panose="05000000000000000000" pitchFamily="2" charset="2"/>
              </a:rPr>
              <a:t> of </a:t>
            </a:r>
            <a:r>
              <a:rPr lang="es-ES" baseline="0" dirty="0" err="1" smtClean="0">
                <a:sym typeface="Wingdings" panose="05000000000000000000" pitchFamily="2" charset="2"/>
              </a:rPr>
              <a:t>methods</a:t>
            </a:r>
            <a:r>
              <a:rPr lang="es-ES" baseline="0" dirty="0" smtClean="0">
                <a:sym typeface="Wingdings" panose="05000000000000000000" pitchFamily="2" charset="2"/>
              </a:rPr>
              <a:t> </a:t>
            </a:r>
            <a:r>
              <a:rPr lang="es-ES" baseline="0" dirty="0" err="1" smtClean="0">
                <a:sym typeface="Wingdings" panose="05000000000000000000" pitchFamily="2" charset="2"/>
              </a:rPr>
              <a:t>overestimated</a:t>
            </a:r>
            <a:r>
              <a:rPr lang="es-ES" baseline="0" dirty="0" smtClean="0">
                <a:sym typeface="Wingdings" panose="05000000000000000000" pitchFamily="2" charset="2"/>
              </a:rPr>
              <a:t> GM and </a:t>
            </a:r>
            <a:r>
              <a:rPr lang="es-ES" baseline="0" dirty="0" err="1" smtClean="0">
                <a:sym typeface="Wingdings" panose="05000000000000000000" pitchFamily="2" charset="2"/>
              </a:rPr>
              <a:t>underestimated</a:t>
            </a:r>
            <a:r>
              <a:rPr lang="es-ES" baseline="0" dirty="0" smtClean="0">
                <a:sym typeface="Wingdings" panose="05000000000000000000" pitchFamily="2" charset="2"/>
              </a:rPr>
              <a:t> WM</a:t>
            </a:r>
          </a:p>
          <a:p>
            <a:r>
              <a:rPr lang="es-ES" baseline="0" dirty="0" smtClean="0">
                <a:sym typeface="Wingdings" panose="05000000000000000000" pitchFamily="2" charset="2"/>
              </a:rPr>
              <a:t>So </a:t>
            </a:r>
            <a:r>
              <a:rPr lang="es-ES" baseline="0" dirty="0" err="1" smtClean="0">
                <a:sym typeface="Wingdings" panose="05000000000000000000" pitchFamily="2" charset="2"/>
              </a:rPr>
              <a:t>lesions</a:t>
            </a:r>
            <a:r>
              <a:rPr lang="es-ES" baseline="0" dirty="0" smtClean="0">
                <a:sym typeface="Wingdings" panose="05000000000000000000" pitchFamily="2" charset="2"/>
              </a:rPr>
              <a:t> </a:t>
            </a:r>
            <a:r>
              <a:rPr lang="es-ES" baseline="0" dirty="0" err="1" smtClean="0">
                <a:sym typeface="Wingdings" panose="05000000000000000000" pitchFamily="2" charset="2"/>
              </a:rPr>
              <a:t>have</a:t>
            </a:r>
            <a:r>
              <a:rPr lang="es-ES" baseline="0" dirty="0" smtClean="0">
                <a:sym typeface="Wingdings" panose="05000000000000000000" pitchFamily="2" charset="2"/>
              </a:rPr>
              <a:t> </a:t>
            </a:r>
            <a:r>
              <a:rPr lang="es-ES" baseline="0" dirty="0" err="1" smtClean="0">
                <a:sym typeface="Wingdings" panose="05000000000000000000" pitchFamily="2" charset="2"/>
              </a:rPr>
              <a:t>an</a:t>
            </a:r>
            <a:r>
              <a:rPr lang="es-ES" baseline="0" dirty="0" smtClean="0">
                <a:sym typeface="Wingdings" panose="05000000000000000000" pitchFamily="2" charset="2"/>
              </a:rPr>
              <a:t> </a:t>
            </a:r>
            <a:r>
              <a:rPr lang="es-ES" baseline="0" dirty="0" err="1" smtClean="0">
                <a:sym typeface="Wingdings" panose="05000000000000000000" pitchFamily="2" charset="2"/>
              </a:rPr>
              <a:t>effect</a:t>
            </a:r>
            <a:r>
              <a:rPr lang="es-ES" baseline="0" dirty="0" smtClean="0">
                <a:sym typeface="Wingdings" panose="05000000000000000000" pitchFamily="2" charset="2"/>
              </a:rPr>
              <a:t> </a:t>
            </a:r>
            <a:r>
              <a:rPr lang="es-ES" baseline="0" dirty="0" err="1" smtClean="0">
                <a:sym typeface="Wingdings" panose="05000000000000000000" pitchFamily="2" charset="2"/>
              </a:rPr>
              <a:t>on</a:t>
            </a:r>
            <a:r>
              <a:rPr lang="es-ES" baseline="0" dirty="0" smtClean="0">
                <a:sym typeface="Wingdings" panose="05000000000000000000" pitchFamily="2" charset="2"/>
              </a:rPr>
              <a:t> </a:t>
            </a:r>
            <a:r>
              <a:rPr lang="es-ES" baseline="0" dirty="0" err="1" smtClean="0">
                <a:sym typeface="Wingdings" panose="05000000000000000000" pitchFamily="2" charset="2"/>
              </a:rPr>
              <a:t>the</a:t>
            </a:r>
            <a:r>
              <a:rPr lang="es-ES" baseline="0" dirty="0" smtClean="0">
                <a:sym typeface="Wingdings" panose="05000000000000000000" pitchFamily="2" charset="2"/>
              </a:rPr>
              <a:t> </a:t>
            </a:r>
            <a:r>
              <a:rPr lang="es-ES" baseline="0" dirty="0" err="1" smtClean="0">
                <a:sym typeface="Wingdings" panose="05000000000000000000" pitchFamily="2" charset="2"/>
              </a:rPr>
              <a:t>rest</a:t>
            </a:r>
            <a:r>
              <a:rPr lang="es-ES" baseline="0" dirty="0" smtClean="0">
                <a:sym typeface="Wingdings" panose="05000000000000000000" pitchFamily="2" charset="2"/>
              </a:rPr>
              <a:t> of </a:t>
            </a:r>
            <a:r>
              <a:rPr lang="es-ES" baseline="0" dirty="0" err="1" smtClean="0">
                <a:sym typeface="Wingdings" panose="05000000000000000000" pitchFamily="2" charset="2"/>
              </a:rPr>
              <a:t>tissue</a:t>
            </a:r>
            <a:r>
              <a:rPr lang="es-ES" baseline="0" dirty="0" smtClean="0">
                <a:sym typeface="Wingdings" panose="05000000000000000000"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sym typeface="Wingdings" panose="05000000000000000000" pitchFamily="2" charset="2"/>
              </a:rPr>
              <a:t>SPM5/SPM8 +</a:t>
            </a:r>
            <a:r>
              <a:rPr lang="es-ES" b="1" baseline="0" dirty="0" smtClean="0">
                <a:sym typeface="Wingdings" panose="05000000000000000000" pitchFamily="2" charset="2"/>
              </a:rPr>
              <a:t>FANTASM</a:t>
            </a:r>
            <a:r>
              <a:rPr lang="es-ES" baseline="0" dirty="0" smtClean="0">
                <a:sym typeface="Wingdings" panose="05000000000000000000" pitchFamily="2" charset="2"/>
              </a:rPr>
              <a:t> </a:t>
            </a:r>
            <a:r>
              <a:rPr lang="es-ES" baseline="0" dirty="0" err="1" smtClean="0">
                <a:sym typeface="Wingdings" panose="05000000000000000000" pitchFamily="2" charset="2"/>
              </a:rPr>
              <a:t>where</a:t>
            </a:r>
            <a:r>
              <a:rPr lang="es-ES" baseline="0" dirty="0" smtClean="0">
                <a:sym typeface="Wingdings" panose="05000000000000000000" pitchFamily="2" charset="2"/>
              </a:rPr>
              <a:t> </a:t>
            </a:r>
            <a:r>
              <a:rPr lang="es-ES" baseline="0" dirty="0" err="1" smtClean="0">
                <a:sym typeface="Wingdings" panose="05000000000000000000" pitchFamily="2" charset="2"/>
              </a:rPr>
              <a:t>clearly</a:t>
            </a:r>
            <a:r>
              <a:rPr lang="es-ES" baseline="0" dirty="0" smtClean="0">
                <a:sym typeface="Wingdings" panose="05000000000000000000" pitchFamily="2" charset="2"/>
              </a:rPr>
              <a:t> </a:t>
            </a:r>
            <a:r>
              <a:rPr lang="es-ES" baseline="0" dirty="0" err="1" smtClean="0">
                <a:sym typeface="Wingdings" panose="05000000000000000000" pitchFamily="2" charset="2"/>
              </a:rPr>
              <a:t>the</a:t>
            </a:r>
            <a:r>
              <a:rPr lang="es-ES" baseline="0" dirty="0" smtClean="0">
                <a:sym typeface="Wingdings" panose="05000000000000000000" pitchFamily="2" charset="2"/>
              </a:rPr>
              <a:t> </a:t>
            </a:r>
            <a:r>
              <a:rPr lang="es-ES" baseline="0" dirty="0" err="1" smtClean="0">
                <a:sym typeface="Wingdings" panose="05000000000000000000" pitchFamily="2" charset="2"/>
              </a:rPr>
              <a:t>best</a:t>
            </a:r>
            <a:r>
              <a:rPr lang="es-ES" baseline="0" dirty="0" smtClean="0">
                <a:sym typeface="Wingdings" panose="05000000000000000000" pitchFamily="2" charset="2"/>
              </a:rPr>
              <a:t> </a:t>
            </a:r>
            <a:r>
              <a:rPr lang="es-ES" baseline="0" dirty="0" err="1" smtClean="0">
                <a:sym typeface="Wingdings" panose="05000000000000000000" pitchFamily="2" charset="2"/>
              </a:rPr>
              <a:t>methods</a:t>
            </a:r>
            <a:endParaRPr lang="es-ES" baseline="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25</a:t>
            </a:fld>
            <a:endParaRPr lang="en-US"/>
          </a:p>
        </p:txBody>
      </p:sp>
    </p:spTree>
    <p:extLst>
      <p:ext uri="{BB962C8B-B14F-4D97-AF65-F5344CB8AC3E}">
        <p14:creationId xmlns:p14="http://schemas.microsoft.com/office/powerpoint/2010/main" val="4015922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26</a:t>
            </a:fld>
            <a:endParaRPr lang="en-US"/>
          </a:p>
        </p:txBody>
      </p:sp>
    </p:spTree>
    <p:extLst>
      <p:ext uri="{BB962C8B-B14F-4D97-AF65-F5344CB8AC3E}">
        <p14:creationId xmlns:p14="http://schemas.microsoft.com/office/powerpoint/2010/main" val="10519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28</a:t>
            </a:fld>
            <a:endParaRPr lang="en-US"/>
          </a:p>
        </p:txBody>
      </p:sp>
    </p:spTree>
    <p:extLst>
      <p:ext uri="{BB962C8B-B14F-4D97-AF65-F5344CB8AC3E}">
        <p14:creationId xmlns:p14="http://schemas.microsoft.com/office/powerpoint/2010/main" val="2504970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EC47E02-E173-4CF3-861B-A6FD67E8A763}" type="slidenum">
              <a:rPr lang="en-US" smtClean="0"/>
              <a:t>30</a:t>
            </a:fld>
            <a:endParaRPr lang="en-US"/>
          </a:p>
        </p:txBody>
      </p:sp>
    </p:spTree>
    <p:extLst>
      <p:ext uri="{BB962C8B-B14F-4D97-AF65-F5344CB8AC3E}">
        <p14:creationId xmlns:p14="http://schemas.microsoft.com/office/powerpoint/2010/main" val="3967439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31</a:t>
            </a:fld>
            <a:endParaRPr lang="en-US"/>
          </a:p>
        </p:txBody>
      </p:sp>
    </p:spTree>
    <p:extLst>
      <p:ext uri="{BB962C8B-B14F-4D97-AF65-F5344CB8AC3E}">
        <p14:creationId xmlns:p14="http://schemas.microsoft.com/office/powerpoint/2010/main" val="1422436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smtClean="0"/>
          </a:p>
        </p:txBody>
      </p:sp>
      <p:sp>
        <p:nvSpPr>
          <p:cNvPr id="4" name="Slide Number Placeholder 3"/>
          <p:cNvSpPr>
            <a:spLocks noGrp="1"/>
          </p:cNvSpPr>
          <p:nvPr>
            <p:ph type="sldNum" sz="quarter" idx="10"/>
          </p:nvPr>
        </p:nvSpPr>
        <p:spPr/>
        <p:txBody>
          <a:bodyPr/>
          <a:lstStyle/>
          <a:p>
            <a:fld id="{BEC47E02-E173-4CF3-861B-A6FD67E8A763}" type="slidenum">
              <a:rPr lang="en-US" smtClean="0"/>
              <a:t>32</a:t>
            </a:fld>
            <a:endParaRPr lang="en-US"/>
          </a:p>
        </p:txBody>
      </p:sp>
    </p:spTree>
    <p:extLst>
      <p:ext uri="{BB962C8B-B14F-4D97-AF65-F5344CB8AC3E}">
        <p14:creationId xmlns:p14="http://schemas.microsoft.com/office/powerpoint/2010/main" val="25600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33</a:t>
            </a:fld>
            <a:endParaRPr lang="en-US"/>
          </a:p>
        </p:txBody>
      </p:sp>
    </p:spTree>
    <p:extLst>
      <p:ext uri="{BB962C8B-B14F-4D97-AF65-F5344CB8AC3E}">
        <p14:creationId xmlns:p14="http://schemas.microsoft.com/office/powerpoint/2010/main" val="1147773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34</a:t>
            </a:fld>
            <a:endParaRPr lang="en-US"/>
          </a:p>
        </p:txBody>
      </p:sp>
    </p:spTree>
    <p:extLst>
      <p:ext uri="{BB962C8B-B14F-4D97-AF65-F5344CB8AC3E}">
        <p14:creationId xmlns:p14="http://schemas.microsoft.com/office/powerpoint/2010/main" val="842684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35</a:t>
            </a:fld>
            <a:endParaRPr lang="en-US"/>
          </a:p>
        </p:txBody>
      </p:sp>
    </p:spTree>
    <p:extLst>
      <p:ext uri="{BB962C8B-B14F-4D97-AF65-F5344CB8AC3E}">
        <p14:creationId xmlns:p14="http://schemas.microsoft.com/office/powerpoint/2010/main" val="1208402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36</a:t>
            </a:fld>
            <a:endParaRPr lang="en-US"/>
          </a:p>
        </p:txBody>
      </p:sp>
    </p:spTree>
    <p:extLst>
      <p:ext uri="{BB962C8B-B14F-4D97-AF65-F5344CB8AC3E}">
        <p14:creationId xmlns:p14="http://schemas.microsoft.com/office/powerpoint/2010/main" val="2753315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EC47E02-E173-4CF3-861B-A6FD67E8A763}" type="slidenum">
              <a:rPr lang="en-US" smtClean="0"/>
              <a:t>4</a:t>
            </a:fld>
            <a:endParaRPr lang="en-US"/>
          </a:p>
        </p:txBody>
      </p:sp>
    </p:spTree>
    <p:extLst>
      <p:ext uri="{BB962C8B-B14F-4D97-AF65-F5344CB8AC3E}">
        <p14:creationId xmlns:p14="http://schemas.microsoft.com/office/powerpoint/2010/main" val="1157972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37</a:t>
            </a:fld>
            <a:endParaRPr lang="en-US"/>
          </a:p>
        </p:txBody>
      </p:sp>
    </p:spTree>
    <p:extLst>
      <p:ext uri="{BB962C8B-B14F-4D97-AF65-F5344CB8AC3E}">
        <p14:creationId xmlns:p14="http://schemas.microsoft.com/office/powerpoint/2010/main" val="2566746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38</a:t>
            </a:fld>
            <a:endParaRPr lang="en-US"/>
          </a:p>
        </p:txBody>
      </p:sp>
    </p:spTree>
    <p:extLst>
      <p:ext uri="{BB962C8B-B14F-4D97-AF65-F5344CB8AC3E}">
        <p14:creationId xmlns:p14="http://schemas.microsoft.com/office/powerpoint/2010/main" val="2487036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BEC47E02-E173-4CF3-861B-A6FD67E8A763}" type="slidenum">
              <a:rPr lang="en-US" smtClean="0"/>
              <a:t>40</a:t>
            </a:fld>
            <a:endParaRPr lang="en-US"/>
          </a:p>
        </p:txBody>
      </p:sp>
    </p:spTree>
    <p:extLst>
      <p:ext uri="{BB962C8B-B14F-4D97-AF65-F5344CB8AC3E}">
        <p14:creationId xmlns:p14="http://schemas.microsoft.com/office/powerpoint/2010/main" val="3605564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41</a:t>
            </a:fld>
            <a:endParaRPr lang="en-US"/>
          </a:p>
        </p:txBody>
      </p:sp>
    </p:spTree>
    <p:extLst>
      <p:ext uri="{BB962C8B-B14F-4D97-AF65-F5344CB8AC3E}">
        <p14:creationId xmlns:p14="http://schemas.microsoft.com/office/powerpoint/2010/main" val="2180364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42</a:t>
            </a:fld>
            <a:endParaRPr lang="en-US"/>
          </a:p>
        </p:txBody>
      </p:sp>
    </p:spTree>
    <p:extLst>
      <p:ext uri="{BB962C8B-B14F-4D97-AF65-F5344CB8AC3E}">
        <p14:creationId xmlns:p14="http://schemas.microsoft.com/office/powerpoint/2010/main" val="2444471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smtClean="0"/>
          </a:p>
        </p:txBody>
      </p:sp>
      <p:sp>
        <p:nvSpPr>
          <p:cNvPr id="4" name="Slide Number Placeholder 3"/>
          <p:cNvSpPr>
            <a:spLocks noGrp="1"/>
          </p:cNvSpPr>
          <p:nvPr>
            <p:ph type="sldNum" sz="quarter" idx="10"/>
          </p:nvPr>
        </p:nvSpPr>
        <p:spPr/>
        <p:txBody>
          <a:bodyPr/>
          <a:lstStyle/>
          <a:p>
            <a:fld id="{BEC47E02-E173-4CF3-861B-A6FD67E8A763}" type="slidenum">
              <a:rPr lang="en-US" smtClean="0"/>
              <a:t>43</a:t>
            </a:fld>
            <a:endParaRPr lang="en-US"/>
          </a:p>
        </p:txBody>
      </p:sp>
    </p:spTree>
    <p:extLst>
      <p:ext uri="{BB962C8B-B14F-4D97-AF65-F5344CB8AC3E}">
        <p14:creationId xmlns:p14="http://schemas.microsoft.com/office/powerpoint/2010/main" val="3349512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44</a:t>
            </a:fld>
            <a:endParaRPr lang="en-US"/>
          </a:p>
        </p:txBody>
      </p:sp>
    </p:spTree>
    <p:extLst>
      <p:ext uri="{BB962C8B-B14F-4D97-AF65-F5344CB8AC3E}">
        <p14:creationId xmlns:p14="http://schemas.microsoft.com/office/powerpoint/2010/main" val="214367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45</a:t>
            </a:fld>
            <a:endParaRPr lang="en-US"/>
          </a:p>
        </p:txBody>
      </p:sp>
    </p:spTree>
    <p:extLst>
      <p:ext uri="{BB962C8B-B14F-4D97-AF65-F5344CB8AC3E}">
        <p14:creationId xmlns:p14="http://schemas.microsoft.com/office/powerpoint/2010/main" val="2980266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49</a:t>
            </a:fld>
            <a:endParaRPr lang="en-US"/>
          </a:p>
        </p:txBody>
      </p:sp>
    </p:spTree>
    <p:extLst>
      <p:ext uri="{BB962C8B-B14F-4D97-AF65-F5344CB8AC3E}">
        <p14:creationId xmlns:p14="http://schemas.microsoft.com/office/powerpoint/2010/main" val="2343888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MOTIVATION MULTICHANNEL</a:t>
            </a:r>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50</a:t>
            </a:fld>
            <a:endParaRPr lang="en-US"/>
          </a:p>
        </p:txBody>
      </p:sp>
    </p:spTree>
    <p:extLst>
      <p:ext uri="{BB962C8B-B14F-4D97-AF65-F5344CB8AC3E}">
        <p14:creationId xmlns:p14="http://schemas.microsoft.com/office/powerpoint/2010/main" val="1682634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smtClean="0"/>
          </a:p>
        </p:txBody>
      </p:sp>
      <p:sp>
        <p:nvSpPr>
          <p:cNvPr id="4" name="Slide Number Placeholder 3"/>
          <p:cNvSpPr>
            <a:spLocks noGrp="1"/>
          </p:cNvSpPr>
          <p:nvPr>
            <p:ph type="sldNum" sz="quarter" idx="10"/>
          </p:nvPr>
        </p:nvSpPr>
        <p:spPr/>
        <p:txBody>
          <a:bodyPr/>
          <a:lstStyle/>
          <a:p>
            <a:fld id="{BEC47E02-E173-4CF3-861B-A6FD67E8A763}" type="slidenum">
              <a:rPr lang="en-US" smtClean="0"/>
              <a:t>5</a:t>
            </a:fld>
            <a:endParaRPr lang="en-US"/>
          </a:p>
        </p:txBody>
      </p:sp>
    </p:spTree>
    <p:extLst>
      <p:ext uri="{BB962C8B-B14F-4D97-AF65-F5344CB8AC3E}">
        <p14:creationId xmlns:p14="http://schemas.microsoft.com/office/powerpoint/2010/main" val="28870594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52</a:t>
            </a:fld>
            <a:endParaRPr lang="en-US"/>
          </a:p>
        </p:txBody>
      </p:sp>
    </p:spTree>
    <p:extLst>
      <p:ext uri="{BB962C8B-B14F-4D97-AF65-F5344CB8AC3E}">
        <p14:creationId xmlns:p14="http://schemas.microsoft.com/office/powerpoint/2010/main" val="4224090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54</a:t>
            </a:fld>
            <a:endParaRPr lang="en-US"/>
          </a:p>
        </p:txBody>
      </p:sp>
    </p:spTree>
    <p:extLst>
      <p:ext uri="{BB962C8B-B14F-4D97-AF65-F5344CB8AC3E}">
        <p14:creationId xmlns:p14="http://schemas.microsoft.com/office/powerpoint/2010/main" val="859651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55</a:t>
            </a:fld>
            <a:endParaRPr lang="en-US"/>
          </a:p>
        </p:txBody>
      </p:sp>
    </p:spTree>
    <p:extLst>
      <p:ext uri="{BB962C8B-B14F-4D97-AF65-F5344CB8AC3E}">
        <p14:creationId xmlns:p14="http://schemas.microsoft.com/office/powerpoint/2010/main" val="37044857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60</a:t>
            </a:fld>
            <a:endParaRPr lang="en-US"/>
          </a:p>
        </p:txBody>
      </p:sp>
    </p:spTree>
    <p:extLst>
      <p:ext uri="{BB962C8B-B14F-4D97-AF65-F5344CB8AC3E}">
        <p14:creationId xmlns:p14="http://schemas.microsoft.com/office/powerpoint/2010/main" val="38559849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61</a:t>
            </a:fld>
            <a:endParaRPr lang="en-US"/>
          </a:p>
        </p:txBody>
      </p:sp>
    </p:spTree>
    <p:extLst>
      <p:ext uri="{BB962C8B-B14F-4D97-AF65-F5344CB8AC3E}">
        <p14:creationId xmlns:p14="http://schemas.microsoft.com/office/powerpoint/2010/main" val="4134421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64</a:t>
            </a:fld>
            <a:endParaRPr lang="en-US"/>
          </a:p>
        </p:txBody>
      </p:sp>
    </p:spTree>
    <p:extLst>
      <p:ext uri="{BB962C8B-B14F-4D97-AF65-F5344CB8AC3E}">
        <p14:creationId xmlns:p14="http://schemas.microsoft.com/office/powerpoint/2010/main" val="3522630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65</a:t>
            </a:fld>
            <a:endParaRPr lang="en-US"/>
          </a:p>
        </p:txBody>
      </p:sp>
    </p:spTree>
    <p:extLst>
      <p:ext uri="{BB962C8B-B14F-4D97-AF65-F5344CB8AC3E}">
        <p14:creationId xmlns:p14="http://schemas.microsoft.com/office/powerpoint/2010/main" val="470314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69</a:t>
            </a:fld>
            <a:endParaRPr lang="en-US"/>
          </a:p>
        </p:txBody>
      </p:sp>
    </p:spTree>
    <p:extLst>
      <p:ext uri="{BB962C8B-B14F-4D97-AF65-F5344CB8AC3E}">
        <p14:creationId xmlns:p14="http://schemas.microsoft.com/office/powerpoint/2010/main" val="2708495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70</a:t>
            </a:fld>
            <a:endParaRPr lang="en-US"/>
          </a:p>
        </p:txBody>
      </p:sp>
    </p:spTree>
    <p:extLst>
      <p:ext uri="{BB962C8B-B14F-4D97-AF65-F5344CB8AC3E}">
        <p14:creationId xmlns:p14="http://schemas.microsoft.com/office/powerpoint/2010/main" val="8066183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71</a:t>
            </a:fld>
            <a:endParaRPr lang="en-US"/>
          </a:p>
        </p:txBody>
      </p:sp>
    </p:spTree>
    <p:extLst>
      <p:ext uri="{BB962C8B-B14F-4D97-AF65-F5344CB8AC3E}">
        <p14:creationId xmlns:p14="http://schemas.microsoft.com/office/powerpoint/2010/main" val="66884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EC47E02-E173-4CF3-861B-A6FD67E8A763}" type="slidenum">
              <a:rPr lang="en-US" smtClean="0"/>
              <a:t>6</a:t>
            </a:fld>
            <a:endParaRPr lang="en-US"/>
          </a:p>
        </p:txBody>
      </p:sp>
    </p:spTree>
    <p:extLst>
      <p:ext uri="{BB962C8B-B14F-4D97-AF65-F5344CB8AC3E}">
        <p14:creationId xmlns:p14="http://schemas.microsoft.com/office/powerpoint/2010/main" val="741569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72</a:t>
            </a:fld>
            <a:endParaRPr lang="en-US"/>
          </a:p>
        </p:txBody>
      </p:sp>
    </p:spTree>
    <p:extLst>
      <p:ext uri="{BB962C8B-B14F-4D97-AF65-F5344CB8AC3E}">
        <p14:creationId xmlns:p14="http://schemas.microsoft.com/office/powerpoint/2010/main" val="2593438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73</a:t>
            </a:fld>
            <a:endParaRPr lang="en-US"/>
          </a:p>
        </p:txBody>
      </p:sp>
    </p:spTree>
    <p:extLst>
      <p:ext uri="{BB962C8B-B14F-4D97-AF65-F5344CB8AC3E}">
        <p14:creationId xmlns:p14="http://schemas.microsoft.com/office/powerpoint/2010/main" val="2082800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78</a:t>
            </a:fld>
            <a:endParaRPr lang="en-US"/>
          </a:p>
        </p:txBody>
      </p:sp>
    </p:spTree>
    <p:extLst>
      <p:ext uri="{BB962C8B-B14F-4D97-AF65-F5344CB8AC3E}">
        <p14:creationId xmlns:p14="http://schemas.microsoft.com/office/powerpoint/2010/main" val="3647743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80</a:t>
            </a:fld>
            <a:endParaRPr lang="en-US"/>
          </a:p>
        </p:txBody>
      </p:sp>
    </p:spTree>
    <p:extLst>
      <p:ext uri="{BB962C8B-B14F-4D97-AF65-F5344CB8AC3E}">
        <p14:creationId xmlns:p14="http://schemas.microsoft.com/office/powerpoint/2010/main" val="296210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7</a:t>
            </a:fld>
            <a:endParaRPr lang="en-US"/>
          </a:p>
        </p:txBody>
      </p:sp>
    </p:spTree>
    <p:extLst>
      <p:ext uri="{BB962C8B-B14F-4D97-AF65-F5344CB8AC3E}">
        <p14:creationId xmlns:p14="http://schemas.microsoft.com/office/powerpoint/2010/main" val="153242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8</a:t>
            </a:fld>
            <a:endParaRPr lang="en-US"/>
          </a:p>
        </p:txBody>
      </p:sp>
    </p:spTree>
    <p:extLst>
      <p:ext uri="{BB962C8B-B14F-4D97-AF65-F5344CB8AC3E}">
        <p14:creationId xmlns:p14="http://schemas.microsoft.com/office/powerpoint/2010/main" val="3614413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9</a:t>
            </a:fld>
            <a:endParaRPr lang="en-US"/>
          </a:p>
        </p:txBody>
      </p:sp>
    </p:spTree>
    <p:extLst>
      <p:ext uri="{BB962C8B-B14F-4D97-AF65-F5344CB8AC3E}">
        <p14:creationId xmlns:p14="http://schemas.microsoft.com/office/powerpoint/2010/main" val="1290922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47E02-E173-4CF3-861B-A6FD67E8A763}" type="slidenum">
              <a:rPr lang="en-US" smtClean="0"/>
              <a:t>10</a:t>
            </a:fld>
            <a:endParaRPr lang="en-US"/>
          </a:p>
        </p:txBody>
      </p:sp>
    </p:spTree>
    <p:extLst>
      <p:ext uri="{BB962C8B-B14F-4D97-AF65-F5344CB8AC3E}">
        <p14:creationId xmlns:p14="http://schemas.microsoft.com/office/powerpoint/2010/main" val="288644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2010CE-A336-4F99-88E6-F53B1E6E69B6}"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FE80-0A6C-4BEC-8588-391B929D9392}" type="slidenum">
              <a:rPr lang="en-US" smtClean="0"/>
              <a:t>‹#›</a:t>
            </a:fld>
            <a:endParaRPr lang="en-US"/>
          </a:p>
        </p:txBody>
      </p:sp>
    </p:spTree>
    <p:extLst>
      <p:ext uri="{BB962C8B-B14F-4D97-AF65-F5344CB8AC3E}">
        <p14:creationId xmlns:p14="http://schemas.microsoft.com/office/powerpoint/2010/main" val="15575905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E2753C-DC37-4BEB-936E-A3DD17C69232}"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FE80-0A6C-4BEC-8588-391B929D9392}" type="slidenum">
              <a:rPr lang="en-US" smtClean="0"/>
              <a:t>‹#›</a:t>
            </a:fld>
            <a:endParaRPr lang="en-US"/>
          </a:p>
        </p:txBody>
      </p:sp>
    </p:spTree>
    <p:extLst>
      <p:ext uri="{BB962C8B-B14F-4D97-AF65-F5344CB8AC3E}">
        <p14:creationId xmlns:p14="http://schemas.microsoft.com/office/powerpoint/2010/main" val="8412107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7626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45973E-9A85-4662-BBA4-6F43B055D076}"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FE80-0A6C-4BEC-8588-391B929D9392}" type="slidenum">
              <a:rPr lang="en-US" smtClean="0"/>
              <a:t>‹#›</a:t>
            </a:fld>
            <a:endParaRPr lang="en-US"/>
          </a:p>
        </p:txBody>
      </p:sp>
    </p:spTree>
    <p:extLst>
      <p:ext uri="{BB962C8B-B14F-4D97-AF65-F5344CB8AC3E}">
        <p14:creationId xmlns:p14="http://schemas.microsoft.com/office/powerpoint/2010/main" val="151678929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FDAFF83-8953-4048-8A6B-A1D8E2537256}"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F3176-F9F6-45D0-9446-6BF35B4A50FB}" type="slidenum">
              <a:rPr lang="en-US" smtClean="0"/>
              <a:t>‹#›</a:t>
            </a:fld>
            <a:endParaRPr lang="en-US" dirty="0"/>
          </a:p>
        </p:txBody>
      </p:sp>
    </p:spTree>
    <p:extLst>
      <p:ext uri="{BB962C8B-B14F-4D97-AF65-F5344CB8AC3E}">
        <p14:creationId xmlns:p14="http://schemas.microsoft.com/office/powerpoint/2010/main" val="44335421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9965D0-90A1-4BE1-A024-9342FE2F9596}"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F3176-F9F6-45D0-9446-6BF35B4A50FB}" type="slidenum">
              <a:rPr lang="en-US" smtClean="0"/>
              <a:t>‹#›</a:t>
            </a:fld>
            <a:endParaRPr lang="en-US"/>
          </a:p>
        </p:txBody>
      </p:sp>
    </p:spTree>
    <p:extLst>
      <p:ext uri="{BB962C8B-B14F-4D97-AF65-F5344CB8AC3E}">
        <p14:creationId xmlns:p14="http://schemas.microsoft.com/office/powerpoint/2010/main" val="3255997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B33C0FC-F192-48D0-AED3-D543D4D2CC64}"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F3176-F9F6-45D0-9446-6BF35B4A50FB}" type="slidenum">
              <a:rPr lang="en-US" smtClean="0"/>
              <a:t>‹#›</a:t>
            </a:fld>
            <a:endParaRPr lang="en-US"/>
          </a:p>
        </p:txBody>
      </p:sp>
    </p:spTree>
    <p:extLst>
      <p:ext uri="{BB962C8B-B14F-4D97-AF65-F5344CB8AC3E}">
        <p14:creationId xmlns:p14="http://schemas.microsoft.com/office/powerpoint/2010/main" val="180700146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D0DB2FA-C957-4059-B78A-A4815B47BFA9}" type="datetime1">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F3176-F9F6-45D0-9446-6BF35B4A50FB}" type="slidenum">
              <a:rPr lang="en-US" smtClean="0"/>
              <a:t>‹#›</a:t>
            </a:fld>
            <a:endParaRPr lang="en-US"/>
          </a:p>
        </p:txBody>
      </p:sp>
    </p:spTree>
    <p:extLst>
      <p:ext uri="{BB962C8B-B14F-4D97-AF65-F5344CB8AC3E}">
        <p14:creationId xmlns:p14="http://schemas.microsoft.com/office/powerpoint/2010/main" val="162197035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157189-43C1-4905-B634-665842E4D841}" type="datetime1">
              <a:rPr lang="en-US" smtClean="0"/>
              <a:t>6/23/2016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7F3176-F9F6-45D0-9446-6BF35B4A50FB}" type="slidenum">
              <a:rPr lang="en-US" smtClean="0"/>
              <a:t>‹#›</a:t>
            </a:fld>
            <a:endParaRPr lang="en-US"/>
          </a:p>
        </p:txBody>
      </p:sp>
    </p:spTree>
    <p:extLst>
      <p:ext uri="{BB962C8B-B14F-4D97-AF65-F5344CB8AC3E}">
        <p14:creationId xmlns:p14="http://schemas.microsoft.com/office/powerpoint/2010/main" val="3280520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E0795E4-77AE-4A10-8F9C-B8AFFA9A1019}" type="datetime1">
              <a:rPr lang="en-US" smtClean="0"/>
              <a:t>6/23/2016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7F3176-F9F6-45D0-9446-6BF35B4A50FB}" type="slidenum">
              <a:rPr lang="en-US" smtClean="0"/>
              <a:t>‹#›</a:t>
            </a:fld>
            <a:endParaRPr lang="en-US"/>
          </a:p>
        </p:txBody>
      </p:sp>
    </p:spTree>
    <p:extLst>
      <p:ext uri="{BB962C8B-B14F-4D97-AF65-F5344CB8AC3E}">
        <p14:creationId xmlns:p14="http://schemas.microsoft.com/office/powerpoint/2010/main" val="13664713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63789-66F1-42E3-BD27-21ED5CBEAB62}" type="datetime1">
              <a:rPr lang="en-US" smtClean="0"/>
              <a:t>6/23/2016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7F3176-F9F6-45D0-9446-6BF35B4A50FB}" type="slidenum">
              <a:rPr lang="en-US" smtClean="0"/>
              <a:t>‹#›</a:t>
            </a:fld>
            <a:endParaRPr lang="en-US"/>
          </a:p>
        </p:txBody>
      </p:sp>
    </p:spTree>
    <p:extLst>
      <p:ext uri="{BB962C8B-B14F-4D97-AF65-F5344CB8AC3E}">
        <p14:creationId xmlns:p14="http://schemas.microsoft.com/office/powerpoint/2010/main" val="38621387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A2476C9-5662-4748-937D-9C26F965E614}" type="datetime1">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F3176-F9F6-45D0-9446-6BF35B4A50FB}" type="slidenum">
              <a:rPr lang="en-US" smtClean="0"/>
              <a:t>‹#›</a:t>
            </a:fld>
            <a:endParaRPr lang="en-US"/>
          </a:p>
        </p:txBody>
      </p:sp>
    </p:spTree>
    <p:extLst>
      <p:ext uri="{BB962C8B-B14F-4D97-AF65-F5344CB8AC3E}">
        <p14:creationId xmlns:p14="http://schemas.microsoft.com/office/powerpoint/2010/main" val="41869074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AC87BF-CA37-4D4C-8D3F-A4889CCBD27E}"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FE80-0A6C-4BEC-8588-391B929D9392}" type="slidenum">
              <a:rPr lang="en-US" smtClean="0"/>
              <a:t>‹#›</a:t>
            </a:fld>
            <a:endParaRPr lang="en-US"/>
          </a:p>
        </p:txBody>
      </p:sp>
    </p:spTree>
    <p:extLst>
      <p:ext uri="{BB962C8B-B14F-4D97-AF65-F5344CB8AC3E}">
        <p14:creationId xmlns:p14="http://schemas.microsoft.com/office/powerpoint/2010/main" val="38404488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C48D0E8-ED40-49AE-8D43-F9DD80B00FF9}" type="datetime1">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F3176-F9F6-45D0-9446-6BF35B4A50FB}" type="slidenum">
              <a:rPr lang="en-US" smtClean="0"/>
              <a:t>‹#›</a:t>
            </a:fld>
            <a:endParaRPr lang="en-US"/>
          </a:p>
        </p:txBody>
      </p:sp>
    </p:spTree>
    <p:extLst>
      <p:ext uri="{BB962C8B-B14F-4D97-AF65-F5344CB8AC3E}">
        <p14:creationId xmlns:p14="http://schemas.microsoft.com/office/powerpoint/2010/main" val="207357201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B84BCE9-1CFB-46D6-B1D1-E9DCA162B07E}"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F3176-F9F6-45D0-9446-6BF35B4A50FB}" type="slidenum">
              <a:rPr lang="en-US" smtClean="0"/>
              <a:t>‹#›</a:t>
            </a:fld>
            <a:endParaRPr lang="en-US"/>
          </a:p>
        </p:txBody>
      </p:sp>
    </p:spTree>
    <p:extLst>
      <p:ext uri="{BB962C8B-B14F-4D97-AF65-F5344CB8AC3E}">
        <p14:creationId xmlns:p14="http://schemas.microsoft.com/office/powerpoint/2010/main" val="22209838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492E93-1822-4EE8-B930-6FC4325D705C}"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F3176-F9F6-45D0-9446-6BF35B4A50FB}" type="slidenum">
              <a:rPr lang="en-US" smtClean="0"/>
              <a:t>‹#›</a:t>
            </a:fld>
            <a:endParaRPr lang="en-US"/>
          </a:p>
        </p:txBody>
      </p:sp>
    </p:spTree>
    <p:extLst>
      <p:ext uri="{BB962C8B-B14F-4D97-AF65-F5344CB8AC3E}">
        <p14:creationId xmlns:p14="http://schemas.microsoft.com/office/powerpoint/2010/main" val="199050699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C27B45-04FC-4143-9D39-68CC5EB81A26}"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F3176-F9F6-45D0-9446-6BF35B4A50FB}" type="slidenum">
              <a:rPr lang="en-US" smtClean="0"/>
              <a:pPr/>
              <a:t>‹#›</a:t>
            </a:fld>
            <a:r>
              <a:rPr lang="en-US" dirty="0" smtClean="0"/>
              <a:t> / 76</a:t>
            </a:r>
            <a:endParaRPr lang="en-US" dirty="0"/>
          </a:p>
        </p:txBody>
      </p:sp>
      <p:pic>
        <p:nvPicPr>
          <p:cNvPr id="7" name="Content Placeholder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18" y="34465"/>
            <a:ext cx="10979989" cy="94503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8163" y="64190"/>
            <a:ext cx="651375" cy="443759"/>
          </a:xfrm>
          <a:prstGeom prst="rect">
            <a:avLst/>
          </a:prstGeom>
        </p:spPr>
      </p:pic>
      <p:pic>
        <p:nvPicPr>
          <p:cNvPr id="3" name="Picture 2"/>
          <p:cNvPicPr>
            <a:picLocks noChangeAspect="1"/>
          </p:cNvPicPr>
          <p:nvPr userDrawn="1"/>
        </p:nvPicPr>
        <p:blipFill>
          <a:blip r:embed="rId4">
            <a:clrChange>
              <a:clrFrom>
                <a:srgbClr val="00161D">
                  <a:alpha val="21176"/>
                </a:srgbClr>
              </a:clrFrom>
              <a:clrTo>
                <a:srgbClr val="00161D">
                  <a:alpha val="0"/>
                </a:srgbClr>
              </a:clrTo>
            </a:clrChange>
            <a:extLst>
              <a:ext uri="{BEBA8EAE-BF5A-486C-A8C5-ECC9F3942E4B}">
                <a14:imgProps xmlns:a14="http://schemas.microsoft.com/office/drawing/2010/main">
                  <a14:imgLayer r:embed="rId5">
                    <a14:imgEffect>
                      <a14:artisticTexturizer/>
                    </a14:imgEffect>
                  </a14:imgLayer>
                </a14:imgProps>
              </a:ext>
            </a:extLst>
          </a:blip>
          <a:stretch>
            <a:fillRect/>
          </a:stretch>
        </p:blipFill>
        <p:spPr>
          <a:xfrm>
            <a:off x="-65472" y="860118"/>
            <a:ext cx="4234649" cy="6790698"/>
          </a:xfrm>
          <a:prstGeom prst="rect">
            <a:avLst/>
          </a:prstGeom>
          <a:effectLst/>
        </p:spPr>
      </p:pic>
    </p:spTree>
    <p:extLst>
      <p:ext uri="{BB962C8B-B14F-4D97-AF65-F5344CB8AC3E}">
        <p14:creationId xmlns:p14="http://schemas.microsoft.com/office/powerpoint/2010/main" val="100149555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89772B-E49A-445F-8FA9-AEE9515FC296}"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F3176-F9F6-45D0-9446-6BF35B4A50FB}" type="slidenum">
              <a:rPr lang="en-US" smtClean="0"/>
              <a:pPr/>
              <a:t>‹#›</a:t>
            </a:fld>
            <a:r>
              <a:rPr lang="en-US" dirty="0" smtClean="0"/>
              <a:t> / 76</a:t>
            </a:r>
          </a:p>
        </p:txBody>
      </p:sp>
      <p:pic>
        <p:nvPicPr>
          <p:cNvPr id="7" name="Content Placeholder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18" y="34465"/>
            <a:ext cx="10979989" cy="94503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8163" y="64190"/>
            <a:ext cx="651375" cy="443759"/>
          </a:xfrm>
          <a:prstGeom prst="rect">
            <a:avLst/>
          </a:prstGeom>
        </p:spPr>
      </p:pic>
      <p:pic>
        <p:nvPicPr>
          <p:cNvPr id="3" name="Picture 2"/>
          <p:cNvPicPr>
            <a:picLocks noChangeAspect="1"/>
          </p:cNvPicPr>
          <p:nvPr userDrawn="1"/>
        </p:nvPicPr>
        <p:blipFill>
          <a:blip r:embed="rId4">
            <a:clrChange>
              <a:clrFrom>
                <a:srgbClr val="00161D">
                  <a:alpha val="21176"/>
                </a:srgbClr>
              </a:clrFrom>
              <a:clrTo>
                <a:srgbClr val="00161D">
                  <a:alpha val="0"/>
                </a:srgbClr>
              </a:clrTo>
            </a:clrChange>
            <a:extLst/>
          </a:blip>
          <a:stretch>
            <a:fillRect/>
          </a:stretch>
        </p:blipFill>
        <p:spPr>
          <a:xfrm>
            <a:off x="-65472" y="860118"/>
            <a:ext cx="4234649" cy="6790698"/>
          </a:xfrm>
          <a:prstGeom prst="rect">
            <a:avLst/>
          </a:prstGeom>
          <a:effectLst>
            <a:reflection stA="29000" endPos="65000" dist="50800" dir="5400000" sy="-100000" algn="bl" rotWithShape="0"/>
          </a:effectLst>
        </p:spPr>
      </p:pic>
    </p:spTree>
    <p:extLst>
      <p:ext uri="{BB962C8B-B14F-4D97-AF65-F5344CB8AC3E}">
        <p14:creationId xmlns:p14="http://schemas.microsoft.com/office/powerpoint/2010/main" val="33177885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965AFE-A544-4545-9D14-B4A4CBC4F9BE}"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F3176-F9F6-45D0-9446-6BF35B4A50FB}" type="slidenum">
              <a:rPr lang="en-US" smtClean="0"/>
              <a:pPr/>
              <a:t>‹#›</a:t>
            </a:fld>
            <a:r>
              <a:rPr lang="en-US" dirty="0" smtClean="0"/>
              <a:t> / 76</a:t>
            </a:r>
            <a:endParaRPr lang="en-US" dirty="0"/>
          </a:p>
        </p:txBody>
      </p:sp>
      <p:pic>
        <p:nvPicPr>
          <p:cNvPr id="7" name="Content Placeholder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18" y="34465"/>
            <a:ext cx="10979989" cy="94503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8163" y="64190"/>
            <a:ext cx="651375" cy="443759"/>
          </a:xfrm>
          <a:prstGeom prst="rect">
            <a:avLst/>
          </a:prstGeom>
        </p:spPr>
      </p:pic>
      <p:pic>
        <p:nvPicPr>
          <p:cNvPr id="3" name="Picture 2"/>
          <p:cNvPicPr>
            <a:picLocks noChangeAspect="1"/>
          </p:cNvPicPr>
          <p:nvPr userDrawn="1"/>
        </p:nvPicPr>
        <p:blipFill>
          <a:blip r:embed="rId4">
            <a:clrChange>
              <a:clrFrom>
                <a:srgbClr val="00161D">
                  <a:alpha val="21176"/>
                </a:srgbClr>
              </a:clrFrom>
              <a:clrTo>
                <a:srgbClr val="00161D">
                  <a:alpha val="0"/>
                </a:srgbClr>
              </a:clrTo>
            </a:clrChange>
            <a:extLst>
              <a:ext uri="{BEBA8EAE-BF5A-486C-A8C5-ECC9F3942E4B}">
                <a14:imgProps xmlns:a14="http://schemas.microsoft.com/office/drawing/2010/main">
                  <a14:imgLayer r:embed="rId5">
                    <a14:imgEffect>
                      <a14:artisticTexturizer/>
                    </a14:imgEffect>
                  </a14:imgLayer>
                </a14:imgProps>
              </a:ext>
            </a:extLst>
          </a:blip>
          <a:stretch>
            <a:fillRect/>
          </a:stretch>
        </p:blipFill>
        <p:spPr>
          <a:xfrm>
            <a:off x="-65472" y="860118"/>
            <a:ext cx="4234649" cy="6790698"/>
          </a:xfrm>
          <a:prstGeom prst="rect">
            <a:avLst/>
          </a:prstGeom>
          <a:effectLst>
            <a:reflection stA="29000" endPos="65000" dist="50800" dir="5400000" sy="-100000" algn="bl" rotWithShape="0"/>
          </a:effectLst>
        </p:spPr>
      </p:pic>
    </p:spTree>
    <p:extLst>
      <p:ext uri="{BB962C8B-B14F-4D97-AF65-F5344CB8AC3E}">
        <p14:creationId xmlns:p14="http://schemas.microsoft.com/office/powerpoint/2010/main" val="126301230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63D729-F8BF-4B85-899E-388D3B05BB76}"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F3176-F9F6-45D0-9446-6BF35B4A50FB}" type="slidenum">
              <a:rPr lang="en-US" smtClean="0"/>
              <a:pPr/>
              <a:t>‹#›</a:t>
            </a:fld>
            <a:r>
              <a:rPr lang="en-US" dirty="0" smtClean="0"/>
              <a:t> / 76</a:t>
            </a:r>
            <a:endParaRPr lang="en-US" dirty="0"/>
          </a:p>
        </p:txBody>
      </p:sp>
      <p:pic>
        <p:nvPicPr>
          <p:cNvPr id="7" name="Content Placeholder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18" y="34465"/>
            <a:ext cx="10979989" cy="94503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8163" y="64190"/>
            <a:ext cx="651375" cy="443759"/>
          </a:xfrm>
          <a:prstGeom prst="rect">
            <a:avLst/>
          </a:prstGeom>
        </p:spPr>
      </p:pic>
      <p:pic>
        <p:nvPicPr>
          <p:cNvPr id="3" name="Picture 2"/>
          <p:cNvPicPr>
            <a:picLocks noChangeAspect="1"/>
          </p:cNvPicPr>
          <p:nvPr userDrawn="1"/>
        </p:nvPicPr>
        <p:blipFill>
          <a:blip r:embed="rId4">
            <a:clrChange>
              <a:clrFrom>
                <a:srgbClr val="00161D">
                  <a:alpha val="21176"/>
                </a:srgbClr>
              </a:clrFrom>
              <a:clrTo>
                <a:srgbClr val="00161D">
                  <a:alpha val="0"/>
                </a:srgbClr>
              </a:clrTo>
            </a:clrChange>
            <a:extLst>
              <a:ext uri="{BEBA8EAE-BF5A-486C-A8C5-ECC9F3942E4B}">
                <a14:imgProps xmlns:a14="http://schemas.microsoft.com/office/drawing/2010/main">
                  <a14:imgLayer r:embed="rId5">
                    <a14:imgEffect>
                      <a14:artisticTexturizer/>
                    </a14:imgEffect>
                  </a14:imgLayer>
                </a14:imgProps>
              </a:ext>
            </a:extLst>
          </a:blip>
          <a:stretch>
            <a:fillRect/>
          </a:stretch>
        </p:blipFill>
        <p:spPr>
          <a:xfrm>
            <a:off x="-65472" y="860118"/>
            <a:ext cx="4234649" cy="6790698"/>
          </a:xfrm>
          <a:prstGeom prst="rect">
            <a:avLst/>
          </a:prstGeom>
          <a:effectLst>
            <a:reflection stA="29000" endPos="65000" dist="50800" dir="5400000" sy="-100000" algn="bl" rotWithShape="0"/>
          </a:effectLst>
        </p:spPr>
      </p:pic>
    </p:spTree>
    <p:extLst>
      <p:ext uri="{BB962C8B-B14F-4D97-AF65-F5344CB8AC3E}">
        <p14:creationId xmlns:p14="http://schemas.microsoft.com/office/powerpoint/2010/main" val="328629067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A0CA6D-DEAE-4F49-A291-7457BFF81EFB}"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F3176-F9F6-45D0-9446-6BF35B4A50FB}" type="slidenum">
              <a:rPr lang="en-US" smtClean="0"/>
              <a:pPr/>
              <a:t>‹#›</a:t>
            </a:fld>
            <a:r>
              <a:rPr lang="en-US" dirty="0" smtClean="0"/>
              <a:t> / 76</a:t>
            </a:r>
            <a:endParaRPr lang="en-US" dirty="0"/>
          </a:p>
        </p:txBody>
      </p:sp>
      <p:pic>
        <p:nvPicPr>
          <p:cNvPr id="7" name="Content Placeholder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18" y="34465"/>
            <a:ext cx="10979989" cy="94503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8163" y="64190"/>
            <a:ext cx="651375" cy="443759"/>
          </a:xfrm>
          <a:prstGeom prst="rect">
            <a:avLst/>
          </a:prstGeom>
        </p:spPr>
      </p:pic>
      <p:pic>
        <p:nvPicPr>
          <p:cNvPr id="3" name="Picture 2"/>
          <p:cNvPicPr>
            <a:picLocks noChangeAspect="1"/>
          </p:cNvPicPr>
          <p:nvPr userDrawn="1"/>
        </p:nvPicPr>
        <p:blipFill>
          <a:blip r:embed="rId4">
            <a:extLst/>
          </a:blip>
          <a:stretch>
            <a:fillRect/>
          </a:stretch>
        </p:blipFill>
        <p:spPr>
          <a:xfrm>
            <a:off x="-65472" y="860118"/>
            <a:ext cx="4234649" cy="6790698"/>
          </a:xfrm>
          <a:prstGeom prst="rect">
            <a:avLst/>
          </a:prstGeom>
        </p:spPr>
      </p:pic>
    </p:spTree>
    <p:extLst>
      <p:ext uri="{BB962C8B-B14F-4D97-AF65-F5344CB8AC3E}">
        <p14:creationId xmlns:p14="http://schemas.microsoft.com/office/powerpoint/2010/main" val="151448423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628650" y="6356351"/>
            <a:ext cx="2057400" cy="365125"/>
          </a:xfrm>
        </p:spPr>
        <p:txBody>
          <a:bodyPr/>
          <a:lstStyle/>
          <a:p>
            <a:fld id="{B55B4B86-24E3-4C59-80E8-6392F52A972F}" type="datetime1">
              <a:rPr lang="en-US" smtClean="0"/>
              <a:t>6/23/2016</a:t>
            </a:fld>
            <a:endParaRPr lang="en-US"/>
          </a:p>
        </p:txBody>
      </p:sp>
      <p:sp>
        <p:nvSpPr>
          <p:cNvPr id="8" name="Footer Placeholder 4"/>
          <p:cNvSpPr>
            <a:spLocks noGrp="1"/>
          </p:cNvSpPr>
          <p:nvPr>
            <p:ph type="ftr" sz="quarter" idx="11"/>
          </p:nvPr>
        </p:nvSpPr>
        <p:spPr>
          <a:xfrm>
            <a:off x="3028950" y="6356351"/>
            <a:ext cx="3086100" cy="365125"/>
          </a:xfrm>
        </p:spPr>
        <p:txBody>
          <a:bodyPr/>
          <a:lstStyle/>
          <a:p>
            <a:endParaRPr lang="en-US"/>
          </a:p>
        </p:txBody>
      </p:sp>
      <p:sp>
        <p:nvSpPr>
          <p:cNvPr id="9" name="Slide Number Placeholder 5"/>
          <p:cNvSpPr>
            <a:spLocks noGrp="1"/>
          </p:cNvSpPr>
          <p:nvPr>
            <p:ph type="sldNum" sz="quarter" idx="12"/>
          </p:nvPr>
        </p:nvSpPr>
        <p:spPr>
          <a:xfrm>
            <a:off x="6457950" y="6356351"/>
            <a:ext cx="2057400" cy="365125"/>
          </a:xfrm>
        </p:spPr>
        <p:txBody>
          <a:bodyPr/>
          <a:lstStyle/>
          <a:p>
            <a:fld id="{227F3176-F9F6-45D0-9446-6BF35B4A50FB}" type="slidenum">
              <a:rPr lang="en-US" smtClean="0"/>
              <a:pPr/>
              <a:t>‹#›</a:t>
            </a:fld>
            <a:r>
              <a:rPr lang="en-US" dirty="0" smtClean="0"/>
              <a:t> / 76</a:t>
            </a:r>
          </a:p>
        </p:txBody>
      </p:sp>
      <p:pic>
        <p:nvPicPr>
          <p:cNvPr id="10" name="Content Placeholder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18" y="34465"/>
            <a:ext cx="10979989" cy="94503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8163" y="64190"/>
            <a:ext cx="651375" cy="443759"/>
          </a:xfrm>
          <a:prstGeom prst="rect">
            <a:avLst/>
          </a:prstGeom>
        </p:spPr>
      </p:pic>
    </p:spTree>
    <p:extLst>
      <p:ext uri="{BB962C8B-B14F-4D97-AF65-F5344CB8AC3E}">
        <p14:creationId xmlns:p14="http://schemas.microsoft.com/office/powerpoint/2010/main" val="244262618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628650" y="6356351"/>
            <a:ext cx="2057400" cy="365125"/>
          </a:xfrm>
        </p:spPr>
        <p:txBody>
          <a:bodyPr/>
          <a:lstStyle/>
          <a:p>
            <a:fld id="{85ADE1BF-F2CB-45CC-8A2C-0F0D57DAFA81}" type="datetime1">
              <a:rPr lang="en-US" smtClean="0"/>
              <a:t>6/23/2016</a:t>
            </a:fld>
            <a:endParaRPr lang="en-US"/>
          </a:p>
        </p:txBody>
      </p:sp>
      <p:sp>
        <p:nvSpPr>
          <p:cNvPr id="8" name="Footer Placeholder 4"/>
          <p:cNvSpPr>
            <a:spLocks noGrp="1"/>
          </p:cNvSpPr>
          <p:nvPr>
            <p:ph type="ftr" sz="quarter" idx="11"/>
          </p:nvPr>
        </p:nvSpPr>
        <p:spPr>
          <a:xfrm>
            <a:off x="3028950" y="6356351"/>
            <a:ext cx="3086100" cy="365125"/>
          </a:xfrm>
        </p:spPr>
        <p:txBody>
          <a:bodyPr/>
          <a:lstStyle/>
          <a:p>
            <a:endParaRPr lang="en-US"/>
          </a:p>
        </p:txBody>
      </p:sp>
      <p:sp>
        <p:nvSpPr>
          <p:cNvPr id="9" name="Slide Number Placeholder 5"/>
          <p:cNvSpPr>
            <a:spLocks noGrp="1"/>
          </p:cNvSpPr>
          <p:nvPr>
            <p:ph type="sldNum" sz="quarter" idx="12"/>
          </p:nvPr>
        </p:nvSpPr>
        <p:spPr>
          <a:xfrm>
            <a:off x="6457950" y="6356351"/>
            <a:ext cx="2057400" cy="365125"/>
          </a:xfrm>
        </p:spPr>
        <p:txBody>
          <a:bodyPr/>
          <a:lstStyle/>
          <a:p>
            <a:fld id="{227F3176-F9F6-45D0-9446-6BF35B4A50FB}" type="slidenum">
              <a:rPr lang="en-US" smtClean="0"/>
              <a:pPr/>
              <a:t>‹#›</a:t>
            </a:fld>
            <a:r>
              <a:rPr lang="en-US" dirty="0" smtClean="0"/>
              <a:t> / 4344</a:t>
            </a:r>
            <a:endParaRPr lang="en-US" dirty="0"/>
          </a:p>
        </p:txBody>
      </p:sp>
      <p:pic>
        <p:nvPicPr>
          <p:cNvPr id="10" name="Content Placeholder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18" y="34465"/>
            <a:ext cx="10979989" cy="94503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8163" y="64190"/>
            <a:ext cx="651375" cy="443759"/>
          </a:xfrm>
          <a:prstGeom prst="rect">
            <a:avLst/>
          </a:prstGeom>
        </p:spPr>
      </p:pic>
    </p:spTree>
    <p:extLst>
      <p:ext uri="{BB962C8B-B14F-4D97-AF65-F5344CB8AC3E}">
        <p14:creationId xmlns:p14="http://schemas.microsoft.com/office/powerpoint/2010/main" val="11048409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5"/>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BC4D5A9-9DFA-437A-A38A-B582CF651BE4}"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FE80-0A6C-4BEC-8588-391B929D9392}" type="slidenum">
              <a:rPr lang="en-US" smtClean="0"/>
              <a:t>‹#›</a:t>
            </a:fld>
            <a:endParaRPr lang="en-US"/>
          </a:p>
        </p:txBody>
      </p:sp>
    </p:spTree>
    <p:extLst>
      <p:ext uri="{BB962C8B-B14F-4D97-AF65-F5344CB8AC3E}">
        <p14:creationId xmlns:p14="http://schemas.microsoft.com/office/powerpoint/2010/main" val="419475136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F583C0A-413C-47DB-920B-EBC4D1EFDCEC}"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74087-C8B7-4D23-BA8F-E55F732F21F3}" type="slidenum">
              <a:rPr lang="en-US" smtClean="0"/>
              <a:t>‹#›</a:t>
            </a:fld>
            <a:endParaRPr lang="en-US"/>
          </a:p>
        </p:txBody>
      </p:sp>
    </p:spTree>
    <p:extLst>
      <p:ext uri="{BB962C8B-B14F-4D97-AF65-F5344CB8AC3E}">
        <p14:creationId xmlns:p14="http://schemas.microsoft.com/office/powerpoint/2010/main" val="4278792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85DA82-FA33-4ABF-869F-228D4E2F5744}" type="datetime1">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74087-C8B7-4D23-BA8F-E55F732F21F3}" type="slidenum">
              <a:rPr lang="en-US" smtClean="0"/>
              <a:t>‹#›</a:t>
            </a:fld>
            <a:endParaRPr lang="en-US"/>
          </a:p>
        </p:txBody>
      </p:sp>
    </p:spTree>
    <p:extLst>
      <p:ext uri="{BB962C8B-B14F-4D97-AF65-F5344CB8AC3E}">
        <p14:creationId xmlns:p14="http://schemas.microsoft.com/office/powerpoint/2010/main" val="383942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CEBF931-5F86-438C-B8D2-7DE40F923AB6}" type="datetime1">
              <a:rPr lang="en-US" smtClean="0"/>
              <a:t>6/23/2016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E74087-C8B7-4D23-BA8F-E55F732F21F3}" type="slidenum">
              <a:rPr lang="en-US" smtClean="0"/>
              <a:t>‹#›</a:t>
            </a:fld>
            <a:endParaRPr lang="en-US"/>
          </a:p>
        </p:txBody>
      </p:sp>
    </p:spTree>
    <p:extLst>
      <p:ext uri="{BB962C8B-B14F-4D97-AF65-F5344CB8AC3E}">
        <p14:creationId xmlns:p14="http://schemas.microsoft.com/office/powerpoint/2010/main" val="1927489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F457B5-AC4C-4B5D-B543-445E4C68001A}" type="datetime1">
              <a:rPr lang="en-US" smtClean="0"/>
              <a:t>6/23/2016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E74087-C8B7-4D23-BA8F-E55F732F21F3}" type="slidenum">
              <a:rPr lang="en-US" smtClean="0"/>
              <a:t>‹#›</a:t>
            </a:fld>
            <a:endParaRPr lang="en-US"/>
          </a:p>
        </p:txBody>
      </p:sp>
    </p:spTree>
    <p:extLst>
      <p:ext uri="{BB962C8B-B14F-4D97-AF65-F5344CB8AC3E}">
        <p14:creationId xmlns:p14="http://schemas.microsoft.com/office/powerpoint/2010/main" val="35022278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870BD8-8E37-4E6C-927E-F1855BCC5B4D}" type="datetime1">
              <a:rPr lang="en-US" smtClean="0"/>
              <a:t>6/23/2016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E74087-C8B7-4D23-BA8F-E55F732F21F3}" type="slidenum">
              <a:rPr lang="en-US" smtClean="0"/>
              <a:t>‹#›</a:t>
            </a:fld>
            <a:endParaRPr lang="en-US"/>
          </a:p>
        </p:txBody>
      </p:sp>
    </p:spTree>
    <p:extLst>
      <p:ext uri="{BB962C8B-B14F-4D97-AF65-F5344CB8AC3E}">
        <p14:creationId xmlns:p14="http://schemas.microsoft.com/office/powerpoint/2010/main" val="28763400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FC763-F16F-4392-97E0-D60EDC8E38C4}" type="datetime1">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74087-C8B7-4D23-BA8F-E55F732F21F3}" type="slidenum">
              <a:rPr lang="en-US" smtClean="0"/>
              <a:t>‹#›</a:t>
            </a:fld>
            <a:endParaRPr lang="en-US"/>
          </a:p>
        </p:txBody>
      </p:sp>
    </p:spTree>
    <p:extLst>
      <p:ext uri="{BB962C8B-B14F-4D97-AF65-F5344CB8AC3E}">
        <p14:creationId xmlns:p14="http://schemas.microsoft.com/office/powerpoint/2010/main" val="15481236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300916-26D0-4825-89A2-229C5C7DB0EB}" type="datetime1">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74087-C8B7-4D23-BA8F-E55F732F21F3}" type="slidenum">
              <a:rPr lang="en-US" smtClean="0"/>
              <a:t>‹#›</a:t>
            </a:fld>
            <a:endParaRPr lang="en-US"/>
          </a:p>
        </p:txBody>
      </p:sp>
    </p:spTree>
    <p:extLst>
      <p:ext uri="{BB962C8B-B14F-4D97-AF65-F5344CB8AC3E}">
        <p14:creationId xmlns:p14="http://schemas.microsoft.com/office/powerpoint/2010/main" val="2112744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9AFE14-2F28-40BA-9D2E-0462F74F4E01}"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74087-C8B7-4D23-BA8F-E55F732F21F3}" type="slidenum">
              <a:rPr lang="en-US" smtClean="0"/>
              <a:t>‹#›</a:t>
            </a:fld>
            <a:endParaRPr lang="en-US"/>
          </a:p>
        </p:txBody>
      </p:sp>
    </p:spTree>
    <p:extLst>
      <p:ext uri="{BB962C8B-B14F-4D97-AF65-F5344CB8AC3E}">
        <p14:creationId xmlns:p14="http://schemas.microsoft.com/office/powerpoint/2010/main" val="40337239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E9E44D-AC91-4A12-B7C1-7D0AD77A0983}" type="datetime1">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74087-C8B7-4D23-BA8F-E55F732F21F3}" type="slidenum">
              <a:rPr lang="en-US" smtClean="0"/>
              <a:t>‹#›</a:t>
            </a:fld>
            <a:endParaRPr lang="en-US"/>
          </a:p>
        </p:txBody>
      </p:sp>
    </p:spTree>
    <p:extLst>
      <p:ext uri="{BB962C8B-B14F-4D97-AF65-F5344CB8AC3E}">
        <p14:creationId xmlns:p14="http://schemas.microsoft.com/office/powerpoint/2010/main" val="2803588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006DEA-D796-4693-87FC-200DCB34E6C0}" type="datetime1">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2FE80-0A6C-4BEC-8588-391B929D9392}" type="slidenum">
              <a:rPr lang="en-US" smtClean="0"/>
              <a:t>‹#›</a:t>
            </a:fld>
            <a:endParaRPr lang="en-US"/>
          </a:p>
        </p:txBody>
      </p:sp>
    </p:spTree>
    <p:extLst>
      <p:ext uri="{BB962C8B-B14F-4D97-AF65-F5344CB8AC3E}">
        <p14:creationId xmlns:p14="http://schemas.microsoft.com/office/powerpoint/2010/main" val="8796576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7"/>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9"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BD890A-28A5-4DBA-9FA3-EEDB802DEC58}" type="datetime1">
              <a:rPr lang="en-US" smtClean="0"/>
              <a:t>6/23/2016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C2FE80-0A6C-4BEC-8588-391B929D9392}" type="slidenum">
              <a:rPr lang="en-US" smtClean="0"/>
              <a:t>‹#›</a:t>
            </a:fld>
            <a:endParaRPr lang="en-US"/>
          </a:p>
        </p:txBody>
      </p:sp>
    </p:spTree>
    <p:extLst>
      <p:ext uri="{BB962C8B-B14F-4D97-AF65-F5344CB8AC3E}">
        <p14:creationId xmlns:p14="http://schemas.microsoft.com/office/powerpoint/2010/main" val="10453265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D0B765-6FA1-42F2-8194-2D5E6A53640D}" type="datetime1">
              <a:rPr lang="en-US" smtClean="0"/>
              <a:t>6/23/2016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C2FE80-0A6C-4BEC-8588-391B929D9392}" type="slidenum">
              <a:rPr lang="en-US" smtClean="0"/>
              <a:t>‹#›</a:t>
            </a:fld>
            <a:endParaRPr lang="en-US"/>
          </a:p>
        </p:txBody>
      </p:sp>
    </p:spTree>
    <p:extLst>
      <p:ext uri="{BB962C8B-B14F-4D97-AF65-F5344CB8AC3E}">
        <p14:creationId xmlns:p14="http://schemas.microsoft.com/office/powerpoint/2010/main" val="29001122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7F6BB-47C7-46ED-951B-9BFD977296B1}" type="datetime1">
              <a:rPr lang="en-US" smtClean="0"/>
              <a:t>6/23/2016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C2FE80-0A6C-4BEC-8588-391B929D9392}" type="slidenum">
              <a:rPr lang="en-US" smtClean="0"/>
              <a:t>‹#›</a:t>
            </a:fld>
            <a:endParaRPr lang="en-US"/>
          </a:p>
        </p:txBody>
      </p:sp>
    </p:spTree>
    <p:extLst>
      <p:ext uri="{BB962C8B-B14F-4D97-AF65-F5344CB8AC3E}">
        <p14:creationId xmlns:p14="http://schemas.microsoft.com/office/powerpoint/2010/main" val="23176861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B80CCD-426B-4AB1-B17E-6058E0E442FA}" type="datetime1">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2FE80-0A6C-4BEC-8588-391B929D9392}" type="slidenum">
              <a:rPr lang="en-US" smtClean="0"/>
              <a:t>‹#›</a:t>
            </a:fld>
            <a:endParaRPr lang="en-US"/>
          </a:p>
        </p:txBody>
      </p:sp>
    </p:spTree>
    <p:extLst>
      <p:ext uri="{BB962C8B-B14F-4D97-AF65-F5344CB8AC3E}">
        <p14:creationId xmlns:p14="http://schemas.microsoft.com/office/powerpoint/2010/main" val="26636467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3EE69B0-C832-4871-8A32-ECE344BB250A}" type="datetime1">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2FE80-0A6C-4BEC-8588-391B929D9392}" type="slidenum">
              <a:rPr lang="en-US" smtClean="0"/>
              <a:t>‹#›</a:t>
            </a:fld>
            <a:endParaRPr lang="en-US"/>
          </a:p>
        </p:txBody>
      </p:sp>
    </p:spTree>
    <p:extLst>
      <p:ext uri="{BB962C8B-B14F-4D97-AF65-F5344CB8AC3E}">
        <p14:creationId xmlns:p14="http://schemas.microsoft.com/office/powerpoint/2010/main" val="17318875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heme" Target="../theme/theme3.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99BC1-AAAA-461E-B09C-55AE6B32AEED}" type="datetime1">
              <a:rPr lang="en-US" smtClean="0"/>
              <a:t>6/23/2016</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2FE80-0A6C-4BEC-8588-391B929D9392}" type="slidenum">
              <a:rPr lang="en-US" smtClean="0"/>
              <a:t>‹#›</a:t>
            </a:fld>
            <a:endParaRPr lang="en-US"/>
          </a:p>
        </p:txBody>
      </p:sp>
    </p:spTree>
    <p:extLst>
      <p:ext uri="{BB962C8B-B14F-4D97-AF65-F5344CB8AC3E}">
        <p14:creationId xmlns:p14="http://schemas.microsoft.com/office/powerpoint/2010/main" val="319262091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E196D-6917-4B2D-842E-46F06D9FA8A6}" type="datetime1">
              <a:rPr lang="en-US" smtClean="0"/>
              <a:t>6/23/2016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2FE80-0A6C-4BEC-8588-391B929D9392}" type="slidenum">
              <a:rPr lang="en-US" smtClean="0"/>
              <a:t>‹#›</a:t>
            </a:fld>
            <a:endParaRPr lang="en-US"/>
          </a:p>
        </p:txBody>
      </p:sp>
    </p:spTree>
    <p:extLst>
      <p:ext uri="{BB962C8B-B14F-4D97-AF65-F5344CB8AC3E}">
        <p14:creationId xmlns:p14="http://schemas.microsoft.com/office/powerpoint/2010/main" val="202025968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90" r:id="rId1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1C8503-BE66-4EE3-B8FD-C2CC12F435BA}" type="datetime1">
              <a:rPr lang="en-US" smtClean="0"/>
              <a:t>6/23/2016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74087-C8B7-4D23-BA8F-E55F732F21F3}" type="slidenum">
              <a:rPr lang="en-US" smtClean="0"/>
              <a:t>‹#›</a:t>
            </a:fld>
            <a:endParaRPr lang="en-US"/>
          </a:p>
        </p:txBody>
      </p:sp>
    </p:spTree>
    <p:extLst>
      <p:ext uri="{BB962C8B-B14F-4D97-AF65-F5344CB8AC3E}">
        <p14:creationId xmlns:p14="http://schemas.microsoft.com/office/powerpoint/2010/main" val="75519968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microsoft.com/office/2007/relationships/hdphoto" Target="../media/hdphoto14.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microsoft.com/office/2007/relationships/hdphoto" Target="../media/hdphoto13.wdp"/><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45.png"/><Relationship Id="rId4" Type="http://schemas.microsoft.com/office/2007/relationships/hdphoto" Target="../media/hdphoto11.wdp"/></Relationships>
</file>

<file path=ppt/slides/_rels/slide2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1.wdp"/></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microsoft.com/office/2007/relationships/hdphoto" Target="../media/hdphoto15.wdp"/><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7.png"/><Relationship Id="rId1" Type="http://schemas.openxmlformats.org/officeDocument/2006/relationships/slideLayout" Target="../slideLayouts/slideLayout27.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67.png"/><Relationship Id="rId11" Type="http://schemas.openxmlformats.org/officeDocument/2006/relationships/image" Target="../media/image63.png"/><Relationship Id="rId5" Type="http://schemas.openxmlformats.org/officeDocument/2006/relationships/image" Target="../media/image66.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2.png"/><Relationship Id="rId14" Type="http://schemas.openxmlformats.org/officeDocument/2006/relationships/image" Target="../media/image7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78.tiff"/></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7.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48.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16.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2.png"/><Relationship Id="rId7"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870.png"/><Relationship Id="rId4" Type="http://schemas.openxmlformats.org/officeDocument/2006/relationships/image" Target="../media/image87.png"/><Relationship Id="rId9" Type="http://schemas.openxmlformats.org/officeDocument/2006/relationships/image" Target="../media/image860.png"/></Relationships>
</file>

<file path=ppt/slides/_rels/slide44.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1.vml"/><Relationship Id="rId4" Type="http://schemas.openxmlformats.org/officeDocument/2006/relationships/image" Target="../media/image95.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microsoft.com/office/2007/relationships/hdphoto" Target="../media/hdphoto18.wdp"/><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image" Target="../media/image98.png"/><Relationship Id="rId11" Type="http://schemas.microsoft.com/office/2007/relationships/hdphoto" Target="../media/hdphoto19.wdp"/><Relationship Id="rId5" Type="http://schemas.microsoft.com/office/2007/relationships/hdphoto" Target="../media/hdphoto17.wdp"/><Relationship Id="rId10" Type="http://schemas.openxmlformats.org/officeDocument/2006/relationships/image" Target="../media/image101.png"/><Relationship Id="rId4" Type="http://schemas.openxmlformats.org/officeDocument/2006/relationships/image" Target="../media/image97.png"/><Relationship Id="rId9"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gif"/><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104.png"/><Relationship Id="rId12"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27.xml"/><Relationship Id="rId6" Type="http://schemas.microsoft.com/office/2007/relationships/hdphoto" Target="../media/hdphoto21.wdp"/><Relationship Id="rId11" Type="http://schemas.openxmlformats.org/officeDocument/2006/relationships/image" Target="../media/image107.png"/><Relationship Id="rId5" Type="http://schemas.openxmlformats.org/officeDocument/2006/relationships/image" Target="../media/image103.png"/><Relationship Id="rId10" Type="http://schemas.microsoft.com/office/2007/relationships/hdphoto" Target="../media/hdphoto22.wdp"/><Relationship Id="rId4" Type="http://schemas.microsoft.com/office/2007/relationships/hdphoto" Target="../media/hdphoto20.wdp"/><Relationship Id="rId9"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102.png"/><Relationship Id="rId1" Type="http://schemas.openxmlformats.org/officeDocument/2006/relationships/slideLayout" Target="../slideLayouts/slideLayout27.xml"/><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102.png"/><Relationship Id="rId1" Type="http://schemas.openxmlformats.org/officeDocument/2006/relationships/slideLayout" Target="../slideLayouts/slideLayout27.xml"/><Relationship Id="rId5" Type="http://schemas.openxmlformats.org/officeDocument/2006/relationships/image" Target="../media/image108.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27.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microsoft.com/office/2007/relationships/hdphoto" Target="../media/hdphoto21.wdp"/><Relationship Id="rId11" Type="http://schemas.openxmlformats.org/officeDocument/2006/relationships/image" Target="../media/image108.png"/><Relationship Id="rId5" Type="http://schemas.openxmlformats.org/officeDocument/2006/relationships/image" Target="../media/image103.png"/><Relationship Id="rId10" Type="http://schemas.microsoft.com/office/2007/relationships/hdphoto" Target="../media/hdphoto22.wdp"/><Relationship Id="rId4" Type="http://schemas.microsoft.com/office/2007/relationships/hdphoto" Target="../media/hdphoto20.wdp"/><Relationship Id="rId9" Type="http://schemas.openxmlformats.org/officeDocument/2006/relationships/image" Target="../media/image106.png"/></Relationships>
</file>

<file path=ppt/slides/_rels/slide56.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image" Target="../media/image114.png"/><Relationship Id="rId16" Type="http://schemas.openxmlformats.org/officeDocument/2006/relationships/image" Target="../media/image133.png"/><Relationship Id="rId1" Type="http://schemas.openxmlformats.org/officeDocument/2006/relationships/slideLayout" Target="../slideLayouts/slideLayout27.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57.xml.rels><?xml version="1.0" encoding="UTF-8" standalone="yes"?>
<Relationships xmlns="http://schemas.openxmlformats.org/package/2006/relationships"><Relationship Id="rId8" Type="http://schemas.openxmlformats.org/officeDocument/2006/relationships/image" Target="../media/image106.png"/><Relationship Id="rId3" Type="http://schemas.microsoft.com/office/2007/relationships/hdphoto" Target="../media/hdphoto20.wdp"/><Relationship Id="rId7"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7.xml"/><Relationship Id="rId6" Type="http://schemas.openxmlformats.org/officeDocument/2006/relationships/image" Target="../media/image104.png"/><Relationship Id="rId5" Type="http://schemas.microsoft.com/office/2007/relationships/hdphoto" Target="../media/hdphoto21.wdp"/><Relationship Id="rId10" Type="http://schemas.openxmlformats.org/officeDocument/2006/relationships/image" Target="../media/image108.png"/><Relationship Id="rId4" Type="http://schemas.openxmlformats.org/officeDocument/2006/relationships/image" Target="../media/image103.png"/><Relationship Id="rId9" Type="http://schemas.microsoft.com/office/2007/relationships/hdphoto" Target="../media/hdphoto22.wdp"/></Relationships>
</file>

<file path=ppt/slides/_rels/slide58.xml.rels><?xml version="1.0" encoding="UTF-8" standalone="yes"?>
<Relationships xmlns="http://schemas.openxmlformats.org/package/2006/relationships"><Relationship Id="rId8" Type="http://schemas.openxmlformats.org/officeDocument/2006/relationships/image" Target="../media/image140.png"/><Relationship Id="rId3" Type="http://schemas.microsoft.com/office/2007/relationships/hdphoto" Target="../media/hdphoto23.wdp"/><Relationship Id="rId7" Type="http://schemas.openxmlformats.org/officeDocument/2006/relationships/image" Target="../media/image139.png"/><Relationship Id="rId2" Type="http://schemas.openxmlformats.org/officeDocument/2006/relationships/image" Target="../media/image136.png"/><Relationship Id="rId1" Type="http://schemas.openxmlformats.org/officeDocument/2006/relationships/slideLayout" Target="../slideLayouts/slideLayout27.xml"/><Relationship Id="rId6" Type="http://schemas.microsoft.com/office/2007/relationships/hdphoto" Target="../media/hdphoto24.wdp"/><Relationship Id="rId11" Type="http://schemas.microsoft.com/office/2007/relationships/hdphoto" Target="../media/hdphoto26.wdp"/><Relationship Id="rId5" Type="http://schemas.openxmlformats.org/officeDocument/2006/relationships/image" Target="../media/image138.png"/><Relationship Id="rId10" Type="http://schemas.openxmlformats.org/officeDocument/2006/relationships/image" Target="../media/image141.png"/><Relationship Id="rId4" Type="http://schemas.openxmlformats.org/officeDocument/2006/relationships/image" Target="../media/image137.png"/><Relationship Id="rId9" Type="http://schemas.microsoft.com/office/2007/relationships/hdphoto" Target="../media/hdphoto25.wdp"/></Relationships>
</file>

<file path=ppt/slides/_rels/slide59.xml.rels><?xml version="1.0" encoding="UTF-8" standalone="yes"?>
<Relationships xmlns="http://schemas.openxmlformats.org/package/2006/relationships"><Relationship Id="rId8" Type="http://schemas.openxmlformats.org/officeDocument/2006/relationships/image" Target="../media/image106.png"/><Relationship Id="rId3" Type="http://schemas.microsoft.com/office/2007/relationships/hdphoto" Target="../media/hdphoto20.wdp"/><Relationship Id="rId7"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7.xml"/><Relationship Id="rId6" Type="http://schemas.openxmlformats.org/officeDocument/2006/relationships/image" Target="../media/image104.png"/><Relationship Id="rId11" Type="http://schemas.openxmlformats.org/officeDocument/2006/relationships/image" Target="../media/image108.png"/><Relationship Id="rId5" Type="http://schemas.microsoft.com/office/2007/relationships/hdphoto" Target="../media/hdphoto21.wdp"/><Relationship Id="rId10" Type="http://schemas.openxmlformats.org/officeDocument/2006/relationships/image" Target="../media/image107.png"/><Relationship Id="rId4" Type="http://schemas.openxmlformats.org/officeDocument/2006/relationships/image" Target="../media/image103.png"/><Relationship Id="rId9" Type="http://schemas.microsoft.com/office/2007/relationships/hdphoto" Target="../media/hdphoto22.wdp"/></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27.xml"/><Relationship Id="rId4" Type="http://schemas.openxmlformats.org/officeDocument/2006/relationships/image" Target="../media/image143.png"/></Relationships>
</file>

<file path=ppt/slides/_rels/slide6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6.xml"/><Relationship Id="rId1" Type="http://schemas.openxmlformats.org/officeDocument/2006/relationships/slideLayout" Target="../slideLayouts/slideLayout27.xml"/><Relationship Id="rId4" Type="http://schemas.openxmlformats.org/officeDocument/2006/relationships/image" Target="../media/image148.png"/></Relationships>
</file>

<file path=ppt/slides/_rels/slide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xml"/><Relationship Id="rId1" Type="http://schemas.openxmlformats.org/officeDocument/2006/relationships/slideLayout" Target="../slideLayouts/slideLayout27.xml"/><Relationship Id="rId4" Type="http://schemas.openxmlformats.org/officeDocument/2006/relationships/image" Target="../media/image151.png"/></Relationships>
</file>

<file path=ppt/slides/_rels/slide7.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microsoft.com/office/2007/relationships/hdphoto" Target="../media/hdphoto6.wdp"/><Relationship Id="rId5" Type="http://schemas.openxmlformats.org/officeDocument/2006/relationships/image" Target="../media/image25.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8.xml"/><Relationship Id="rId1" Type="http://schemas.openxmlformats.org/officeDocument/2006/relationships/slideLayout" Target="../slideLayouts/slideLayout27.xml"/><Relationship Id="rId4" Type="http://schemas.openxmlformats.org/officeDocument/2006/relationships/image" Target="../media/image153.png"/></Relationships>
</file>

<file path=ppt/slides/_rels/slide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9.xml"/><Relationship Id="rId1" Type="http://schemas.openxmlformats.org/officeDocument/2006/relationships/slideLayout" Target="../slideLayouts/slideLayout27.xml"/><Relationship Id="rId4" Type="http://schemas.openxmlformats.org/officeDocument/2006/relationships/image" Target="../media/image15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jpeg"/><Relationship Id="rId2" Type="http://schemas.openxmlformats.org/officeDocument/2006/relationships/image" Target="../media/image155.png"/><Relationship Id="rId1" Type="http://schemas.openxmlformats.org/officeDocument/2006/relationships/slideLayout" Target="../slideLayouts/slideLayout27.xml"/><Relationship Id="rId6" Type="http://schemas.openxmlformats.org/officeDocument/2006/relationships/image" Target="../media/image159.png"/><Relationship Id="rId11" Type="http://schemas.openxmlformats.org/officeDocument/2006/relationships/image" Target="../media/image164.jpe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jpe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29.png"/><Relationship Id="rId4" Type="http://schemas.microsoft.com/office/2007/relationships/hdphoto" Target="../media/hdphoto9.wdp"/></Relationships>
</file>

<file path=ppt/slides/_rels/slide8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image" Target="../media/image170.png"/></Relationships>
</file>

<file path=ppt/slides/_rels/slide8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image" Target="../media/image173.tiff"/><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8.xml"/><Relationship Id="rId5" Type="http://schemas.openxmlformats.org/officeDocument/2006/relationships/image" Target="../media/image181.png"/><Relationship Id="rId4" Type="http://schemas.openxmlformats.org/officeDocument/2006/relationships/image" Target="../media/image180.png"/></Relationships>
</file>

<file path=ppt/slides/_rels/slide8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microsoft.com/office/2007/relationships/hdphoto" Target="../media/hdphoto11.wdp"/><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32.png"/><Relationship Id="rId11" Type="http://schemas.microsoft.com/office/2007/relationships/hdphoto" Target="../media/hdphoto13.wdp"/><Relationship Id="rId5" Type="http://schemas.openxmlformats.org/officeDocument/2006/relationships/image" Target="../media/image31.png"/><Relationship Id="rId10" Type="http://schemas.openxmlformats.org/officeDocument/2006/relationships/image" Target="../media/image34.png"/><Relationship Id="rId4" Type="http://schemas.microsoft.com/office/2007/relationships/hdphoto" Target="../media/hdphoto10.wdp"/><Relationship Id="rId9" Type="http://schemas.microsoft.com/office/2007/relationships/hdphoto" Target="../media/hdphoto12.wdp"/></Relationships>
</file>

<file path=ppt/slides/_rels/slide9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8461"/>
            <a:ext cx="9143999" cy="69268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1570" y="214240"/>
            <a:ext cx="798125" cy="543735"/>
          </a:xfrm>
          <a:prstGeom prst="rect">
            <a:avLst/>
          </a:prstGeom>
        </p:spPr>
      </p:pic>
      <p:sp>
        <p:nvSpPr>
          <p:cNvPr id="6" name="TextBox 5"/>
          <p:cNvSpPr txBox="1"/>
          <p:nvPr/>
        </p:nvSpPr>
        <p:spPr>
          <a:xfrm>
            <a:off x="268144" y="2317320"/>
            <a:ext cx="8591551" cy="1200329"/>
          </a:xfrm>
          <a:prstGeom prst="rect">
            <a:avLst/>
          </a:prstGeom>
          <a:noFill/>
        </p:spPr>
        <p:txBody>
          <a:bodyPr wrap="square" rtlCol="0">
            <a:spAutoFit/>
          </a:bodyPr>
          <a:lstStyle/>
          <a:p>
            <a:pPr algn="ctr"/>
            <a:r>
              <a:rPr lang="es-ES" sz="2400" b="1" dirty="0">
                <a:solidFill>
                  <a:schemeClr val="bg1"/>
                </a:solidFill>
                <a:latin typeface="Roboto" pitchFamily="2" charset="0"/>
                <a:ea typeface="Roboto" pitchFamily="2" charset="0"/>
              </a:rPr>
              <a:t>AUTOMATED BRAIN TISSUE SEGMENTATION </a:t>
            </a:r>
          </a:p>
          <a:p>
            <a:pPr algn="ctr"/>
            <a:r>
              <a:rPr lang="es-ES" sz="2400" b="1" dirty="0">
                <a:solidFill>
                  <a:schemeClr val="bg1"/>
                </a:solidFill>
                <a:latin typeface="Roboto" pitchFamily="2" charset="0"/>
                <a:ea typeface="Roboto" pitchFamily="2" charset="0"/>
              </a:rPr>
              <a:t>OF MAGNETIC RESONANCE IMAGES </a:t>
            </a:r>
          </a:p>
          <a:p>
            <a:pPr algn="ctr"/>
            <a:r>
              <a:rPr lang="es-ES" sz="2400" b="1" dirty="0">
                <a:solidFill>
                  <a:schemeClr val="bg1"/>
                </a:solidFill>
                <a:latin typeface="Roboto" pitchFamily="2" charset="0"/>
                <a:ea typeface="Roboto" pitchFamily="2" charset="0"/>
              </a:rPr>
              <a:t>IN MULTIPLE SCLEROSIS </a:t>
            </a:r>
            <a:endParaRPr lang="en-US" sz="2400" b="1" dirty="0">
              <a:solidFill>
                <a:schemeClr val="bg1"/>
              </a:solidFill>
              <a:latin typeface="Roboto" pitchFamily="2" charset="0"/>
              <a:ea typeface="Roboto" pitchFamily="2" charset="0"/>
            </a:endParaRPr>
          </a:p>
        </p:txBody>
      </p:sp>
      <p:sp>
        <p:nvSpPr>
          <p:cNvPr id="7" name="TextBox 6"/>
          <p:cNvSpPr txBox="1"/>
          <p:nvPr/>
        </p:nvSpPr>
        <p:spPr>
          <a:xfrm>
            <a:off x="3552828" y="3816282"/>
            <a:ext cx="2047875" cy="369332"/>
          </a:xfrm>
          <a:prstGeom prst="rect">
            <a:avLst/>
          </a:prstGeom>
          <a:noFill/>
        </p:spPr>
        <p:txBody>
          <a:bodyPr wrap="square" rtlCol="0">
            <a:spAutoFit/>
          </a:bodyPr>
          <a:lstStyle/>
          <a:p>
            <a:pPr algn="ctr"/>
            <a:r>
              <a:rPr lang="es-ES" dirty="0">
                <a:solidFill>
                  <a:schemeClr val="bg1"/>
                </a:solidFill>
                <a:latin typeface="Roboto" pitchFamily="2" charset="0"/>
                <a:ea typeface="Roboto" pitchFamily="2" charset="0"/>
              </a:rPr>
              <a:t>SERGI </a:t>
            </a:r>
            <a:r>
              <a:rPr lang="es-ES" dirty="0" smtClean="0">
                <a:solidFill>
                  <a:schemeClr val="bg1"/>
                </a:solidFill>
                <a:latin typeface="Roboto" pitchFamily="2" charset="0"/>
                <a:ea typeface="Roboto" pitchFamily="2" charset="0"/>
              </a:rPr>
              <a:t>VALVERDE</a:t>
            </a:r>
            <a:endParaRPr lang="en-US" baseline="30000" dirty="0">
              <a:solidFill>
                <a:schemeClr val="bg1"/>
              </a:solidFill>
              <a:latin typeface="Roboto" pitchFamily="2" charset="0"/>
              <a:ea typeface="Roboto" pitchFamily="2" charset="0"/>
            </a:endParaRPr>
          </a:p>
        </p:txBody>
      </p:sp>
      <p:sp>
        <p:nvSpPr>
          <p:cNvPr id="8" name="Rectangle 7"/>
          <p:cNvSpPr/>
          <p:nvPr/>
        </p:nvSpPr>
        <p:spPr>
          <a:xfrm>
            <a:off x="2988942" y="5809436"/>
            <a:ext cx="3166124" cy="646331"/>
          </a:xfrm>
          <a:prstGeom prst="rect">
            <a:avLst/>
          </a:prstGeom>
        </p:spPr>
        <p:txBody>
          <a:bodyPr wrap="none">
            <a:spAutoFit/>
          </a:bodyPr>
          <a:lstStyle/>
          <a:p>
            <a:pPr algn="ctr"/>
            <a:r>
              <a:rPr lang="es-ES" dirty="0">
                <a:solidFill>
                  <a:schemeClr val="bg1"/>
                </a:solidFill>
                <a:latin typeface="Roboto" pitchFamily="2" charset="0"/>
                <a:ea typeface="Roboto" pitchFamily="2" charset="0"/>
              </a:rPr>
              <a:t>Dr. Arnau Oliver i </a:t>
            </a:r>
            <a:r>
              <a:rPr lang="es-ES" dirty="0" err="1">
                <a:solidFill>
                  <a:schemeClr val="bg1"/>
                </a:solidFill>
                <a:latin typeface="Roboto" pitchFamily="2" charset="0"/>
                <a:ea typeface="Roboto" pitchFamily="2" charset="0"/>
              </a:rPr>
              <a:t>Malagelada</a:t>
            </a:r>
            <a:endParaRPr lang="es-ES" dirty="0">
              <a:solidFill>
                <a:schemeClr val="bg1"/>
              </a:solidFill>
              <a:latin typeface="Roboto" pitchFamily="2" charset="0"/>
              <a:ea typeface="Roboto" pitchFamily="2" charset="0"/>
            </a:endParaRPr>
          </a:p>
          <a:p>
            <a:pPr algn="ctr"/>
            <a:r>
              <a:rPr lang="es-ES" dirty="0">
                <a:solidFill>
                  <a:schemeClr val="bg1"/>
                </a:solidFill>
                <a:latin typeface="Roboto" pitchFamily="2" charset="0"/>
                <a:ea typeface="Roboto" pitchFamily="2" charset="0"/>
              </a:rPr>
              <a:t>Dr. Xavier </a:t>
            </a:r>
            <a:r>
              <a:rPr lang="es-ES" dirty="0" err="1">
                <a:solidFill>
                  <a:schemeClr val="bg1"/>
                </a:solidFill>
                <a:latin typeface="Roboto" pitchFamily="2" charset="0"/>
                <a:ea typeface="Roboto" pitchFamily="2" charset="0"/>
              </a:rPr>
              <a:t>Lladó</a:t>
            </a:r>
            <a:r>
              <a:rPr lang="es-ES" dirty="0">
                <a:solidFill>
                  <a:schemeClr val="bg1"/>
                </a:solidFill>
                <a:latin typeface="Roboto" pitchFamily="2" charset="0"/>
                <a:ea typeface="Roboto" pitchFamily="2" charset="0"/>
              </a:rPr>
              <a:t> i Bardera </a:t>
            </a:r>
            <a:endParaRPr lang="en-US" dirty="0">
              <a:solidFill>
                <a:schemeClr val="bg1"/>
              </a:solidFill>
              <a:latin typeface="Roboto" pitchFamily="2" charset="0"/>
              <a:ea typeface="Roboto" pitchFamily="2"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89" y="-217977"/>
            <a:ext cx="2696457" cy="7040750"/>
          </a:xfrm>
          <a:prstGeom prst="rect">
            <a:avLst/>
          </a:prstGeom>
        </p:spPr>
      </p:pic>
      <p:sp>
        <p:nvSpPr>
          <p:cNvPr id="10" name="TextBox 9"/>
          <p:cNvSpPr txBox="1"/>
          <p:nvPr/>
        </p:nvSpPr>
        <p:spPr>
          <a:xfrm>
            <a:off x="697326" y="396953"/>
            <a:ext cx="9420045" cy="261610"/>
          </a:xfrm>
          <a:prstGeom prst="rect">
            <a:avLst/>
          </a:prstGeom>
          <a:noFill/>
        </p:spPr>
        <p:txBody>
          <a:bodyPr wrap="square" rtlCol="0">
            <a:spAutoFit/>
          </a:bodyPr>
          <a:lstStyle/>
          <a:p>
            <a:r>
              <a:rPr lang="es-ES" sz="1100" b="1" dirty="0">
                <a:latin typeface="Roboto" pitchFamily="2" charset="0"/>
                <a:ea typeface="Roboto" pitchFamily="2" charset="0"/>
              </a:rPr>
              <a:t>INSTITUT DE RECERCA EN VISIÓ PER COMPUTADOR I ROBÒTICA </a:t>
            </a:r>
            <a:r>
              <a:rPr lang="es-ES" sz="1100" dirty="0">
                <a:latin typeface="Roboto" pitchFamily="2" charset="0"/>
                <a:ea typeface="Roboto" pitchFamily="2" charset="0"/>
              </a:rPr>
              <a:t>– </a:t>
            </a:r>
            <a:r>
              <a:rPr lang="es-ES" sz="1100" dirty="0">
                <a:solidFill>
                  <a:schemeClr val="bg1"/>
                </a:solidFill>
                <a:latin typeface="Roboto" pitchFamily="2" charset="0"/>
                <a:ea typeface="Roboto" pitchFamily="2" charset="0"/>
              </a:rPr>
              <a:t>vicorob.udg.edu</a:t>
            </a:r>
            <a:endParaRPr lang="en-US" sz="11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6665350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000" y="72814"/>
            <a:ext cx="1865511" cy="523220"/>
          </a:xfrm>
          <a:prstGeom prst="rect">
            <a:avLst/>
          </a:prstGeom>
          <a:noFill/>
        </p:spPr>
        <p:txBody>
          <a:bodyPr wrap="none" rtlCol="0">
            <a:spAutoFit/>
          </a:bodyPr>
          <a:lstStyle/>
          <a:p>
            <a:r>
              <a:rPr lang="es-ES" sz="2800" b="1" dirty="0" err="1" smtClean="0">
                <a:latin typeface="Roboto" pitchFamily="2" charset="0"/>
                <a:ea typeface="Roboto" pitchFamily="2" charset="0"/>
              </a:rPr>
              <a:t>Objectives</a:t>
            </a:r>
            <a:endParaRPr lang="en-US" sz="2800" b="1" dirty="0">
              <a:latin typeface="Roboto" pitchFamily="2" charset="0"/>
              <a:ea typeface="Roboto" pitchFamily="2" charset="0"/>
            </a:endParaRPr>
          </a:p>
        </p:txBody>
      </p:sp>
      <p:sp>
        <p:nvSpPr>
          <p:cNvPr id="14" name="Rounded Rectangle 13"/>
          <p:cNvSpPr/>
          <p:nvPr/>
        </p:nvSpPr>
        <p:spPr>
          <a:xfrm>
            <a:off x="767220" y="2877696"/>
            <a:ext cx="7894320" cy="116903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just"/>
            <a:r>
              <a:rPr lang="en-US" b="1" dirty="0">
                <a:latin typeface="Roboto" pitchFamily="2" charset="0"/>
                <a:ea typeface="Roboto" pitchFamily="2" charset="0"/>
              </a:rPr>
              <a:t>T</a:t>
            </a:r>
            <a:r>
              <a:rPr lang="en-US" b="1" dirty="0" smtClean="0">
                <a:latin typeface="Roboto" pitchFamily="2" charset="0"/>
                <a:ea typeface="Roboto" pitchFamily="2" charset="0"/>
              </a:rPr>
              <a:t>o </a:t>
            </a:r>
            <a:r>
              <a:rPr lang="en-US" b="1" dirty="0">
                <a:latin typeface="Roboto" pitchFamily="2" charset="0"/>
                <a:ea typeface="Roboto" pitchFamily="2" charset="0"/>
              </a:rPr>
              <a:t>develop a </a:t>
            </a:r>
            <a:r>
              <a:rPr lang="en-US" b="1" dirty="0">
                <a:solidFill>
                  <a:schemeClr val="accent5">
                    <a:lumMod val="75000"/>
                  </a:schemeClr>
                </a:solidFill>
                <a:latin typeface="Roboto" pitchFamily="2" charset="0"/>
                <a:ea typeface="Roboto" pitchFamily="2" charset="0"/>
              </a:rPr>
              <a:t>novel</a:t>
            </a:r>
            <a:r>
              <a:rPr lang="en-US" b="1" dirty="0">
                <a:latin typeface="Roboto" pitchFamily="2" charset="0"/>
                <a:ea typeface="Roboto" pitchFamily="2" charset="0"/>
              </a:rPr>
              <a:t>, </a:t>
            </a:r>
            <a:r>
              <a:rPr lang="en-US" b="1" dirty="0">
                <a:solidFill>
                  <a:schemeClr val="accent5">
                    <a:lumMod val="75000"/>
                  </a:schemeClr>
                </a:solidFill>
                <a:latin typeface="Roboto" pitchFamily="2" charset="0"/>
                <a:ea typeface="Roboto" pitchFamily="2" charset="0"/>
              </a:rPr>
              <a:t>fully</a:t>
            </a:r>
            <a:r>
              <a:rPr lang="en-US" b="1" dirty="0">
                <a:latin typeface="Roboto" pitchFamily="2" charset="0"/>
                <a:ea typeface="Roboto" pitchFamily="2" charset="0"/>
              </a:rPr>
              <a:t> </a:t>
            </a:r>
            <a:r>
              <a:rPr lang="en-US" b="1" dirty="0">
                <a:solidFill>
                  <a:schemeClr val="accent5">
                    <a:lumMod val="75000"/>
                  </a:schemeClr>
                </a:solidFill>
                <a:latin typeface="Roboto" pitchFamily="2" charset="0"/>
                <a:ea typeface="Roboto" pitchFamily="2" charset="0"/>
              </a:rPr>
              <a:t>automated</a:t>
            </a:r>
            <a:r>
              <a:rPr lang="en-US" b="1" dirty="0">
                <a:latin typeface="Roboto" pitchFamily="2" charset="0"/>
                <a:ea typeface="Roboto" pitchFamily="2" charset="0"/>
              </a:rPr>
              <a:t> </a:t>
            </a:r>
            <a:r>
              <a:rPr lang="en-US" b="1" dirty="0">
                <a:solidFill>
                  <a:schemeClr val="accent5">
                    <a:lumMod val="75000"/>
                  </a:schemeClr>
                </a:solidFill>
                <a:latin typeface="Roboto" pitchFamily="2" charset="0"/>
                <a:ea typeface="Roboto" pitchFamily="2" charset="0"/>
              </a:rPr>
              <a:t>brain</a:t>
            </a:r>
            <a:r>
              <a:rPr lang="en-US" b="1" dirty="0">
                <a:latin typeface="Roboto" pitchFamily="2" charset="0"/>
                <a:ea typeface="Roboto" pitchFamily="2" charset="0"/>
              </a:rPr>
              <a:t> </a:t>
            </a:r>
            <a:r>
              <a:rPr lang="en-US" b="1" dirty="0">
                <a:solidFill>
                  <a:schemeClr val="accent5">
                    <a:lumMod val="75000"/>
                  </a:schemeClr>
                </a:solidFill>
                <a:latin typeface="Roboto" pitchFamily="2" charset="0"/>
                <a:ea typeface="Roboto" pitchFamily="2" charset="0"/>
              </a:rPr>
              <a:t>tissue</a:t>
            </a:r>
            <a:r>
              <a:rPr lang="en-US" b="1" dirty="0">
                <a:latin typeface="Roboto" pitchFamily="2" charset="0"/>
                <a:ea typeface="Roboto" pitchFamily="2" charset="0"/>
              </a:rPr>
              <a:t> </a:t>
            </a:r>
            <a:r>
              <a:rPr lang="en-US" b="1" dirty="0">
                <a:solidFill>
                  <a:schemeClr val="accent5">
                    <a:lumMod val="75000"/>
                  </a:schemeClr>
                </a:solidFill>
                <a:latin typeface="Roboto" pitchFamily="2" charset="0"/>
                <a:ea typeface="Roboto" pitchFamily="2" charset="0"/>
              </a:rPr>
              <a:t>segmentation</a:t>
            </a:r>
            <a:r>
              <a:rPr lang="en-US" b="1" dirty="0">
                <a:latin typeface="Roboto" pitchFamily="2" charset="0"/>
                <a:ea typeface="Roboto" pitchFamily="2" charset="0"/>
              </a:rPr>
              <a:t> method capable of computing </a:t>
            </a:r>
            <a:r>
              <a:rPr lang="en-US" b="1" dirty="0">
                <a:solidFill>
                  <a:schemeClr val="accent5">
                    <a:lumMod val="75000"/>
                  </a:schemeClr>
                </a:solidFill>
                <a:latin typeface="Roboto" pitchFamily="2" charset="0"/>
                <a:ea typeface="Roboto" pitchFamily="2" charset="0"/>
              </a:rPr>
              <a:t>accurate</a:t>
            </a:r>
            <a:r>
              <a:rPr lang="en-US" b="1" dirty="0">
                <a:latin typeface="Roboto" pitchFamily="2" charset="0"/>
                <a:ea typeface="Roboto" pitchFamily="2" charset="0"/>
              </a:rPr>
              <a:t> tissue volume measurements in images of </a:t>
            </a:r>
            <a:r>
              <a:rPr lang="en-US" b="1" dirty="0">
                <a:solidFill>
                  <a:schemeClr val="accent5">
                    <a:lumMod val="75000"/>
                  </a:schemeClr>
                </a:solidFill>
                <a:latin typeface="Roboto" pitchFamily="2" charset="0"/>
                <a:ea typeface="Roboto" pitchFamily="2" charset="0"/>
              </a:rPr>
              <a:t>MS</a:t>
            </a:r>
            <a:r>
              <a:rPr lang="en-US" b="1" dirty="0">
                <a:latin typeface="Roboto" pitchFamily="2" charset="0"/>
                <a:ea typeface="Roboto" pitchFamily="2" charset="0"/>
              </a:rPr>
              <a:t> </a:t>
            </a:r>
            <a:r>
              <a:rPr lang="en-US" b="1" dirty="0" smtClean="0">
                <a:latin typeface="Roboto" pitchFamily="2" charset="0"/>
                <a:ea typeface="Roboto" pitchFamily="2" charset="0"/>
              </a:rPr>
              <a:t>patients</a:t>
            </a:r>
            <a:endParaRPr lang="en-US" b="1" dirty="0">
              <a:latin typeface="Roboto" pitchFamily="2" charset="0"/>
              <a:ea typeface="Roboto" pitchFamily="2" charset="0"/>
            </a:endParaRPr>
          </a:p>
        </p:txBody>
      </p:sp>
      <p:sp>
        <p:nvSpPr>
          <p:cNvPr id="15" name="Rectangle 14"/>
          <p:cNvSpPr/>
          <p:nvPr/>
        </p:nvSpPr>
        <p:spPr>
          <a:xfrm>
            <a:off x="635140" y="2585688"/>
            <a:ext cx="7894320" cy="646331"/>
          </a:xfrm>
          <a:prstGeom prst="rect">
            <a:avLst/>
          </a:prstGeom>
        </p:spPr>
        <p:txBody>
          <a:bodyPr wrap="square">
            <a:spAutoFit/>
          </a:bodyPr>
          <a:lstStyle/>
          <a:p>
            <a:pPr algn="just"/>
            <a:r>
              <a:rPr lang="es-ES" b="1" dirty="0">
                <a:latin typeface="Roboto" pitchFamily="2" charset="0"/>
                <a:ea typeface="Roboto" pitchFamily="2" charset="0"/>
              </a:rPr>
              <a:t>T</a:t>
            </a:r>
            <a:r>
              <a:rPr lang="es-ES" b="1" dirty="0" smtClean="0">
                <a:latin typeface="Roboto" pitchFamily="2" charset="0"/>
                <a:ea typeface="Roboto" pitchFamily="2" charset="0"/>
              </a:rPr>
              <a:t>o </a:t>
            </a:r>
            <a:r>
              <a:rPr lang="es-ES" b="1" dirty="0" err="1">
                <a:solidFill>
                  <a:schemeClr val="accent5">
                    <a:lumMod val="75000"/>
                  </a:schemeClr>
                </a:solidFill>
                <a:latin typeface="Roboto" pitchFamily="2" charset="0"/>
                <a:ea typeface="Roboto" pitchFamily="2" charset="0"/>
              </a:rPr>
              <a:t>analyze</a:t>
            </a:r>
            <a:r>
              <a:rPr lang="es-ES" b="1" dirty="0">
                <a:latin typeface="Roboto" pitchFamily="2" charset="0"/>
                <a:ea typeface="Roboto" pitchFamily="2" charset="0"/>
              </a:rPr>
              <a:t> and </a:t>
            </a:r>
            <a:r>
              <a:rPr lang="es-ES" b="1" dirty="0">
                <a:solidFill>
                  <a:schemeClr val="accent5">
                    <a:lumMod val="75000"/>
                  </a:schemeClr>
                </a:solidFill>
                <a:latin typeface="Roboto" pitchFamily="2" charset="0"/>
                <a:ea typeface="Roboto" pitchFamily="2" charset="0"/>
              </a:rPr>
              <a:t>evaluate</a:t>
            </a:r>
            <a:r>
              <a:rPr lang="es-ES" b="1" dirty="0">
                <a:latin typeface="Roboto" pitchFamily="2" charset="0"/>
                <a:ea typeface="Roboto" pitchFamily="2" charset="0"/>
              </a:rPr>
              <a:t> </a:t>
            </a:r>
            <a:r>
              <a:rPr lang="es-ES" b="1" dirty="0" err="1">
                <a:latin typeface="Roboto" pitchFamily="2" charset="0"/>
                <a:ea typeface="Roboto" pitchFamily="2" charset="0"/>
              </a:rPr>
              <a:t>the</a:t>
            </a:r>
            <a:r>
              <a:rPr lang="es-ES" b="1" dirty="0">
                <a:latin typeface="Roboto" pitchFamily="2" charset="0"/>
                <a:ea typeface="Roboto" pitchFamily="2" charset="0"/>
              </a:rPr>
              <a:t> </a:t>
            </a:r>
            <a:r>
              <a:rPr lang="es-ES" b="1" dirty="0" err="1">
                <a:latin typeface="Roboto" pitchFamily="2" charset="0"/>
                <a:ea typeface="Roboto" pitchFamily="2" charset="0"/>
              </a:rPr>
              <a:t>state</a:t>
            </a:r>
            <a:r>
              <a:rPr lang="es-ES" b="1" dirty="0">
                <a:latin typeface="Roboto" pitchFamily="2" charset="0"/>
                <a:ea typeface="Roboto" pitchFamily="2" charset="0"/>
              </a:rPr>
              <a:t> of </a:t>
            </a:r>
            <a:r>
              <a:rPr lang="es-ES" b="1" dirty="0" err="1">
                <a:latin typeface="Roboto" pitchFamily="2" charset="0"/>
                <a:ea typeface="Roboto" pitchFamily="2" charset="0"/>
              </a:rPr>
              <a:t>the</a:t>
            </a:r>
            <a:r>
              <a:rPr lang="es-ES" b="1" dirty="0">
                <a:latin typeface="Roboto" pitchFamily="2" charset="0"/>
                <a:ea typeface="Roboto" pitchFamily="2" charset="0"/>
              </a:rPr>
              <a:t> art of </a:t>
            </a:r>
            <a:r>
              <a:rPr lang="es-ES" b="1" dirty="0" err="1">
                <a:solidFill>
                  <a:schemeClr val="accent5">
                    <a:lumMod val="75000"/>
                  </a:schemeClr>
                </a:solidFill>
                <a:latin typeface="Roboto" pitchFamily="2" charset="0"/>
                <a:ea typeface="Roboto" pitchFamily="2" charset="0"/>
              </a:rPr>
              <a:t>tissue</a:t>
            </a:r>
            <a:r>
              <a:rPr lang="es-ES" b="1" dirty="0">
                <a:latin typeface="Roboto" pitchFamily="2" charset="0"/>
                <a:ea typeface="Roboto" pitchFamily="2" charset="0"/>
              </a:rPr>
              <a:t> </a:t>
            </a:r>
            <a:r>
              <a:rPr lang="es-ES" b="1" dirty="0" err="1">
                <a:solidFill>
                  <a:schemeClr val="accent5">
                    <a:lumMod val="75000"/>
                  </a:schemeClr>
                </a:solidFill>
                <a:latin typeface="Roboto" pitchFamily="2" charset="0"/>
                <a:ea typeface="Roboto" pitchFamily="2" charset="0"/>
              </a:rPr>
              <a:t>segmentation</a:t>
            </a:r>
            <a:r>
              <a:rPr lang="es-ES" b="1" dirty="0">
                <a:latin typeface="Roboto" pitchFamily="2" charset="0"/>
                <a:ea typeface="Roboto" pitchFamily="2" charset="0"/>
              </a:rPr>
              <a:t> </a:t>
            </a:r>
            <a:r>
              <a:rPr lang="es-ES" b="1" dirty="0" err="1">
                <a:latin typeface="Roboto" pitchFamily="2" charset="0"/>
                <a:ea typeface="Roboto" pitchFamily="2" charset="0"/>
              </a:rPr>
              <a:t>methods</a:t>
            </a:r>
            <a:endParaRPr lang="en-US" b="1" dirty="0">
              <a:latin typeface="Roboto" pitchFamily="2" charset="0"/>
              <a:ea typeface="Roboto" pitchFamily="2" charset="0"/>
            </a:endParaRPr>
          </a:p>
        </p:txBody>
      </p:sp>
      <p:sp>
        <p:nvSpPr>
          <p:cNvPr id="19" name="Rectangle 18"/>
          <p:cNvSpPr/>
          <p:nvPr/>
        </p:nvSpPr>
        <p:spPr>
          <a:xfrm>
            <a:off x="623993" y="3401618"/>
            <a:ext cx="7866531" cy="646331"/>
          </a:xfrm>
          <a:prstGeom prst="rect">
            <a:avLst/>
          </a:prstGeom>
        </p:spPr>
        <p:txBody>
          <a:bodyPr wrap="square">
            <a:spAutoFit/>
          </a:bodyPr>
          <a:lstStyle/>
          <a:p>
            <a:pPr algn="just"/>
            <a:r>
              <a:rPr lang="en-US" b="1" dirty="0">
                <a:latin typeface="Roboto" pitchFamily="2" charset="0"/>
                <a:ea typeface="Roboto" pitchFamily="2" charset="0"/>
              </a:rPr>
              <a:t>T</a:t>
            </a:r>
            <a:r>
              <a:rPr lang="en-US" b="1" dirty="0" smtClean="0">
                <a:latin typeface="Roboto" pitchFamily="2" charset="0"/>
                <a:ea typeface="Roboto" pitchFamily="2" charset="0"/>
              </a:rPr>
              <a:t>o </a:t>
            </a:r>
            <a:r>
              <a:rPr lang="en-US" b="1" dirty="0">
                <a:solidFill>
                  <a:schemeClr val="accent5">
                    <a:lumMod val="75000"/>
                  </a:schemeClr>
                </a:solidFill>
                <a:latin typeface="Roboto" pitchFamily="2" charset="0"/>
                <a:ea typeface="Roboto" pitchFamily="2" charset="0"/>
              </a:rPr>
              <a:t>study</a:t>
            </a:r>
            <a:r>
              <a:rPr lang="en-US" b="1" dirty="0">
                <a:latin typeface="Roboto" pitchFamily="2" charset="0"/>
                <a:ea typeface="Roboto" pitchFamily="2" charset="0"/>
              </a:rPr>
              <a:t> and </a:t>
            </a:r>
            <a:r>
              <a:rPr lang="en-US" b="1" dirty="0">
                <a:solidFill>
                  <a:schemeClr val="accent5">
                    <a:lumMod val="75000"/>
                  </a:schemeClr>
                </a:solidFill>
                <a:latin typeface="Roboto" pitchFamily="2" charset="0"/>
                <a:ea typeface="Roboto" pitchFamily="2" charset="0"/>
              </a:rPr>
              <a:t>evaluate</a:t>
            </a:r>
            <a:r>
              <a:rPr lang="en-US" b="1" dirty="0">
                <a:latin typeface="Roboto" pitchFamily="2" charset="0"/>
                <a:ea typeface="Roboto" pitchFamily="2" charset="0"/>
              </a:rPr>
              <a:t> the effect of </a:t>
            </a:r>
            <a:r>
              <a:rPr lang="en-US" b="1" dirty="0">
                <a:solidFill>
                  <a:schemeClr val="accent5">
                    <a:lumMod val="75000"/>
                  </a:schemeClr>
                </a:solidFill>
                <a:latin typeface="Roboto" pitchFamily="2" charset="0"/>
                <a:ea typeface="Roboto" pitchFamily="2" charset="0"/>
              </a:rPr>
              <a:t>WM lesions </a:t>
            </a:r>
            <a:r>
              <a:rPr lang="en-US" b="1" dirty="0">
                <a:latin typeface="Roboto" pitchFamily="2" charset="0"/>
                <a:ea typeface="Roboto" pitchFamily="2" charset="0"/>
              </a:rPr>
              <a:t>on tissue segmentation of </a:t>
            </a:r>
            <a:r>
              <a:rPr lang="en-US" b="1" dirty="0">
                <a:solidFill>
                  <a:schemeClr val="accent5">
                    <a:lumMod val="75000"/>
                  </a:schemeClr>
                </a:solidFill>
                <a:latin typeface="Roboto" pitchFamily="2" charset="0"/>
                <a:ea typeface="Roboto" pitchFamily="2" charset="0"/>
              </a:rPr>
              <a:t>MS</a:t>
            </a:r>
            <a:r>
              <a:rPr lang="en-US" b="1" dirty="0">
                <a:latin typeface="Roboto" pitchFamily="2" charset="0"/>
                <a:ea typeface="Roboto" pitchFamily="2" charset="0"/>
              </a:rPr>
              <a:t> patient images</a:t>
            </a:r>
          </a:p>
        </p:txBody>
      </p:sp>
      <p:sp>
        <p:nvSpPr>
          <p:cNvPr id="20" name="Rectangle 19"/>
          <p:cNvSpPr/>
          <p:nvPr/>
        </p:nvSpPr>
        <p:spPr>
          <a:xfrm>
            <a:off x="623993" y="4292100"/>
            <a:ext cx="7891357" cy="646331"/>
          </a:xfrm>
          <a:prstGeom prst="rect">
            <a:avLst/>
          </a:prstGeom>
        </p:spPr>
        <p:txBody>
          <a:bodyPr wrap="square">
            <a:spAutoFit/>
          </a:bodyPr>
          <a:lstStyle/>
          <a:p>
            <a:pPr algn="just"/>
            <a:r>
              <a:rPr lang="en-US" b="1" dirty="0">
                <a:latin typeface="Roboto" pitchFamily="2" charset="0"/>
                <a:ea typeface="Roboto" pitchFamily="2" charset="0"/>
              </a:rPr>
              <a:t>T</a:t>
            </a:r>
            <a:r>
              <a:rPr lang="en-US" b="1" dirty="0" smtClean="0">
                <a:latin typeface="Roboto" pitchFamily="2" charset="0"/>
                <a:ea typeface="Roboto" pitchFamily="2" charset="0"/>
              </a:rPr>
              <a:t>o </a:t>
            </a:r>
            <a:r>
              <a:rPr lang="en-US" b="1" dirty="0">
                <a:solidFill>
                  <a:schemeClr val="accent5">
                    <a:lumMod val="75000"/>
                  </a:schemeClr>
                </a:solidFill>
                <a:latin typeface="Roboto" pitchFamily="2" charset="0"/>
                <a:ea typeface="Roboto" pitchFamily="2" charset="0"/>
              </a:rPr>
              <a:t>design</a:t>
            </a:r>
            <a:r>
              <a:rPr lang="en-US" b="1" dirty="0">
                <a:latin typeface="Roboto" pitchFamily="2" charset="0"/>
                <a:ea typeface="Roboto" pitchFamily="2" charset="0"/>
              </a:rPr>
              <a:t> and </a:t>
            </a:r>
            <a:r>
              <a:rPr lang="en-US" b="1" dirty="0">
                <a:solidFill>
                  <a:schemeClr val="accent5">
                    <a:lumMod val="75000"/>
                  </a:schemeClr>
                </a:solidFill>
                <a:latin typeface="Roboto" pitchFamily="2" charset="0"/>
                <a:ea typeface="Roboto" pitchFamily="2" charset="0"/>
              </a:rPr>
              <a:t>implement</a:t>
            </a:r>
            <a:r>
              <a:rPr lang="en-US" b="1" dirty="0">
                <a:latin typeface="Roboto" pitchFamily="2" charset="0"/>
                <a:ea typeface="Roboto" pitchFamily="2" charset="0"/>
              </a:rPr>
              <a:t> new automated algorithms to reduce the effect of </a:t>
            </a:r>
            <a:r>
              <a:rPr lang="en-US" b="1" dirty="0">
                <a:solidFill>
                  <a:schemeClr val="accent5">
                    <a:lumMod val="75000"/>
                  </a:schemeClr>
                </a:solidFill>
                <a:latin typeface="Roboto" pitchFamily="2" charset="0"/>
                <a:ea typeface="Roboto" pitchFamily="2" charset="0"/>
              </a:rPr>
              <a:t>WM lesions</a:t>
            </a:r>
            <a:r>
              <a:rPr lang="en-US" b="1" dirty="0">
                <a:latin typeface="Roboto" pitchFamily="2" charset="0"/>
                <a:ea typeface="Roboto" pitchFamily="2" charset="0"/>
              </a:rPr>
              <a:t> on tissue segmentation of </a:t>
            </a:r>
            <a:r>
              <a:rPr lang="en-US" b="1" dirty="0">
                <a:solidFill>
                  <a:schemeClr val="accent5">
                    <a:lumMod val="75000"/>
                  </a:schemeClr>
                </a:solidFill>
                <a:latin typeface="Roboto" pitchFamily="2" charset="0"/>
                <a:ea typeface="Roboto" pitchFamily="2" charset="0"/>
              </a:rPr>
              <a:t>MS</a:t>
            </a:r>
            <a:r>
              <a:rPr lang="en-US" b="1" dirty="0">
                <a:latin typeface="Roboto" pitchFamily="2" charset="0"/>
                <a:ea typeface="Roboto" pitchFamily="2" charset="0"/>
              </a:rPr>
              <a:t> patient images</a:t>
            </a:r>
          </a:p>
        </p:txBody>
      </p:sp>
      <p:sp>
        <p:nvSpPr>
          <p:cNvPr id="21" name="Rectangle 20"/>
          <p:cNvSpPr/>
          <p:nvPr/>
        </p:nvSpPr>
        <p:spPr>
          <a:xfrm>
            <a:off x="605773" y="5166466"/>
            <a:ext cx="7923687" cy="646331"/>
          </a:xfrm>
          <a:prstGeom prst="rect">
            <a:avLst/>
          </a:prstGeom>
        </p:spPr>
        <p:txBody>
          <a:bodyPr wrap="square">
            <a:spAutoFit/>
          </a:bodyPr>
          <a:lstStyle/>
          <a:p>
            <a:pPr algn="just"/>
            <a:r>
              <a:rPr lang="en-US" b="1" dirty="0">
                <a:latin typeface="Roboto" pitchFamily="2" charset="0"/>
                <a:ea typeface="Roboto" pitchFamily="2" charset="0"/>
              </a:rPr>
              <a:t>T</a:t>
            </a:r>
            <a:r>
              <a:rPr lang="en-US" b="1" dirty="0" smtClean="0">
                <a:latin typeface="Roboto" pitchFamily="2" charset="0"/>
                <a:ea typeface="Roboto" pitchFamily="2" charset="0"/>
              </a:rPr>
              <a:t>o </a:t>
            </a:r>
            <a:r>
              <a:rPr lang="en-US" b="1" dirty="0">
                <a:solidFill>
                  <a:schemeClr val="accent5">
                    <a:lumMod val="75000"/>
                  </a:schemeClr>
                </a:solidFill>
                <a:latin typeface="Roboto" pitchFamily="2" charset="0"/>
                <a:ea typeface="Roboto" pitchFamily="2" charset="0"/>
              </a:rPr>
              <a:t>analyze</a:t>
            </a:r>
            <a:r>
              <a:rPr lang="en-US" b="1" dirty="0">
                <a:latin typeface="Roboto" pitchFamily="2" charset="0"/>
                <a:ea typeface="Roboto" pitchFamily="2" charset="0"/>
              </a:rPr>
              <a:t> and </a:t>
            </a:r>
            <a:r>
              <a:rPr lang="en-US" b="1" dirty="0">
                <a:solidFill>
                  <a:schemeClr val="accent5">
                    <a:lumMod val="75000"/>
                  </a:schemeClr>
                </a:solidFill>
                <a:latin typeface="Roboto" pitchFamily="2" charset="0"/>
                <a:ea typeface="Roboto" pitchFamily="2" charset="0"/>
              </a:rPr>
              <a:t>evaluate</a:t>
            </a:r>
            <a:r>
              <a:rPr lang="en-US" b="1" dirty="0">
                <a:latin typeface="Roboto" pitchFamily="2" charset="0"/>
                <a:ea typeface="Roboto" pitchFamily="2" charset="0"/>
              </a:rPr>
              <a:t> the effect of these algorithms in conjunction with automated </a:t>
            </a:r>
            <a:r>
              <a:rPr lang="en-US" b="1" dirty="0">
                <a:solidFill>
                  <a:schemeClr val="accent5">
                    <a:lumMod val="75000"/>
                  </a:schemeClr>
                </a:solidFill>
                <a:latin typeface="Roboto" pitchFamily="2" charset="0"/>
                <a:ea typeface="Roboto" pitchFamily="2" charset="0"/>
              </a:rPr>
              <a:t>WM</a:t>
            </a:r>
            <a:r>
              <a:rPr lang="en-US" b="1" dirty="0">
                <a:latin typeface="Roboto" pitchFamily="2" charset="0"/>
                <a:ea typeface="Roboto" pitchFamily="2" charset="0"/>
              </a:rPr>
              <a:t> </a:t>
            </a:r>
            <a:r>
              <a:rPr lang="en-US" b="1" dirty="0">
                <a:solidFill>
                  <a:schemeClr val="accent5">
                    <a:lumMod val="75000"/>
                  </a:schemeClr>
                </a:solidFill>
                <a:latin typeface="Roboto" pitchFamily="2" charset="0"/>
                <a:ea typeface="Roboto" pitchFamily="2" charset="0"/>
              </a:rPr>
              <a:t>lesion</a:t>
            </a:r>
            <a:r>
              <a:rPr lang="en-US" b="1" dirty="0">
                <a:latin typeface="Roboto" pitchFamily="2" charset="0"/>
                <a:ea typeface="Roboto" pitchFamily="2" charset="0"/>
              </a:rPr>
              <a:t> </a:t>
            </a:r>
            <a:r>
              <a:rPr lang="en-US" b="1" dirty="0">
                <a:solidFill>
                  <a:schemeClr val="accent5">
                    <a:lumMod val="75000"/>
                  </a:schemeClr>
                </a:solidFill>
                <a:latin typeface="Roboto" pitchFamily="2" charset="0"/>
                <a:ea typeface="Roboto" pitchFamily="2" charset="0"/>
              </a:rPr>
              <a:t>segmentation</a:t>
            </a:r>
            <a:r>
              <a:rPr lang="en-US" b="1" dirty="0">
                <a:latin typeface="Roboto" pitchFamily="2" charset="0"/>
                <a:ea typeface="Roboto" pitchFamily="2" charset="0"/>
              </a:rPr>
              <a:t> and filling on the tissue segmentation</a:t>
            </a:r>
          </a:p>
        </p:txBody>
      </p:sp>
      <p:sp>
        <p:nvSpPr>
          <p:cNvPr id="2" name="Slide Number Placeholder 1"/>
          <p:cNvSpPr>
            <a:spLocks noGrp="1"/>
          </p:cNvSpPr>
          <p:nvPr>
            <p:ph type="sldNum" sz="quarter" idx="12"/>
          </p:nvPr>
        </p:nvSpPr>
        <p:spPr/>
        <p:txBody>
          <a:bodyPr/>
          <a:lstStyle/>
          <a:p>
            <a:fld id="{227F3176-F9F6-45D0-9446-6BF35B4A50FB}" type="slidenum">
              <a:rPr lang="en-US" smtClean="0"/>
              <a:pPr/>
              <a:t>10</a:t>
            </a:fld>
            <a:r>
              <a:rPr lang="en-US" smtClean="0"/>
              <a:t> / 75</a:t>
            </a:r>
            <a:endParaRPr lang="en-US" dirty="0"/>
          </a:p>
        </p:txBody>
      </p:sp>
    </p:spTree>
    <p:extLst>
      <p:ext uri="{BB962C8B-B14F-4D97-AF65-F5344CB8AC3E}">
        <p14:creationId xmlns:p14="http://schemas.microsoft.com/office/powerpoint/2010/main" val="4389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1.38889E-6 -1.11111E-6 L 0.00122 -0.30231 " pathEditMode="relative" rAng="0" ptsTypes="AA">
                                      <p:cBhvr>
                                        <p:cTn id="10" dur="2000" fill="hold"/>
                                        <p:tgtEl>
                                          <p:spTgt spid="14"/>
                                        </p:tgtEl>
                                        <p:attrNameLst>
                                          <p:attrName>ppt_x</p:attrName>
                                          <p:attrName>ppt_y</p:attrName>
                                        </p:attrNameLst>
                                      </p:cBhvr>
                                      <p:rCtr x="52" y="-1511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9"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1340432" cy="523220"/>
          </a:xfrm>
          <a:prstGeom prst="rect">
            <a:avLst/>
          </a:prstGeom>
          <a:noFill/>
        </p:spPr>
        <p:txBody>
          <a:bodyPr wrap="none" rtlCol="0">
            <a:spAutoFit/>
          </a:bodyPr>
          <a:lstStyle/>
          <a:p>
            <a:r>
              <a:rPr lang="es-ES" sz="2800" b="1" dirty="0" err="1" smtClean="0">
                <a:latin typeface="Roboto" pitchFamily="2" charset="0"/>
                <a:ea typeface="Roboto" pitchFamily="2" charset="0"/>
              </a:rPr>
              <a:t>Outline</a:t>
            </a:r>
            <a:endParaRPr lang="en-US" sz="2800" b="1" dirty="0">
              <a:latin typeface="Roboto" pitchFamily="2" charset="0"/>
              <a:ea typeface="Roboto" pitchFamily="2" charset="0"/>
            </a:endParaRPr>
          </a:p>
        </p:txBody>
      </p:sp>
      <p:sp>
        <p:nvSpPr>
          <p:cNvPr id="7" name="TextBox 6"/>
          <p:cNvSpPr txBox="1"/>
          <p:nvPr/>
        </p:nvSpPr>
        <p:spPr>
          <a:xfrm>
            <a:off x="314574" y="474345"/>
            <a:ext cx="7776231" cy="4801314"/>
          </a:xfrm>
          <a:prstGeom prst="rect">
            <a:avLst/>
          </a:prstGeom>
          <a:noFill/>
        </p:spPr>
        <p:txBody>
          <a:bodyPr wrap="square" rtlCol="0">
            <a:spAutoFit/>
          </a:bodyPr>
          <a:lstStyle/>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a:latin typeface="Roboto" pitchFamily="2" charset="0"/>
              <a:ea typeface="Roboto" pitchFamily="2" charset="0"/>
            </a:endParaRPr>
          </a:p>
          <a:p>
            <a:endParaRPr lang="es-ES" dirty="0" smtClean="0">
              <a:latin typeface="Roboto" pitchFamily="2" charset="0"/>
              <a:ea typeface="Roboto" pitchFamily="2" charset="0"/>
            </a:endParaRPr>
          </a:p>
          <a:p>
            <a:pPr marL="342900" indent="-342900">
              <a:buFontTx/>
              <a:buAutoNum type="arabicPeriod"/>
            </a:pPr>
            <a:r>
              <a:rPr lang="es-ES" dirty="0" err="1">
                <a:latin typeface="Roboto" pitchFamily="2" charset="0"/>
                <a:ea typeface="Roboto" pitchFamily="2" charset="0"/>
              </a:rPr>
              <a:t>Analysis</a:t>
            </a:r>
            <a:r>
              <a:rPr lang="es-ES" dirty="0">
                <a:latin typeface="Roboto" pitchFamily="2" charset="0"/>
                <a:ea typeface="Roboto" pitchFamily="2" charset="0"/>
              </a:rPr>
              <a:t> and </a:t>
            </a:r>
            <a:r>
              <a:rPr lang="es-ES" dirty="0" err="1">
                <a:latin typeface="Roboto" pitchFamily="2" charset="0"/>
                <a:ea typeface="Roboto" pitchFamily="2" charset="0"/>
              </a:rPr>
              <a:t>evaluation</a:t>
            </a:r>
            <a:r>
              <a:rPr lang="es-ES" dirty="0">
                <a:latin typeface="Roboto" pitchFamily="2" charset="0"/>
                <a:ea typeface="Roboto" pitchFamily="2" charset="0"/>
              </a:rPr>
              <a:t> of </a:t>
            </a:r>
            <a:r>
              <a:rPr lang="es-ES" dirty="0" err="1">
                <a:latin typeface="Roboto" pitchFamily="2" charset="0"/>
                <a:ea typeface="Roboto" pitchFamily="2" charset="0"/>
              </a:rPr>
              <a:t>the</a:t>
            </a:r>
            <a:r>
              <a:rPr lang="es-ES" dirty="0">
                <a:latin typeface="Roboto" pitchFamily="2" charset="0"/>
                <a:ea typeface="Roboto" pitchFamily="2" charset="0"/>
              </a:rPr>
              <a:t> </a:t>
            </a:r>
            <a:r>
              <a:rPr lang="es-ES" dirty="0" err="1">
                <a:latin typeface="Roboto" pitchFamily="2" charset="0"/>
                <a:ea typeface="Roboto" pitchFamily="2" charset="0"/>
              </a:rPr>
              <a:t>state</a:t>
            </a:r>
            <a:r>
              <a:rPr lang="es-ES" dirty="0">
                <a:latin typeface="Roboto" pitchFamily="2" charset="0"/>
                <a:ea typeface="Roboto" pitchFamily="2" charset="0"/>
              </a:rPr>
              <a:t> of </a:t>
            </a:r>
            <a:r>
              <a:rPr lang="es-ES" dirty="0" err="1">
                <a:latin typeface="Roboto" pitchFamily="2" charset="0"/>
                <a:ea typeface="Roboto" pitchFamily="2" charset="0"/>
              </a:rPr>
              <a:t>the</a:t>
            </a:r>
            <a:r>
              <a:rPr lang="es-ES" dirty="0">
                <a:latin typeface="Roboto" pitchFamily="2" charset="0"/>
                <a:ea typeface="Roboto" pitchFamily="2" charset="0"/>
              </a:rPr>
              <a:t> art in </a:t>
            </a:r>
            <a:r>
              <a:rPr lang="es-ES" dirty="0" err="1">
                <a:latin typeface="Roboto" pitchFamily="2" charset="0"/>
                <a:ea typeface="Roboto" pitchFamily="2" charset="0"/>
              </a:rPr>
              <a:t>tissue</a:t>
            </a:r>
            <a:r>
              <a:rPr lang="es-ES" dirty="0">
                <a:latin typeface="Roboto" pitchFamily="2" charset="0"/>
                <a:ea typeface="Roboto" pitchFamily="2" charset="0"/>
              </a:rPr>
              <a:t> </a:t>
            </a:r>
            <a:r>
              <a:rPr lang="es-ES" dirty="0" err="1">
                <a:latin typeface="Roboto" pitchFamily="2" charset="0"/>
                <a:ea typeface="Roboto" pitchFamily="2" charset="0"/>
              </a:rPr>
              <a:t>segmentation</a:t>
            </a:r>
            <a:endParaRPr lang="es-ES" dirty="0">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lgn="just">
              <a:buAutoNum type="arabicPeriod"/>
            </a:pPr>
            <a:r>
              <a:rPr lang="es-ES" dirty="0" err="1" smtClean="0">
                <a:latin typeface="Roboto" pitchFamily="2" charset="0"/>
                <a:ea typeface="Roboto" pitchFamily="2" charset="0"/>
              </a:rPr>
              <a:t>Evaluation</a:t>
            </a:r>
            <a:r>
              <a:rPr lang="es-ES" dirty="0" smtClean="0">
                <a:latin typeface="Roboto" pitchFamily="2" charset="0"/>
                <a:ea typeface="Roboto" pitchFamily="2" charset="0"/>
              </a:rPr>
              <a:t> 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effects</a:t>
            </a:r>
            <a:r>
              <a:rPr lang="es-ES" dirty="0" smtClean="0">
                <a:latin typeface="Roboto" pitchFamily="2" charset="0"/>
                <a:ea typeface="Roboto" pitchFamily="2" charset="0"/>
              </a:rPr>
              <a:t> of WM </a:t>
            </a:r>
            <a:r>
              <a:rPr lang="es-ES" dirty="0" err="1" smtClean="0">
                <a:latin typeface="Roboto" pitchFamily="2" charset="0"/>
                <a:ea typeface="Roboto" pitchFamily="2" charset="0"/>
              </a:rPr>
              <a:t>lesions</a:t>
            </a:r>
            <a:r>
              <a:rPr lang="es-ES" dirty="0" smtClean="0">
                <a:latin typeface="Roboto" pitchFamily="2" charset="0"/>
                <a:ea typeface="Roboto" pitchFamily="2" charset="0"/>
              </a:rPr>
              <a:t> </a:t>
            </a:r>
            <a:r>
              <a:rPr lang="es-ES" dirty="0" err="1" smtClean="0">
                <a:latin typeface="Roboto" pitchFamily="2" charset="0"/>
                <a:ea typeface="Roboto" pitchFamily="2" charset="0"/>
              </a:rPr>
              <a:t>on</a:t>
            </a:r>
            <a:r>
              <a:rPr lang="es-ES" dirty="0" smtClean="0">
                <a:latin typeface="Roboto" pitchFamily="2" charset="0"/>
                <a:ea typeface="Roboto" pitchFamily="2" charset="0"/>
              </a:rPr>
              <a:t> </a:t>
            </a:r>
            <a:r>
              <a:rPr lang="es-ES" dirty="0" err="1" smtClean="0">
                <a:latin typeface="Roboto" pitchFamily="2" charset="0"/>
                <a:ea typeface="Roboto" pitchFamily="2" charset="0"/>
              </a:rPr>
              <a:t>automated</a:t>
            </a:r>
            <a:r>
              <a:rPr lang="es-ES" dirty="0">
                <a:latin typeface="Roboto" pitchFamily="2" charset="0"/>
                <a:ea typeface="Roboto" pitchFamily="2" charset="0"/>
              </a:rPr>
              <a:t>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endParaRPr lang="es-ES" dirty="0" smtClean="0">
              <a:latin typeface="Roboto" pitchFamily="2" charset="0"/>
              <a:ea typeface="Roboto" pitchFamily="2" charset="0"/>
            </a:endParaRPr>
          </a:p>
          <a:p>
            <a:pPr marL="342900" indent="-342900" algn="just">
              <a:buAutoNum type="arabicPeriod"/>
            </a:pPr>
            <a:endParaRPr lang="es-ES" dirty="0">
              <a:latin typeface="Roboto" pitchFamily="2" charset="0"/>
              <a:ea typeface="Roboto" pitchFamily="2" charset="0"/>
            </a:endParaRPr>
          </a:p>
          <a:p>
            <a:pPr marL="342900" indent="-342900" algn="just">
              <a:buAutoNum type="arabicPeriod"/>
            </a:pPr>
            <a:r>
              <a:rPr lang="es-ES" dirty="0" smtClean="0">
                <a:latin typeface="Roboto" pitchFamily="2" charset="0"/>
                <a:ea typeface="Roboto" pitchFamily="2" charset="0"/>
              </a:rPr>
              <a:t>A new </a:t>
            </a:r>
            <a:r>
              <a:rPr lang="es-ES" dirty="0" err="1" smtClean="0">
                <a:latin typeface="Roboto" pitchFamily="2" charset="0"/>
                <a:ea typeface="Roboto" pitchFamily="2" charset="0"/>
              </a:rPr>
              <a:t>lesion</a:t>
            </a:r>
            <a:r>
              <a:rPr lang="es-ES" dirty="0" smtClean="0">
                <a:latin typeface="Roboto" pitchFamily="2" charset="0"/>
                <a:ea typeface="Roboto" pitchFamily="2" charset="0"/>
              </a:rPr>
              <a:t> </a:t>
            </a:r>
            <a:r>
              <a:rPr lang="es-ES" dirty="0" err="1" smtClean="0">
                <a:latin typeface="Roboto" pitchFamily="2" charset="0"/>
                <a:ea typeface="Roboto" pitchFamily="2" charset="0"/>
              </a:rPr>
              <a:t>filling</a:t>
            </a:r>
            <a:r>
              <a:rPr lang="es-ES" dirty="0" smtClean="0">
                <a:latin typeface="Roboto" pitchFamily="2" charset="0"/>
                <a:ea typeface="Roboto" pitchFamily="2" charset="0"/>
              </a:rPr>
              <a:t> </a:t>
            </a:r>
            <a:r>
              <a:rPr lang="es-ES" dirty="0" err="1" smtClean="0">
                <a:latin typeface="Roboto" pitchFamily="2" charset="0"/>
                <a:ea typeface="Roboto" pitchFamily="2" charset="0"/>
              </a:rPr>
              <a:t>algorithm</a:t>
            </a:r>
            <a:r>
              <a:rPr lang="es-ES" dirty="0" smtClean="0">
                <a:latin typeface="Roboto" pitchFamily="2" charset="0"/>
                <a:ea typeface="Roboto" pitchFamily="2" charset="0"/>
              </a:rPr>
              <a:t> to reduce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effects</a:t>
            </a:r>
            <a:r>
              <a:rPr lang="es-ES" dirty="0" smtClean="0">
                <a:latin typeface="Roboto" pitchFamily="2" charset="0"/>
                <a:ea typeface="Roboto" pitchFamily="2" charset="0"/>
              </a:rPr>
              <a:t> of WM </a:t>
            </a:r>
            <a:r>
              <a:rPr lang="es-ES" dirty="0" err="1" smtClean="0">
                <a:latin typeface="Roboto" pitchFamily="2" charset="0"/>
                <a:ea typeface="Roboto" pitchFamily="2" charset="0"/>
              </a:rPr>
              <a:t>lesions</a:t>
            </a:r>
            <a:endParaRPr lang="es-ES" dirty="0" smtClean="0">
              <a:latin typeface="Roboto" pitchFamily="2" charset="0"/>
              <a:ea typeface="Roboto" pitchFamily="2" charset="0"/>
            </a:endParaRPr>
          </a:p>
          <a:p>
            <a:pPr marL="342900" indent="-342900" algn="ctr">
              <a:buAutoNum type="arabicPeriod"/>
            </a:pPr>
            <a:endParaRPr lang="es-ES" dirty="0">
              <a:latin typeface="Roboto" pitchFamily="2" charset="0"/>
              <a:ea typeface="Roboto" pitchFamily="2" charset="0"/>
            </a:endParaRPr>
          </a:p>
          <a:p>
            <a:pPr marL="342900" indent="-342900" algn="just">
              <a:buAutoNum type="arabicPeriod"/>
            </a:pPr>
            <a:r>
              <a:rPr lang="es-ES" dirty="0" err="1" smtClean="0">
                <a:latin typeface="Roboto" pitchFamily="2" charset="0"/>
                <a:ea typeface="Roboto" pitchFamily="2" charset="0"/>
              </a:rPr>
              <a:t>Effect</a:t>
            </a:r>
            <a:r>
              <a:rPr lang="es-ES" dirty="0" smtClean="0">
                <a:latin typeface="Roboto" pitchFamily="2" charset="0"/>
                <a:ea typeface="Roboto" pitchFamily="2" charset="0"/>
              </a:rPr>
              <a:t> of </a:t>
            </a:r>
            <a:r>
              <a:rPr lang="es-ES" dirty="0" err="1" smtClean="0">
                <a:latin typeface="Roboto" pitchFamily="2" charset="0"/>
                <a:ea typeface="Roboto" pitchFamily="2" charset="0"/>
              </a:rPr>
              <a:t>automated</a:t>
            </a:r>
            <a:r>
              <a:rPr lang="es-ES" dirty="0" smtClean="0">
                <a:latin typeface="Roboto" pitchFamily="2" charset="0"/>
                <a:ea typeface="Roboto" pitchFamily="2" charset="0"/>
              </a:rPr>
              <a:t> </a:t>
            </a:r>
            <a:r>
              <a:rPr lang="es-ES" dirty="0" err="1" smtClean="0">
                <a:latin typeface="Roboto" pitchFamily="2" charset="0"/>
                <a:ea typeface="Roboto" pitchFamily="2" charset="0"/>
              </a:rPr>
              <a:t>lesion</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r>
              <a:rPr lang="es-ES" dirty="0" smtClean="0">
                <a:latin typeface="Roboto" pitchFamily="2" charset="0"/>
                <a:ea typeface="Roboto" pitchFamily="2" charset="0"/>
              </a:rPr>
              <a:t> and </a:t>
            </a:r>
            <a:r>
              <a:rPr lang="es-ES" dirty="0" err="1" smtClean="0">
                <a:latin typeface="Roboto" pitchFamily="2" charset="0"/>
                <a:ea typeface="Roboto" pitchFamily="2" charset="0"/>
              </a:rPr>
              <a:t>filling</a:t>
            </a:r>
            <a:r>
              <a:rPr lang="es-ES" dirty="0" smtClean="0">
                <a:latin typeface="Roboto" pitchFamily="2" charset="0"/>
                <a:ea typeface="Roboto" pitchFamily="2" charset="0"/>
              </a:rPr>
              <a:t> </a:t>
            </a:r>
            <a:r>
              <a:rPr lang="es-ES" dirty="0" err="1" smtClean="0">
                <a:latin typeface="Roboto" pitchFamily="2" charset="0"/>
                <a:ea typeface="Roboto" pitchFamily="2" charset="0"/>
              </a:rPr>
              <a:t>on</a:t>
            </a:r>
            <a:r>
              <a:rPr lang="es-ES" dirty="0" smtClean="0">
                <a:latin typeface="Roboto" pitchFamily="2" charset="0"/>
                <a:ea typeface="Roboto" pitchFamily="2" charset="0"/>
              </a:rPr>
              <a:t>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endParaRPr lang="es-ES" dirty="0" smtClean="0">
              <a:latin typeface="Roboto" pitchFamily="2" charset="0"/>
              <a:ea typeface="Roboto" pitchFamily="2" charset="0"/>
            </a:endParaRPr>
          </a:p>
          <a:p>
            <a:pPr marL="342900" indent="-342900" algn="just">
              <a:buAutoNum type="arabicPeriod"/>
            </a:pPr>
            <a:endParaRPr lang="es-ES" dirty="0">
              <a:latin typeface="Roboto" pitchFamily="2" charset="0"/>
              <a:ea typeface="Roboto" pitchFamily="2" charset="0"/>
            </a:endParaRPr>
          </a:p>
          <a:p>
            <a:pPr marL="342900" indent="-342900" algn="just">
              <a:buAutoNum type="arabicPeriod"/>
            </a:pPr>
            <a:r>
              <a:rPr lang="es-ES" dirty="0" err="1" smtClean="0">
                <a:latin typeface="Roboto" pitchFamily="2" charset="0"/>
                <a:ea typeface="Roboto" pitchFamily="2" charset="0"/>
              </a:rPr>
              <a:t>Automated</a:t>
            </a:r>
            <a:r>
              <a:rPr lang="es-ES" dirty="0" smtClean="0">
                <a:latin typeface="Roboto" pitchFamily="2" charset="0"/>
                <a:ea typeface="Roboto" pitchFamily="2" charset="0"/>
              </a:rPr>
              <a:t> </a:t>
            </a:r>
            <a:r>
              <a:rPr lang="es-ES" dirty="0" err="1" smtClean="0">
                <a:latin typeface="Roboto" pitchFamily="2" charset="0"/>
                <a:ea typeface="Roboto" pitchFamily="2" charset="0"/>
              </a:rPr>
              <a:t>brain</a:t>
            </a:r>
            <a:r>
              <a:rPr lang="es-ES" dirty="0" smtClean="0">
                <a:latin typeface="Roboto" pitchFamily="2" charset="0"/>
                <a:ea typeface="Roboto" pitchFamily="2" charset="0"/>
              </a:rPr>
              <a:t>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r>
              <a:rPr lang="es-ES" dirty="0" smtClean="0">
                <a:latin typeface="Roboto" pitchFamily="2" charset="0"/>
                <a:ea typeface="Roboto" pitchFamily="2" charset="0"/>
              </a:rPr>
              <a:t> in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presence</a:t>
            </a:r>
            <a:r>
              <a:rPr lang="es-ES" dirty="0" smtClean="0">
                <a:latin typeface="Roboto" pitchFamily="2" charset="0"/>
                <a:ea typeface="Roboto" pitchFamily="2" charset="0"/>
              </a:rPr>
              <a:t> of WM </a:t>
            </a:r>
            <a:r>
              <a:rPr lang="es-ES" dirty="0" err="1" smtClean="0">
                <a:latin typeface="Roboto" pitchFamily="2" charset="0"/>
                <a:ea typeface="Roboto" pitchFamily="2" charset="0"/>
              </a:rPr>
              <a:t>lesions</a:t>
            </a:r>
            <a:endParaRPr lang="es-ES" dirty="0" smtClean="0">
              <a:latin typeface="Roboto" pitchFamily="2" charset="0"/>
              <a:ea typeface="Roboto" pitchFamily="2" charset="0"/>
            </a:endParaRPr>
          </a:p>
          <a:p>
            <a:pPr marL="342900" indent="-342900" algn="just">
              <a:buAutoNum type="arabicPeriod"/>
            </a:pPr>
            <a:endParaRPr lang="es-ES" dirty="0" smtClean="0">
              <a:latin typeface="Roboto" pitchFamily="2" charset="0"/>
              <a:ea typeface="Roboto" pitchFamily="2" charset="0"/>
            </a:endParaRPr>
          </a:p>
          <a:p>
            <a:pPr marL="342900" indent="-342900" algn="just">
              <a:buAutoNum type="arabicPeriod"/>
            </a:pPr>
            <a:r>
              <a:rPr lang="es-ES" dirty="0" err="1" smtClean="0">
                <a:latin typeface="Roboto" pitchFamily="2" charset="0"/>
                <a:ea typeface="Roboto" pitchFamily="2" charset="0"/>
              </a:rPr>
              <a:t>Contributions</a:t>
            </a:r>
            <a:r>
              <a:rPr lang="es-ES" dirty="0" smtClean="0">
                <a:latin typeface="Roboto" pitchFamily="2" charset="0"/>
                <a:ea typeface="Roboto" pitchFamily="2" charset="0"/>
              </a:rPr>
              <a:t> and </a:t>
            </a:r>
            <a:r>
              <a:rPr lang="es-ES" dirty="0" err="1" smtClean="0">
                <a:latin typeface="Roboto" pitchFamily="2" charset="0"/>
                <a:ea typeface="Roboto" pitchFamily="2" charset="0"/>
              </a:rPr>
              <a:t>future</a:t>
            </a:r>
            <a:r>
              <a:rPr lang="es-ES" dirty="0" smtClean="0">
                <a:latin typeface="Roboto" pitchFamily="2" charset="0"/>
                <a:ea typeface="Roboto" pitchFamily="2" charset="0"/>
              </a:rPr>
              <a:t> </a:t>
            </a:r>
            <a:r>
              <a:rPr lang="es-ES" dirty="0" err="1" smtClean="0">
                <a:latin typeface="Roboto" pitchFamily="2" charset="0"/>
                <a:ea typeface="Roboto" pitchFamily="2" charset="0"/>
              </a:rPr>
              <a:t>work</a:t>
            </a:r>
            <a:endParaRPr lang="es-ES" dirty="0" smtClean="0">
              <a:latin typeface="Roboto" pitchFamily="2" charset="0"/>
              <a:ea typeface="Roboto" pitchFamily="2" charset="0"/>
            </a:endParaRPr>
          </a:p>
          <a:p>
            <a:pPr marL="342900" indent="-342900">
              <a:buAutoNum type="arabicPeriod"/>
            </a:pPr>
            <a:endParaRPr lang="en-US" dirty="0">
              <a:latin typeface="Roboto" pitchFamily="2" charset="0"/>
              <a:ea typeface="Roboto" pitchFamily="2" charset="0"/>
            </a:endParaRPr>
          </a:p>
        </p:txBody>
      </p:sp>
    </p:spTree>
    <p:extLst>
      <p:ext uri="{BB962C8B-B14F-4D97-AF65-F5344CB8AC3E}">
        <p14:creationId xmlns:p14="http://schemas.microsoft.com/office/powerpoint/2010/main" val="34450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1340432" cy="523220"/>
          </a:xfrm>
          <a:prstGeom prst="rect">
            <a:avLst/>
          </a:prstGeom>
          <a:noFill/>
        </p:spPr>
        <p:txBody>
          <a:bodyPr wrap="none" rtlCol="0">
            <a:spAutoFit/>
          </a:bodyPr>
          <a:lstStyle/>
          <a:p>
            <a:r>
              <a:rPr lang="es-ES" sz="2800" b="1" dirty="0" err="1" smtClean="0">
                <a:latin typeface="Roboto" pitchFamily="2" charset="0"/>
                <a:ea typeface="Roboto" pitchFamily="2" charset="0"/>
              </a:rPr>
              <a:t>Outline</a:t>
            </a:r>
            <a:endParaRPr lang="en-US" sz="2800" b="1" dirty="0">
              <a:latin typeface="Roboto" pitchFamily="2" charset="0"/>
              <a:ea typeface="Roboto" pitchFamily="2" charset="0"/>
            </a:endParaRPr>
          </a:p>
        </p:txBody>
      </p:sp>
      <p:sp>
        <p:nvSpPr>
          <p:cNvPr id="7" name="TextBox 6"/>
          <p:cNvSpPr txBox="1"/>
          <p:nvPr/>
        </p:nvSpPr>
        <p:spPr>
          <a:xfrm>
            <a:off x="314574" y="474345"/>
            <a:ext cx="7776231" cy="4801314"/>
          </a:xfrm>
          <a:prstGeom prst="rect">
            <a:avLst/>
          </a:prstGeom>
          <a:noFill/>
        </p:spPr>
        <p:txBody>
          <a:bodyPr wrap="square" rtlCol="0">
            <a:spAutoFit/>
          </a:bodyPr>
          <a:lstStyle/>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a:latin typeface="Roboto" pitchFamily="2" charset="0"/>
              <a:ea typeface="Roboto" pitchFamily="2" charset="0"/>
            </a:endParaRPr>
          </a:p>
          <a:p>
            <a:endParaRPr lang="es-ES" dirty="0" smtClean="0">
              <a:latin typeface="Roboto" pitchFamily="2" charset="0"/>
              <a:ea typeface="Roboto" pitchFamily="2" charset="0"/>
            </a:endParaRPr>
          </a:p>
          <a:p>
            <a:pPr marL="342900" indent="-342900">
              <a:buFontTx/>
              <a:buAutoNum type="arabicPeriod"/>
            </a:pPr>
            <a:r>
              <a:rPr lang="es-ES" b="1" dirty="0" err="1">
                <a:solidFill>
                  <a:schemeClr val="accent5">
                    <a:lumMod val="75000"/>
                  </a:schemeClr>
                </a:solidFill>
                <a:latin typeface="Roboto" pitchFamily="2" charset="0"/>
                <a:ea typeface="Roboto" pitchFamily="2" charset="0"/>
              </a:rPr>
              <a:t>Analysis</a:t>
            </a:r>
            <a:r>
              <a:rPr lang="es-ES" b="1" dirty="0">
                <a:latin typeface="Roboto" pitchFamily="2" charset="0"/>
                <a:ea typeface="Roboto" pitchFamily="2" charset="0"/>
              </a:rPr>
              <a:t> and </a:t>
            </a:r>
            <a:r>
              <a:rPr lang="es-ES" b="1" dirty="0" err="1">
                <a:solidFill>
                  <a:schemeClr val="accent5">
                    <a:lumMod val="75000"/>
                  </a:schemeClr>
                </a:solidFill>
                <a:latin typeface="Roboto" pitchFamily="2" charset="0"/>
                <a:ea typeface="Roboto" pitchFamily="2" charset="0"/>
              </a:rPr>
              <a:t>evaluation</a:t>
            </a:r>
            <a:r>
              <a:rPr lang="es-ES" b="1" dirty="0">
                <a:latin typeface="Roboto" pitchFamily="2" charset="0"/>
                <a:ea typeface="Roboto" pitchFamily="2" charset="0"/>
              </a:rPr>
              <a:t> of </a:t>
            </a:r>
            <a:r>
              <a:rPr lang="es-ES" b="1" dirty="0" err="1">
                <a:latin typeface="Roboto" pitchFamily="2" charset="0"/>
                <a:ea typeface="Roboto" pitchFamily="2" charset="0"/>
              </a:rPr>
              <a:t>the</a:t>
            </a:r>
            <a:r>
              <a:rPr lang="es-ES" b="1" dirty="0">
                <a:latin typeface="Roboto" pitchFamily="2" charset="0"/>
                <a:ea typeface="Roboto" pitchFamily="2" charset="0"/>
              </a:rPr>
              <a:t> </a:t>
            </a:r>
            <a:r>
              <a:rPr lang="es-ES" b="1" dirty="0" err="1">
                <a:latin typeface="Roboto" pitchFamily="2" charset="0"/>
                <a:ea typeface="Roboto" pitchFamily="2" charset="0"/>
              </a:rPr>
              <a:t>state</a:t>
            </a:r>
            <a:r>
              <a:rPr lang="es-ES" b="1" dirty="0">
                <a:latin typeface="Roboto" pitchFamily="2" charset="0"/>
                <a:ea typeface="Roboto" pitchFamily="2" charset="0"/>
              </a:rPr>
              <a:t> of </a:t>
            </a:r>
            <a:r>
              <a:rPr lang="es-ES" b="1" dirty="0" err="1">
                <a:latin typeface="Roboto" pitchFamily="2" charset="0"/>
                <a:ea typeface="Roboto" pitchFamily="2" charset="0"/>
              </a:rPr>
              <a:t>the</a:t>
            </a:r>
            <a:r>
              <a:rPr lang="es-ES" b="1" dirty="0">
                <a:latin typeface="Roboto" pitchFamily="2" charset="0"/>
                <a:ea typeface="Roboto" pitchFamily="2" charset="0"/>
              </a:rPr>
              <a:t> art in </a:t>
            </a:r>
            <a:r>
              <a:rPr lang="es-ES" b="1" dirty="0" err="1">
                <a:latin typeface="Roboto" pitchFamily="2" charset="0"/>
                <a:ea typeface="Roboto" pitchFamily="2" charset="0"/>
              </a:rPr>
              <a:t>tissue</a:t>
            </a:r>
            <a:r>
              <a:rPr lang="es-ES" b="1" dirty="0">
                <a:latin typeface="Roboto" pitchFamily="2" charset="0"/>
                <a:ea typeface="Roboto" pitchFamily="2" charset="0"/>
              </a:rPr>
              <a:t> </a:t>
            </a:r>
            <a:r>
              <a:rPr lang="es-ES" b="1" dirty="0" err="1">
                <a:latin typeface="Roboto" pitchFamily="2" charset="0"/>
                <a:ea typeface="Roboto" pitchFamily="2" charset="0"/>
              </a:rPr>
              <a:t>segmentation</a:t>
            </a:r>
            <a:endParaRPr lang="es-ES" b="1" dirty="0">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lgn="just">
              <a:buAutoNum type="arabicPeriod"/>
            </a:pPr>
            <a:r>
              <a:rPr lang="es-ES" dirty="0" err="1" smtClean="0">
                <a:solidFill>
                  <a:schemeClr val="bg1">
                    <a:lumMod val="65000"/>
                  </a:schemeClr>
                </a:solidFill>
                <a:latin typeface="Roboto" pitchFamily="2" charset="0"/>
                <a:ea typeface="Roboto" pitchFamily="2" charset="0"/>
              </a:rPr>
              <a:t>Evaluation</a:t>
            </a:r>
            <a:r>
              <a:rPr lang="es-ES" dirty="0" smtClean="0">
                <a:solidFill>
                  <a:schemeClr val="bg1">
                    <a:lumMod val="65000"/>
                  </a:schemeClr>
                </a:solidFill>
                <a:latin typeface="Roboto" pitchFamily="2" charset="0"/>
                <a:ea typeface="Roboto" pitchFamily="2" charset="0"/>
              </a:rPr>
              <a:t> of </a:t>
            </a:r>
            <a:r>
              <a:rPr lang="es-ES" dirty="0" err="1" smtClean="0">
                <a:solidFill>
                  <a:schemeClr val="bg1">
                    <a:lumMod val="65000"/>
                  </a:schemeClr>
                </a:solidFill>
                <a:latin typeface="Roboto" pitchFamily="2" charset="0"/>
                <a:ea typeface="Roboto" pitchFamily="2" charset="0"/>
              </a:rPr>
              <a:t>the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effects</a:t>
            </a:r>
            <a:r>
              <a:rPr lang="es-ES" dirty="0" smtClean="0">
                <a:solidFill>
                  <a:schemeClr val="bg1">
                    <a:lumMod val="65000"/>
                  </a:schemeClr>
                </a:solidFill>
                <a:latin typeface="Roboto" pitchFamily="2" charset="0"/>
                <a:ea typeface="Roboto" pitchFamily="2" charset="0"/>
              </a:rPr>
              <a:t> of WM </a:t>
            </a:r>
            <a:r>
              <a:rPr lang="es-ES" dirty="0" err="1" smtClean="0">
                <a:solidFill>
                  <a:schemeClr val="bg1">
                    <a:lumMod val="65000"/>
                  </a:schemeClr>
                </a:solidFill>
                <a:latin typeface="Roboto" pitchFamily="2" charset="0"/>
                <a:ea typeface="Roboto" pitchFamily="2" charset="0"/>
              </a:rPr>
              <a:t>lesions</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on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automated</a:t>
            </a:r>
            <a:r>
              <a:rPr lang="es-ES" dirty="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tissue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segmentation</a:t>
            </a:r>
            <a:endParaRPr lang="es-ES" dirty="0" smtClean="0">
              <a:solidFill>
                <a:schemeClr val="bg1">
                  <a:lumMod val="65000"/>
                </a:schemeClr>
              </a:solidFill>
              <a:latin typeface="Roboto" pitchFamily="2" charset="0"/>
              <a:ea typeface="Roboto" pitchFamily="2" charset="0"/>
            </a:endParaRPr>
          </a:p>
          <a:p>
            <a:pPr marL="342900" indent="-342900" algn="just">
              <a:buAutoNum type="arabicPeriod"/>
            </a:pPr>
            <a:endParaRPr lang="es-ES" dirty="0">
              <a:solidFill>
                <a:schemeClr val="bg1">
                  <a:lumMod val="65000"/>
                </a:schemeClr>
              </a:solidFill>
              <a:latin typeface="Roboto" pitchFamily="2" charset="0"/>
              <a:ea typeface="Roboto" pitchFamily="2" charset="0"/>
            </a:endParaRPr>
          </a:p>
          <a:p>
            <a:pPr marL="342900" indent="-342900" algn="just">
              <a:buAutoNum type="arabicPeriod"/>
            </a:pPr>
            <a:r>
              <a:rPr lang="es-ES" dirty="0" smtClean="0">
                <a:solidFill>
                  <a:schemeClr val="bg1">
                    <a:lumMod val="65000"/>
                  </a:schemeClr>
                </a:solidFill>
                <a:latin typeface="Roboto" pitchFamily="2" charset="0"/>
                <a:ea typeface="Roboto" pitchFamily="2" charset="0"/>
              </a:rPr>
              <a:t>A new </a:t>
            </a:r>
            <a:r>
              <a:rPr lang="es-ES" dirty="0" err="1" smtClean="0">
                <a:solidFill>
                  <a:schemeClr val="bg1">
                    <a:lumMod val="65000"/>
                  </a:schemeClr>
                </a:solidFill>
                <a:latin typeface="Roboto" pitchFamily="2" charset="0"/>
                <a:ea typeface="Roboto" pitchFamily="2" charset="0"/>
              </a:rPr>
              <a:t>lesion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filling</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algorithm</a:t>
            </a:r>
            <a:r>
              <a:rPr lang="es-ES" dirty="0" smtClean="0">
                <a:solidFill>
                  <a:schemeClr val="bg1">
                    <a:lumMod val="65000"/>
                  </a:schemeClr>
                </a:solidFill>
                <a:latin typeface="Roboto" pitchFamily="2" charset="0"/>
                <a:ea typeface="Roboto" pitchFamily="2" charset="0"/>
              </a:rPr>
              <a:t> to reduce </a:t>
            </a:r>
            <a:r>
              <a:rPr lang="es-ES" dirty="0" err="1" smtClean="0">
                <a:solidFill>
                  <a:schemeClr val="bg1">
                    <a:lumMod val="65000"/>
                  </a:schemeClr>
                </a:solidFill>
                <a:latin typeface="Roboto" pitchFamily="2" charset="0"/>
                <a:ea typeface="Roboto" pitchFamily="2" charset="0"/>
              </a:rPr>
              <a:t>the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effects</a:t>
            </a:r>
            <a:r>
              <a:rPr lang="es-ES" dirty="0" smtClean="0">
                <a:solidFill>
                  <a:schemeClr val="bg1">
                    <a:lumMod val="65000"/>
                  </a:schemeClr>
                </a:solidFill>
                <a:latin typeface="Roboto" pitchFamily="2" charset="0"/>
                <a:ea typeface="Roboto" pitchFamily="2" charset="0"/>
              </a:rPr>
              <a:t> of WM </a:t>
            </a:r>
            <a:r>
              <a:rPr lang="es-ES" dirty="0" err="1" smtClean="0">
                <a:solidFill>
                  <a:schemeClr val="bg1">
                    <a:lumMod val="65000"/>
                  </a:schemeClr>
                </a:solidFill>
                <a:latin typeface="Roboto" pitchFamily="2" charset="0"/>
                <a:ea typeface="Roboto" pitchFamily="2" charset="0"/>
              </a:rPr>
              <a:t>lesions</a:t>
            </a:r>
            <a:endParaRPr lang="es-ES" dirty="0" smtClean="0">
              <a:solidFill>
                <a:schemeClr val="bg1">
                  <a:lumMod val="65000"/>
                </a:schemeClr>
              </a:solidFill>
              <a:latin typeface="Roboto" pitchFamily="2" charset="0"/>
              <a:ea typeface="Roboto" pitchFamily="2" charset="0"/>
            </a:endParaRPr>
          </a:p>
          <a:p>
            <a:pPr marL="342900" indent="-342900" algn="ctr">
              <a:buAutoNum type="arabicPeriod"/>
            </a:pPr>
            <a:endParaRPr lang="es-ES" dirty="0">
              <a:solidFill>
                <a:schemeClr val="bg1">
                  <a:lumMod val="6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65000"/>
                  </a:schemeClr>
                </a:solidFill>
                <a:latin typeface="Roboto" pitchFamily="2" charset="0"/>
                <a:ea typeface="Roboto" pitchFamily="2" charset="0"/>
              </a:rPr>
              <a:t>Effect</a:t>
            </a:r>
            <a:r>
              <a:rPr lang="es-ES" dirty="0" smtClean="0">
                <a:solidFill>
                  <a:schemeClr val="bg1">
                    <a:lumMod val="65000"/>
                  </a:schemeClr>
                </a:solidFill>
                <a:latin typeface="Roboto" pitchFamily="2" charset="0"/>
                <a:ea typeface="Roboto" pitchFamily="2" charset="0"/>
              </a:rPr>
              <a:t> of </a:t>
            </a:r>
            <a:r>
              <a:rPr lang="es-ES" dirty="0" err="1" smtClean="0">
                <a:solidFill>
                  <a:schemeClr val="bg1">
                    <a:lumMod val="65000"/>
                  </a:schemeClr>
                </a:solidFill>
                <a:latin typeface="Roboto" pitchFamily="2" charset="0"/>
                <a:ea typeface="Roboto" pitchFamily="2" charset="0"/>
              </a:rPr>
              <a:t>automated</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lesion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segmentation</a:t>
            </a:r>
            <a:r>
              <a:rPr lang="es-ES" dirty="0" smtClean="0">
                <a:solidFill>
                  <a:schemeClr val="bg1">
                    <a:lumMod val="65000"/>
                  </a:schemeClr>
                </a:solidFill>
                <a:latin typeface="Roboto" pitchFamily="2" charset="0"/>
                <a:ea typeface="Roboto" pitchFamily="2" charset="0"/>
              </a:rPr>
              <a:t> and </a:t>
            </a:r>
            <a:r>
              <a:rPr lang="es-ES" dirty="0" err="1" smtClean="0">
                <a:solidFill>
                  <a:schemeClr val="bg1">
                    <a:lumMod val="65000"/>
                  </a:schemeClr>
                </a:solidFill>
                <a:latin typeface="Roboto" pitchFamily="2" charset="0"/>
                <a:ea typeface="Roboto" pitchFamily="2" charset="0"/>
              </a:rPr>
              <a:t>filling</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on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tissue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segmentation</a:t>
            </a:r>
            <a:endParaRPr lang="es-ES" dirty="0" smtClean="0">
              <a:solidFill>
                <a:schemeClr val="bg1">
                  <a:lumMod val="65000"/>
                </a:schemeClr>
              </a:solidFill>
              <a:latin typeface="Roboto" pitchFamily="2" charset="0"/>
              <a:ea typeface="Roboto" pitchFamily="2" charset="0"/>
            </a:endParaRPr>
          </a:p>
          <a:p>
            <a:pPr marL="342900" indent="-342900" algn="just">
              <a:buAutoNum type="arabicPeriod"/>
            </a:pPr>
            <a:endParaRPr lang="es-ES" dirty="0">
              <a:solidFill>
                <a:schemeClr val="bg1">
                  <a:lumMod val="6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65000"/>
                  </a:schemeClr>
                </a:solidFill>
                <a:latin typeface="Roboto" pitchFamily="2" charset="0"/>
                <a:ea typeface="Roboto" pitchFamily="2" charset="0"/>
              </a:rPr>
              <a:t>Automated</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brain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tissue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segmentation</a:t>
            </a:r>
            <a:r>
              <a:rPr lang="es-ES" dirty="0" smtClean="0">
                <a:solidFill>
                  <a:schemeClr val="bg1">
                    <a:lumMod val="65000"/>
                  </a:schemeClr>
                </a:solidFill>
                <a:latin typeface="Roboto" pitchFamily="2" charset="0"/>
                <a:ea typeface="Roboto" pitchFamily="2" charset="0"/>
              </a:rPr>
              <a:t> in </a:t>
            </a:r>
            <a:r>
              <a:rPr lang="es-ES" dirty="0" err="1" smtClean="0">
                <a:solidFill>
                  <a:schemeClr val="bg1">
                    <a:lumMod val="65000"/>
                  </a:schemeClr>
                </a:solidFill>
                <a:latin typeface="Roboto" pitchFamily="2" charset="0"/>
                <a:ea typeface="Roboto" pitchFamily="2" charset="0"/>
              </a:rPr>
              <a:t>the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presence</a:t>
            </a:r>
            <a:r>
              <a:rPr lang="es-ES" dirty="0" smtClean="0">
                <a:solidFill>
                  <a:schemeClr val="bg1">
                    <a:lumMod val="65000"/>
                  </a:schemeClr>
                </a:solidFill>
                <a:latin typeface="Roboto" pitchFamily="2" charset="0"/>
                <a:ea typeface="Roboto" pitchFamily="2" charset="0"/>
              </a:rPr>
              <a:t> of WM </a:t>
            </a:r>
            <a:r>
              <a:rPr lang="es-ES" dirty="0" err="1" smtClean="0">
                <a:solidFill>
                  <a:schemeClr val="bg1">
                    <a:lumMod val="65000"/>
                  </a:schemeClr>
                </a:solidFill>
                <a:latin typeface="Roboto" pitchFamily="2" charset="0"/>
                <a:ea typeface="Roboto" pitchFamily="2" charset="0"/>
              </a:rPr>
              <a:t>lesions</a:t>
            </a:r>
            <a:endParaRPr lang="es-ES" dirty="0" smtClean="0">
              <a:solidFill>
                <a:schemeClr val="bg1">
                  <a:lumMod val="65000"/>
                </a:schemeClr>
              </a:solidFill>
              <a:latin typeface="Roboto" pitchFamily="2" charset="0"/>
              <a:ea typeface="Roboto" pitchFamily="2" charset="0"/>
            </a:endParaRPr>
          </a:p>
          <a:p>
            <a:pPr marL="342900" indent="-342900" algn="just">
              <a:buAutoNum type="arabicPeriod"/>
            </a:pPr>
            <a:endParaRPr lang="es-ES" dirty="0" smtClean="0">
              <a:solidFill>
                <a:schemeClr val="bg1">
                  <a:lumMod val="6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65000"/>
                  </a:schemeClr>
                </a:solidFill>
                <a:latin typeface="Roboto" pitchFamily="2" charset="0"/>
                <a:ea typeface="Roboto" pitchFamily="2" charset="0"/>
              </a:rPr>
              <a:t>Contributions</a:t>
            </a:r>
            <a:r>
              <a:rPr lang="es-ES" dirty="0" smtClean="0">
                <a:solidFill>
                  <a:schemeClr val="bg1">
                    <a:lumMod val="65000"/>
                  </a:schemeClr>
                </a:solidFill>
                <a:latin typeface="Roboto" pitchFamily="2" charset="0"/>
                <a:ea typeface="Roboto" pitchFamily="2" charset="0"/>
              </a:rPr>
              <a:t> and </a:t>
            </a:r>
            <a:r>
              <a:rPr lang="es-ES" dirty="0" err="1" smtClean="0">
                <a:solidFill>
                  <a:schemeClr val="bg1">
                    <a:lumMod val="65000"/>
                  </a:schemeClr>
                </a:solidFill>
                <a:latin typeface="Roboto" pitchFamily="2" charset="0"/>
                <a:ea typeface="Roboto" pitchFamily="2" charset="0"/>
              </a:rPr>
              <a:t>future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work</a:t>
            </a:r>
            <a:endParaRPr lang="es-ES" dirty="0" smtClean="0">
              <a:solidFill>
                <a:schemeClr val="bg1">
                  <a:lumMod val="65000"/>
                </a:schemeClr>
              </a:solidFill>
              <a:latin typeface="Roboto" pitchFamily="2" charset="0"/>
              <a:ea typeface="Roboto" pitchFamily="2" charset="0"/>
            </a:endParaRPr>
          </a:p>
          <a:p>
            <a:pPr marL="342900" indent="-342900">
              <a:buAutoNum type="arabicPeriod"/>
            </a:pPr>
            <a:endParaRPr lang="en-US" dirty="0">
              <a:latin typeface="Roboto" pitchFamily="2" charset="0"/>
              <a:ea typeface="Roboto" pitchFamily="2" charset="0"/>
            </a:endParaRPr>
          </a:p>
        </p:txBody>
      </p:sp>
    </p:spTree>
    <p:extLst>
      <p:ext uri="{BB962C8B-B14F-4D97-AF65-F5344CB8AC3E}">
        <p14:creationId xmlns:p14="http://schemas.microsoft.com/office/powerpoint/2010/main" val="1969968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118217"/>
            <a:ext cx="2994474" cy="432414"/>
          </a:xfrm>
          <a:prstGeom prst="rect">
            <a:avLst/>
          </a:prstGeom>
          <a:noFill/>
        </p:spPr>
        <p:txBody>
          <a:bodyPr wrap="none" rtlCol="0">
            <a:spAutoFit/>
          </a:bodyPr>
          <a:lstStyle/>
          <a:p>
            <a:r>
              <a:rPr lang="es-ES" sz="2800" b="1" dirty="0">
                <a:latin typeface="Roboto" pitchFamily="2" charset="0"/>
                <a:ea typeface="Roboto" pitchFamily="2" charset="0"/>
              </a:rPr>
              <a:t>1</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State</a:t>
            </a:r>
            <a:r>
              <a:rPr lang="es-ES" sz="2800" b="1" dirty="0" smtClean="0">
                <a:latin typeface="Roboto" pitchFamily="2" charset="0"/>
                <a:ea typeface="Roboto" pitchFamily="2" charset="0"/>
              </a:rPr>
              <a:t> of </a:t>
            </a:r>
            <a:r>
              <a:rPr lang="es-ES" sz="2800" b="1" dirty="0" err="1" smtClean="0">
                <a:latin typeface="Roboto" pitchFamily="2" charset="0"/>
                <a:ea typeface="Roboto" pitchFamily="2" charset="0"/>
              </a:rPr>
              <a:t>the</a:t>
            </a:r>
            <a:r>
              <a:rPr lang="es-ES" sz="2800" b="1" dirty="0" smtClean="0">
                <a:latin typeface="Roboto" pitchFamily="2" charset="0"/>
                <a:ea typeface="Roboto" pitchFamily="2" charset="0"/>
              </a:rPr>
              <a:t> art</a:t>
            </a:r>
            <a:endParaRPr lang="en-US" sz="2800" b="1" dirty="0">
              <a:latin typeface="Roboto" pitchFamily="2" charset="0"/>
              <a:ea typeface="Roboto" pitchFamily="2" charset="0"/>
            </a:endParaRPr>
          </a:p>
        </p:txBody>
      </p:sp>
      <p:sp>
        <p:nvSpPr>
          <p:cNvPr id="4" name="Rectangle 3"/>
          <p:cNvSpPr/>
          <p:nvPr/>
        </p:nvSpPr>
        <p:spPr>
          <a:xfrm>
            <a:off x="159829" y="983119"/>
            <a:ext cx="8584692" cy="305233"/>
          </a:xfrm>
          <a:prstGeom prst="rect">
            <a:avLst/>
          </a:prstGeom>
        </p:spPr>
        <p:txBody>
          <a:bodyPr wrap="square">
            <a:spAutoFit/>
          </a:bodyPr>
          <a:lstStyle/>
          <a:p>
            <a:r>
              <a:rPr lang="es-ES" b="1" dirty="0" err="1" smtClean="0">
                <a:latin typeface="Roboto" pitchFamily="2" charset="0"/>
                <a:ea typeface="Roboto" pitchFamily="2" charset="0"/>
              </a:rPr>
              <a:t>Motivation</a:t>
            </a:r>
            <a:r>
              <a:rPr lang="es-ES" b="1" dirty="0" smtClean="0">
                <a:latin typeface="Roboto" pitchFamily="2" charset="0"/>
                <a:ea typeface="Roboto" pitchFamily="2" charset="0"/>
              </a:rPr>
              <a:t>:</a:t>
            </a:r>
          </a:p>
        </p:txBody>
      </p:sp>
      <p:sp>
        <p:nvSpPr>
          <p:cNvPr id="9" name="Rectangle 8"/>
          <p:cNvSpPr/>
          <p:nvPr/>
        </p:nvSpPr>
        <p:spPr>
          <a:xfrm>
            <a:off x="159829" y="1617292"/>
            <a:ext cx="8584692" cy="305233"/>
          </a:xfrm>
          <a:prstGeom prst="rect">
            <a:avLst/>
          </a:prstGeom>
        </p:spPr>
        <p:txBody>
          <a:bodyPr wrap="square">
            <a:spAutoFit/>
          </a:bodyPr>
          <a:lstStyle/>
          <a:p>
            <a:r>
              <a:rPr lang="es-ES" dirty="0" smtClean="0">
                <a:latin typeface="Roboto" pitchFamily="2" charset="0"/>
                <a:ea typeface="Roboto" pitchFamily="2" charset="0"/>
              </a:rPr>
              <a:t>To </a:t>
            </a:r>
            <a:r>
              <a:rPr lang="es-ES" b="1" dirty="0" err="1" smtClean="0">
                <a:solidFill>
                  <a:schemeClr val="accent5">
                    <a:lumMod val="75000"/>
                  </a:schemeClr>
                </a:solidFill>
                <a:latin typeface="Roboto" pitchFamily="2" charset="0"/>
                <a:ea typeface="Roboto" pitchFamily="2" charset="0"/>
              </a:rPr>
              <a:t>analyze</a:t>
            </a:r>
            <a:r>
              <a:rPr lang="es-ES" dirty="0" smtClean="0">
                <a:latin typeface="Roboto" pitchFamily="2" charset="0"/>
                <a:ea typeface="Roboto" pitchFamily="2" charset="0"/>
              </a:rPr>
              <a:t> and </a:t>
            </a:r>
            <a:r>
              <a:rPr lang="es-ES" b="1" dirty="0" smtClean="0">
                <a:solidFill>
                  <a:schemeClr val="accent5">
                    <a:lumMod val="75000"/>
                  </a:schemeClr>
                </a:solidFill>
                <a:latin typeface="Roboto" pitchFamily="2" charset="0"/>
                <a:ea typeface="Roboto" pitchFamily="2" charset="0"/>
              </a:rPr>
              <a:t>evaluate</a:t>
            </a:r>
            <a:r>
              <a:rPr lang="es-ES" b="1" dirty="0" smtClean="0">
                <a:latin typeface="Roboto" pitchFamily="2" charset="0"/>
                <a:ea typeface="Roboto" pitchFamily="2" charset="0"/>
              </a:rPr>
              <a:t> </a:t>
            </a:r>
            <a:r>
              <a:rPr lang="en-US" dirty="0">
                <a:latin typeface="Roboto" pitchFamily="2" charset="0"/>
                <a:ea typeface="Roboto" pitchFamily="2" charset="0"/>
              </a:rPr>
              <a:t>the state of the art of tissue </a:t>
            </a:r>
            <a:r>
              <a:rPr lang="en-US" dirty="0" smtClean="0">
                <a:latin typeface="Roboto" pitchFamily="2" charset="0"/>
                <a:ea typeface="Roboto" pitchFamily="2" charset="0"/>
              </a:rPr>
              <a:t>segmentation methods</a:t>
            </a:r>
            <a:endParaRPr lang="es-ES" dirty="0" smtClean="0">
              <a:latin typeface="Roboto" pitchFamily="2" charset="0"/>
              <a:ea typeface="Roboto" pitchFamily="2" charset="0"/>
            </a:endParaRPr>
          </a:p>
        </p:txBody>
      </p:sp>
      <p:sp>
        <p:nvSpPr>
          <p:cNvPr id="10" name="Rectangle 9"/>
          <p:cNvSpPr/>
          <p:nvPr/>
        </p:nvSpPr>
        <p:spPr>
          <a:xfrm>
            <a:off x="159829" y="2292659"/>
            <a:ext cx="8584692" cy="305233"/>
          </a:xfrm>
          <a:prstGeom prst="rect">
            <a:avLst/>
          </a:prstGeom>
        </p:spPr>
        <p:txBody>
          <a:bodyPr wrap="square">
            <a:spAutoFit/>
          </a:bodyPr>
          <a:lstStyle/>
          <a:p>
            <a:pPr algn="just"/>
            <a:r>
              <a:rPr lang="en-US" b="1" dirty="0" smtClean="0">
                <a:solidFill>
                  <a:schemeClr val="accent5">
                    <a:lumMod val="75000"/>
                  </a:schemeClr>
                </a:solidFill>
                <a:latin typeface="Roboto" pitchFamily="2" charset="0"/>
                <a:ea typeface="Roboto" pitchFamily="2" charset="0"/>
              </a:rPr>
              <a:t>Understand</a:t>
            </a:r>
            <a:r>
              <a:rPr lang="en-US" dirty="0" smtClean="0">
                <a:latin typeface="Roboto" pitchFamily="2" charset="0"/>
                <a:ea typeface="Roboto" pitchFamily="2" charset="0"/>
              </a:rPr>
              <a:t> </a:t>
            </a:r>
            <a:r>
              <a:rPr lang="en-US" dirty="0">
                <a:latin typeface="Roboto" pitchFamily="2" charset="0"/>
                <a:ea typeface="Roboto" pitchFamily="2" charset="0"/>
              </a:rPr>
              <a:t>their </a:t>
            </a:r>
            <a:r>
              <a:rPr lang="en-US" dirty="0" smtClean="0">
                <a:latin typeface="Roboto" pitchFamily="2" charset="0"/>
                <a:ea typeface="Roboto" pitchFamily="2" charset="0"/>
              </a:rPr>
              <a:t>advantages and </a:t>
            </a:r>
            <a:r>
              <a:rPr lang="en-US" dirty="0">
                <a:latin typeface="Roboto" pitchFamily="2" charset="0"/>
                <a:ea typeface="Roboto" pitchFamily="2" charset="0"/>
              </a:rPr>
              <a:t>drawbacks first on images </a:t>
            </a:r>
            <a:r>
              <a:rPr lang="en-US" b="1" dirty="0">
                <a:solidFill>
                  <a:schemeClr val="accent5">
                    <a:lumMod val="75000"/>
                  </a:schemeClr>
                </a:solidFill>
                <a:latin typeface="Roboto" pitchFamily="2" charset="0"/>
                <a:ea typeface="Roboto" pitchFamily="2" charset="0"/>
              </a:rPr>
              <a:t>without MS lesions</a:t>
            </a:r>
          </a:p>
        </p:txBody>
      </p:sp>
      <p:sp>
        <p:nvSpPr>
          <p:cNvPr id="12" name="Rectangle 11"/>
          <p:cNvSpPr/>
          <p:nvPr/>
        </p:nvSpPr>
        <p:spPr>
          <a:xfrm>
            <a:off x="159829" y="3166971"/>
            <a:ext cx="4412171" cy="1477328"/>
          </a:xfrm>
          <a:prstGeom prst="rect">
            <a:avLst/>
          </a:prstGeom>
        </p:spPr>
        <p:txBody>
          <a:bodyPr wrap="square">
            <a:spAutoFit/>
          </a:bodyPr>
          <a:lstStyle/>
          <a:p>
            <a:pPr algn="just"/>
            <a:r>
              <a:rPr lang="en-US" dirty="0" smtClean="0">
                <a:latin typeface="Roboto" pitchFamily="2" charset="0"/>
                <a:ea typeface="Roboto" pitchFamily="2" charset="0"/>
              </a:rPr>
              <a:t>We use </a:t>
            </a:r>
            <a:r>
              <a:rPr lang="en-US" b="1" dirty="0" smtClean="0">
                <a:solidFill>
                  <a:schemeClr val="accent5">
                    <a:lumMod val="75000"/>
                  </a:schemeClr>
                </a:solidFill>
                <a:latin typeface="Roboto" pitchFamily="2" charset="0"/>
                <a:ea typeface="Roboto" pitchFamily="2" charset="0"/>
              </a:rPr>
              <a:t>public </a:t>
            </a:r>
            <a:r>
              <a:rPr lang="en-US" b="1" dirty="0">
                <a:solidFill>
                  <a:schemeClr val="accent5">
                    <a:lumMod val="75000"/>
                  </a:schemeClr>
                </a:solidFill>
                <a:latin typeface="Roboto" pitchFamily="2" charset="0"/>
                <a:ea typeface="Roboto" pitchFamily="2" charset="0"/>
              </a:rPr>
              <a:t>databases </a:t>
            </a:r>
            <a:r>
              <a:rPr lang="en-US" dirty="0" smtClean="0">
                <a:latin typeface="Roboto" pitchFamily="2" charset="0"/>
                <a:ea typeface="Roboto" pitchFamily="2" charset="0"/>
              </a:rPr>
              <a:t>of </a:t>
            </a:r>
          </a:p>
          <a:p>
            <a:pPr algn="just"/>
            <a:r>
              <a:rPr lang="en-US" dirty="0" err="1" smtClean="0">
                <a:latin typeface="Roboto" pitchFamily="2" charset="0"/>
                <a:ea typeface="Roboto" pitchFamily="2" charset="0"/>
              </a:rPr>
              <a:t>althy</a:t>
            </a:r>
            <a:r>
              <a:rPr lang="en-US" dirty="0" smtClean="0">
                <a:latin typeface="Roboto" pitchFamily="2" charset="0"/>
                <a:ea typeface="Roboto" pitchFamily="2" charset="0"/>
              </a:rPr>
              <a:t> </a:t>
            </a:r>
            <a:r>
              <a:rPr lang="en-US" dirty="0">
                <a:latin typeface="Roboto" pitchFamily="2" charset="0"/>
                <a:ea typeface="Roboto" pitchFamily="2" charset="0"/>
              </a:rPr>
              <a:t>subjects that incorporate </a:t>
            </a:r>
            <a:r>
              <a:rPr lang="en-US" b="1" dirty="0">
                <a:solidFill>
                  <a:schemeClr val="accent5">
                    <a:lumMod val="75000"/>
                  </a:schemeClr>
                </a:solidFill>
                <a:latin typeface="Roboto" pitchFamily="2" charset="0"/>
                <a:ea typeface="Roboto" pitchFamily="2" charset="0"/>
              </a:rPr>
              <a:t>manual tissue annotations</a:t>
            </a:r>
            <a:r>
              <a:rPr lang="en-US" dirty="0">
                <a:latin typeface="Roboto" pitchFamily="2" charset="0"/>
                <a:ea typeface="Roboto" pitchFamily="2" charset="0"/>
              </a:rPr>
              <a:t>, which will </a:t>
            </a:r>
            <a:r>
              <a:rPr lang="en-US" dirty="0" smtClean="0">
                <a:latin typeface="Roboto" pitchFamily="2" charset="0"/>
                <a:ea typeface="Roboto" pitchFamily="2" charset="0"/>
              </a:rPr>
              <a:t>allow us </a:t>
            </a:r>
            <a:r>
              <a:rPr lang="en-US" dirty="0">
                <a:latin typeface="Roboto" pitchFamily="2" charset="0"/>
                <a:ea typeface="Roboto" pitchFamily="2" charset="0"/>
              </a:rPr>
              <a:t>to perform </a:t>
            </a:r>
            <a:r>
              <a:rPr lang="en-US" b="1" dirty="0">
                <a:solidFill>
                  <a:schemeClr val="accent5">
                    <a:lumMod val="75000"/>
                  </a:schemeClr>
                </a:solidFill>
                <a:latin typeface="Roboto" pitchFamily="2" charset="0"/>
                <a:ea typeface="Roboto" pitchFamily="2" charset="0"/>
              </a:rPr>
              <a:t>a quantitative evaluation </a:t>
            </a:r>
            <a:r>
              <a:rPr lang="en-US" dirty="0">
                <a:latin typeface="Roboto" pitchFamily="2" charset="0"/>
                <a:ea typeface="Roboto" pitchFamily="2" charset="0"/>
              </a:rPr>
              <a:t>of the accuracy of the methods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7577" y="3314190"/>
            <a:ext cx="2529920" cy="2623021"/>
          </a:xfrm>
          <a:prstGeom prst="rect">
            <a:avLst/>
          </a:prstGeom>
        </p:spPr>
      </p:pic>
      <p:sp>
        <p:nvSpPr>
          <p:cNvPr id="11" name="Rectangle 10"/>
          <p:cNvSpPr/>
          <p:nvPr/>
        </p:nvSpPr>
        <p:spPr>
          <a:xfrm>
            <a:off x="164021" y="4820391"/>
            <a:ext cx="4407979" cy="763083"/>
          </a:xfrm>
          <a:prstGeom prst="rect">
            <a:avLst/>
          </a:prstGeom>
        </p:spPr>
        <p:txBody>
          <a:bodyPr wrap="square">
            <a:spAutoFit/>
          </a:bodyPr>
          <a:lstStyle/>
          <a:p>
            <a:pPr algn="just"/>
            <a:r>
              <a:rPr lang="es-ES" dirty="0" err="1" smtClean="0">
                <a:latin typeface="Roboto" pitchFamily="2" charset="0"/>
                <a:ea typeface="Roboto" pitchFamily="2" charset="0"/>
              </a:rPr>
              <a:t>Some</a:t>
            </a:r>
            <a:r>
              <a:rPr lang="es-ES" dirty="0" smtClean="0">
                <a:latin typeface="Roboto" pitchFamily="2" charset="0"/>
                <a:ea typeface="Roboto" pitchFamily="2" charset="0"/>
              </a:rPr>
              <a:t> 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methods</a:t>
            </a:r>
            <a:r>
              <a:rPr lang="es-ES" dirty="0" smtClean="0">
                <a:latin typeface="Roboto" pitchFamily="2" charset="0"/>
                <a:ea typeface="Roboto" pitchFamily="2" charset="0"/>
              </a:rPr>
              <a:t> </a:t>
            </a:r>
            <a:r>
              <a:rPr lang="es-ES" dirty="0" err="1" smtClean="0">
                <a:latin typeface="Roboto" pitchFamily="2" charset="0"/>
                <a:ea typeface="Roboto" pitchFamily="2" charset="0"/>
              </a:rPr>
              <a:t>incorporate</a:t>
            </a:r>
            <a:r>
              <a:rPr lang="es-ES" dirty="0" smtClean="0">
                <a:latin typeface="Roboto" pitchFamily="2" charset="0"/>
                <a:ea typeface="Roboto" pitchFamily="2" charset="0"/>
              </a:rPr>
              <a:t> </a:t>
            </a:r>
            <a:r>
              <a:rPr lang="es-ES" dirty="0" err="1" smtClean="0">
                <a:latin typeface="Roboto" pitchFamily="2" charset="0"/>
                <a:ea typeface="Roboto" pitchFamily="2" charset="0"/>
              </a:rPr>
              <a:t>automated</a:t>
            </a:r>
            <a:r>
              <a:rPr lang="es-ES" dirty="0" smtClean="0">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skull-stripping</a:t>
            </a:r>
            <a:r>
              <a:rPr lang="es-ES" dirty="0" smtClean="0">
                <a:latin typeface="Roboto" pitchFamily="2" charset="0"/>
                <a:ea typeface="Roboto" pitchFamily="2" charset="0"/>
              </a:rPr>
              <a:t> and </a:t>
            </a:r>
            <a:r>
              <a:rPr lang="es-ES" b="1" dirty="0" err="1" smtClean="0">
                <a:solidFill>
                  <a:schemeClr val="accent5">
                    <a:lumMod val="75000"/>
                  </a:schemeClr>
                </a:solidFill>
                <a:latin typeface="Roboto" pitchFamily="2" charset="0"/>
                <a:ea typeface="Roboto" pitchFamily="2" charset="0"/>
              </a:rPr>
              <a:t>bias</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correction</a:t>
            </a:r>
            <a:r>
              <a:rPr lang="es-ES" b="1" dirty="0" smtClean="0">
                <a:latin typeface="Roboto" pitchFamily="2" charset="0"/>
                <a:ea typeface="Roboto" pitchFamily="2" charset="0"/>
              </a:rPr>
              <a:t>  </a:t>
            </a:r>
            <a:endParaRPr lang="en-US" b="1" dirty="0">
              <a:latin typeface="Roboto" pitchFamily="2" charset="0"/>
              <a:ea typeface="Roboto" pitchFamily="2" charset="0"/>
            </a:endParaRPr>
          </a:p>
        </p:txBody>
      </p:sp>
      <p:sp>
        <p:nvSpPr>
          <p:cNvPr id="5" name="Slide Number Placeholder 4"/>
          <p:cNvSpPr>
            <a:spLocks noGrp="1"/>
          </p:cNvSpPr>
          <p:nvPr>
            <p:ph type="sldNum" sz="quarter" idx="12"/>
          </p:nvPr>
        </p:nvSpPr>
        <p:spPr>
          <a:xfrm>
            <a:off x="6457950" y="6388035"/>
            <a:ext cx="2057400" cy="301756"/>
          </a:xfrm>
        </p:spPr>
        <p:txBody>
          <a:bodyPr/>
          <a:lstStyle/>
          <a:p>
            <a:fld id="{227F3176-F9F6-45D0-9446-6BF35B4A50FB}" type="slidenum">
              <a:rPr lang="en-US" smtClean="0"/>
              <a:pPr/>
              <a:t>13</a:t>
            </a:fld>
            <a:r>
              <a:rPr lang="en-US" smtClean="0"/>
              <a:t> / 75</a:t>
            </a:r>
            <a:endParaRPr lang="en-US" dirty="0"/>
          </a:p>
        </p:txBody>
      </p:sp>
    </p:spTree>
    <p:extLst>
      <p:ext uri="{BB962C8B-B14F-4D97-AF65-F5344CB8AC3E}">
        <p14:creationId xmlns:p14="http://schemas.microsoft.com/office/powerpoint/2010/main" val="3765872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2994474" cy="523220"/>
          </a:xfrm>
          <a:prstGeom prst="rect">
            <a:avLst/>
          </a:prstGeom>
          <a:noFill/>
        </p:spPr>
        <p:txBody>
          <a:bodyPr wrap="none" rtlCol="0">
            <a:spAutoFit/>
          </a:bodyPr>
          <a:lstStyle/>
          <a:p>
            <a:r>
              <a:rPr lang="es-ES" sz="2800" b="1" dirty="0" smtClean="0">
                <a:latin typeface="Roboto" pitchFamily="2" charset="0"/>
                <a:ea typeface="Roboto" pitchFamily="2" charset="0"/>
              </a:rPr>
              <a:t>1. </a:t>
            </a:r>
            <a:r>
              <a:rPr lang="es-ES" sz="2800" b="1" dirty="0" err="1" smtClean="0">
                <a:latin typeface="Roboto" pitchFamily="2" charset="0"/>
                <a:ea typeface="Roboto" pitchFamily="2" charset="0"/>
              </a:rPr>
              <a:t>State</a:t>
            </a:r>
            <a:r>
              <a:rPr lang="es-ES" sz="2800" b="1" dirty="0" smtClean="0">
                <a:latin typeface="Roboto" pitchFamily="2" charset="0"/>
                <a:ea typeface="Roboto" pitchFamily="2" charset="0"/>
              </a:rPr>
              <a:t> of </a:t>
            </a:r>
            <a:r>
              <a:rPr lang="es-ES" sz="2800" b="1" dirty="0" err="1" smtClean="0">
                <a:latin typeface="Roboto" pitchFamily="2" charset="0"/>
                <a:ea typeface="Roboto" pitchFamily="2" charset="0"/>
              </a:rPr>
              <a:t>the</a:t>
            </a:r>
            <a:r>
              <a:rPr lang="es-ES" sz="2800" b="1" dirty="0" smtClean="0">
                <a:latin typeface="Roboto" pitchFamily="2" charset="0"/>
                <a:ea typeface="Roboto" pitchFamily="2" charset="0"/>
              </a:rPr>
              <a:t> art</a:t>
            </a:r>
            <a:endParaRPr lang="en-US" sz="2800" b="1" dirty="0">
              <a:latin typeface="Roboto" pitchFamily="2" charset="0"/>
              <a:ea typeface="Roboto" pitchFamily="2" charset="0"/>
            </a:endParaRPr>
          </a:p>
        </p:txBody>
      </p:sp>
      <p:sp>
        <p:nvSpPr>
          <p:cNvPr id="3" name="TextBox 2"/>
          <p:cNvSpPr txBox="1"/>
          <p:nvPr/>
        </p:nvSpPr>
        <p:spPr>
          <a:xfrm>
            <a:off x="167480" y="2124210"/>
            <a:ext cx="8686800" cy="369332"/>
          </a:xfrm>
          <a:prstGeom prst="rect">
            <a:avLst/>
          </a:prstGeom>
          <a:noFill/>
        </p:spPr>
        <p:txBody>
          <a:bodyPr wrap="square" rtlCol="0">
            <a:spAutoFit/>
          </a:bodyPr>
          <a:lstStyle/>
          <a:p>
            <a:r>
              <a:rPr lang="es-ES" b="1" dirty="0" err="1" smtClean="0">
                <a:latin typeface="Roboto" pitchFamily="2" charset="0"/>
                <a:ea typeface="Roboto" pitchFamily="2" charset="0"/>
              </a:rPr>
              <a:t>Skull-stripping</a:t>
            </a:r>
            <a:r>
              <a:rPr lang="es-ES" b="1" dirty="0">
                <a:latin typeface="Roboto" pitchFamily="2" charset="0"/>
                <a:ea typeface="Roboto" pitchFamily="2" charset="0"/>
              </a:rPr>
              <a:t>:</a:t>
            </a:r>
            <a:endParaRPr lang="en-US" b="1" dirty="0">
              <a:latin typeface="Roboto" pitchFamily="2" charset="0"/>
              <a:ea typeface="Roboto" pitchFamily="2" charset="0"/>
            </a:endParaRPr>
          </a:p>
        </p:txBody>
      </p:sp>
      <p:sp>
        <p:nvSpPr>
          <p:cNvPr id="6" name="TextBox 5"/>
          <p:cNvSpPr txBox="1"/>
          <p:nvPr/>
        </p:nvSpPr>
        <p:spPr>
          <a:xfrm>
            <a:off x="160020" y="1438255"/>
            <a:ext cx="8686800" cy="369332"/>
          </a:xfrm>
          <a:prstGeom prst="rect">
            <a:avLst/>
          </a:prstGeom>
          <a:noFill/>
        </p:spPr>
        <p:txBody>
          <a:bodyPr wrap="square" rtlCol="0">
            <a:spAutoFit/>
          </a:bodyPr>
          <a:lstStyle/>
          <a:p>
            <a:r>
              <a:rPr lang="es-ES" dirty="0" err="1" smtClean="0">
                <a:latin typeface="Roboto" pitchFamily="2" charset="0"/>
                <a:ea typeface="Roboto" pitchFamily="2" charset="0"/>
              </a:rPr>
              <a:t>Usually</a:t>
            </a:r>
            <a:r>
              <a:rPr lang="es-ES" dirty="0" smtClean="0">
                <a:latin typeface="Roboto" pitchFamily="2" charset="0"/>
                <a:ea typeface="Roboto" pitchFamily="2" charset="0"/>
              </a:rPr>
              <a:t>, MRI </a:t>
            </a:r>
            <a:r>
              <a:rPr lang="es-ES" dirty="0" err="1" smtClean="0">
                <a:latin typeface="Roboto" pitchFamily="2" charset="0"/>
                <a:ea typeface="Roboto" pitchFamily="2" charset="0"/>
              </a:rPr>
              <a:t>Images</a:t>
            </a:r>
            <a:r>
              <a:rPr lang="es-ES" dirty="0" smtClean="0">
                <a:latin typeface="Roboto" pitchFamily="2" charset="0"/>
                <a:ea typeface="Roboto" pitchFamily="2" charset="0"/>
              </a:rPr>
              <a:t> </a:t>
            </a:r>
            <a:r>
              <a:rPr lang="es-ES" dirty="0" err="1" smtClean="0">
                <a:latin typeface="Roboto" pitchFamily="2" charset="0"/>
                <a:ea typeface="Roboto" pitchFamily="2" charset="0"/>
              </a:rPr>
              <a:t>have</a:t>
            </a:r>
            <a:r>
              <a:rPr lang="es-ES" dirty="0" smtClean="0">
                <a:latin typeface="Roboto" pitchFamily="2" charset="0"/>
                <a:ea typeface="Roboto" pitchFamily="2" charset="0"/>
              </a:rPr>
              <a:t> to be pre-</a:t>
            </a:r>
            <a:r>
              <a:rPr lang="es-ES" dirty="0" err="1" smtClean="0">
                <a:latin typeface="Roboto" pitchFamily="2" charset="0"/>
                <a:ea typeface="Roboto" pitchFamily="2" charset="0"/>
              </a:rPr>
              <a:t>processed</a:t>
            </a:r>
            <a:r>
              <a:rPr lang="es-ES" dirty="0" smtClean="0">
                <a:latin typeface="Roboto" pitchFamily="2" charset="0"/>
                <a:ea typeface="Roboto" pitchFamily="2" charset="0"/>
              </a:rPr>
              <a:t> </a:t>
            </a:r>
            <a:r>
              <a:rPr lang="es-ES" dirty="0" err="1" smtClean="0">
                <a:latin typeface="Roboto" pitchFamily="2" charset="0"/>
                <a:ea typeface="Roboto" pitchFamily="2" charset="0"/>
              </a:rPr>
              <a:t>first</a:t>
            </a:r>
            <a:r>
              <a:rPr lang="es-ES" dirty="0" smtClean="0">
                <a:latin typeface="Roboto" pitchFamily="2" charset="0"/>
                <a:ea typeface="Roboto" pitchFamily="2" charset="0"/>
              </a:rPr>
              <a:t> </a:t>
            </a:r>
            <a:r>
              <a:rPr lang="es-ES" dirty="0" err="1" smtClean="0">
                <a:latin typeface="Roboto" pitchFamily="2" charset="0"/>
                <a:ea typeface="Roboto" pitchFamily="2" charset="0"/>
              </a:rPr>
              <a:t>before</a:t>
            </a:r>
            <a:r>
              <a:rPr lang="es-ES" dirty="0" smtClean="0">
                <a:latin typeface="Roboto" pitchFamily="2" charset="0"/>
                <a:ea typeface="Roboto" pitchFamily="2" charset="0"/>
              </a:rPr>
              <a:t>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endParaRPr lang="en-US" dirty="0">
              <a:latin typeface="Roboto" pitchFamily="2" charset="0"/>
              <a:ea typeface="Roboto" pitchFamily="2" charset="0"/>
            </a:endParaRPr>
          </a:p>
        </p:txBody>
      </p:sp>
      <p:sp>
        <p:nvSpPr>
          <p:cNvPr id="11" name="TextBox 10"/>
          <p:cNvSpPr txBox="1"/>
          <p:nvPr/>
        </p:nvSpPr>
        <p:spPr>
          <a:xfrm>
            <a:off x="160020" y="2931676"/>
            <a:ext cx="4107498" cy="646331"/>
          </a:xfrm>
          <a:prstGeom prst="rect">
            <a:avLst/>
          </a:prstGeom>
          <a:noFill/>
        </p:spPr>
        <p:txBody>
          <a:bodyPr wrap="square" rtlCol="0">
            <a:spAutoFit/>
          </a:bodyPr>
          <a:lstStyle/>
          <a:p>
            <a:r>
              <a:rPr lang="es-ES" dirty="0" err="1" smtClean="0">
                <a:latin typeface="Roboto" pitchFamily="2" charset="0"/>
                <a:ea typeface="Roboto" pitchFamily="2" charset="0"/>
              </a:rPr>
              <a:t>Eyes</a:t>
            </a:r>
            <a:r>
              <a:rPr lang="es-ES" dirty="0" smtClean="0">
                <a:latin typeface="Roboto" pitchFamily="2" charset="0"/>
                <a:ea typeface="Roboto" pitchFamily="2" charset="0"/>
              </a:rPr>
              <a:t>, </a:t>
            </a:r>
            <a:r>
              <a:rPr lang="es-ES" dirty="0" err="1" smtClean="0">
                <a:latin typeface="Roboto" pitchFamily="2" charset="0"/>
                <a:ea typeface="Roboto" pitchFamily="2" charset="0"/>
              </a:rPr>
              <a:t>fat</a:t>
            </a:r>
            <a:r>
              <a:rPr lang="es-ES" dirty="0" smtClean="0">
                <a:latin typeface="Roboto" pitchFamily="2" charset="0"/>
                <a:ea typeface="Roboto" pitchFamily="2" charset="0"/>
              </a:rPr>
              <a:t>, </a:t>
            </a:r>
            <a:r>
              <a:rPr lang="es-ES" dirty="0" err="1" smtClean="0">
                <a:latin typeface="Roboto" pitchFamily="2" charset="0"/>
                <a:ea typeface="Roboto" pitchFamily="2" charset="0"/>
              </a:rPr>
              <a:t>spinal</a:t>
            </a:r>
            <a:r>
              <a:rPr lang="es-ES" dirty="0" smtClean="0">
                <a:latin typeface="Roboto" pitchFamily="2" charset="0"/>
                <a:ea typeface="Roboto" pitchFamily="2" charset="0"/>
              </a:rPr>
              <a:t> </a:t>
            </a:r>
            <a:r>
              <a:rPr lang="es-ES" dirty="0" err="1" smtClean="0">
                <a:latin typeface="Roboto" pitchFamily="2" charset="0"/>
                <a:ea typeface="Roboto" pitchFamily="2" charset="0"/>
              </a:rPr>
              <a:t>chord</a:t>
            </a:r>
            <a:r>
              <a:rPr lang="es-ES" dirty="0" smtClean="0">
                <a:latin typeface="Roboto" pitchFamily="2" charset="0"/>
                <a:ea typeface="Roboto" pitchFamily="2" charset="0"/>
              </a:rPr>
              <a:t> </a:t>
            </a:r>
            <a:r>
              <a:rPr lang="es-ES" dirty="0" err="1" smtClean="0">
                <a:latin typeface="Roboto" pitchFamily="2" charset="0"/>
                <a:ea typeface="Roboto" pitchFamily="2" charset="0"/>
              </a:rPr>
              <a:t>or</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skull</a:t>
            </a:r>
            <a:r>
              <a:rPr lang="es-ES" dirty="0" smtClean="0">
                <a:latin typeface="Roboto" pitchFamily="2" charset="0"/>
                <a:ea typeface="Roboto" pitchFamily="2" charset="0"/>
              </a:rPr>
              <a:t> </a:t>
            </a:r>
            <a:r>
              <a:rPr lang="es-ES" dirty="0" err="1" smtClean="0">
                <a:latin typeface="Roboto" pitchFamily="2" charset="0"/>
                <a:ea typeface="Roboto" pitchFamily="2" charset="0"/>
              </a:rPr>
              <a:t>have</a:t>
            </a:r>
            <a:r>
              <a:rPr lang="es-ES" dirty="0" smtClean="0">
                <a:latin typeface="Roboto" pitchFamily="2" charset="0"/>
                <a:ea typeface="Roboto" pitchFamily="2" charset="0"/>
              </a:rPr>
              <a:t> to be </a:t>
            </a:r>
            <a:r>
              <a:rPr lang="es-ES" dirty="0" err="1" smtClean="0">
                <a:latin typeface="Roboto" pitchFamily="2" charset="0"/>
                <a:ea typeface="Roboto" pitchFamily="2" charset="0"/>
              </a:rPr>
              <a:t>extracted</a:t>
            </a:r>
            <a:r>
              <a:rPr lang="es-ES" dirty="0" smtClean="0">
                <a:latin typeface="Roboto" pitchFamily="2" charset="0"/>
                <a:ea typeface="Roboto" pitchFamily="2" charset="0"/>
              </a:rPr>
              <a:t> </a:t>
            </a:r>
            <a:r>
              <a:rPr lang="es-ES" dirty="0" err="1" smtClean="0">
                <a:latin typeface="Roboto" pitchFamily="2" charset="0"/>
                <a:ea typeface="Roboto" pitchFamily="2" charset="0"/>
              </a:rPr>
              <a:t>first</a:t>
            </a:r>
            <a:endParaRPr lang="en-US" dirty="0">
              <a:latin typeface="Roboto" pitchFamily="2" charset="0"/>
              <a:ea typeface="Roboto" pitchFamily="2" charset="0"/>
            </a:endParaRPr>
          </a:p>
        </p:txBody>
      </p:sp>
      <p:pic>
        <p:nvPicPr>
          <p:cNvPr id="5" name="Picture 4"/>
          <p:cNvPicPr>
            <a:picLocks noChangeAspect="1"/>
          </p:cNvPicPr>
          <p:nvPr/>
        </p:nvPicPr>
        <p:blipFill>
          <a:blip r:embed="rId2"/>
          <a:stretch>
            <a:fillRect/>
          </a:stretch>
        </p:blipFill>
        <p:spPr>
          <a:xfrm>
            <a:off x="736282" y="3644265"/>
            <a:ext cx="2657475" cy="2952750"/>
          </a:xfrm>
          <a:prstGeom prst="rect">
            <a:avLst/>
          </a:prstGeom>
        </p:spPr>
      </p:pic>
      <p:pic>
        <p:nvPicPr>
          <p:cNvPr id="13" name="Picture 12"/>
          <p:cNvPicPr>
            <a:picLocks noChangeAspect="1"/>
          </p:cNvPicPr>
          <p:nvPr/>
        </p:nvPicPr>
        <p:blipFill>
          <a:blip r:embed="rId3"/>
          <a:stretch>
            <a:fillRect/>
          </a:stretch>
        </p:blipFill>
        <p:spPr>
          <a:xfrm>
            <a:off x="-807720" y="3583305"/>
            <a:ext cx="5582538" cy="3150313"/>
          </a:xfrm>
          <a:prstGeom prst="rect">
            <a:avLst/>
          </a:prstGeom>
          <a:effectLst>
            <a:outerShdw blurRad="50800" dist="50800" dir="5400000" algn="ctr" rotWithShape="0">
              <a:srgbClr val="000000">
                <a:alpha val="25000"/>
              </a:srgbClr>
            </a:outerShdw>
          </a:effectLst>
        </p:spPr>
      </p:pic>
      <p:pic>
        <p:nvPicPr>
          <p:cNvPr id="18" name="Picture 17"/>
          <p:cNvPicPr>
            <a:picLocks noChangeAspect="1"/>
          </p:cNvPicPr>
          <p:nvPr/>
        </p:nvPicPr>
        <p:blipFill>
          <a:blip r:embed="rId4"/>
          <a:stretch>
            <a:fillRect/>
          </a:stretch>
        </p:blipFill>
        <p:spPr>
          <a:xfrm>
            <a:off x="-796873" y="3588385"/>
            <a:ext cx="5561026" cy="3138172"/>
          </a:xfrm>
          <a:prstGeom prst="rect">
            <a:avLst/>
          </a:prstGeom>
        </p:spPr>
      </p:pic>
      <p:sp>
        <p:nvSpPr>
          <p:cNvPr id="21" name="TextBox 20"/>
          <p:cNvSpPr txBox="1"/>
          <p:nvPr/>
        </p:nvSpPr>
        <p:spPr>
          <a:xfrm>
            <a:off x="4500010" y="2273686"/>
            <a:ext cx="8686800" cy="369332"/>
          </a:xfrm>
          <a:prstGeom prst="rect">
            <a:avLst/>
          </a:prstGeom>
          <a:noFill/>
        </p:spPr>
        <p:txBody>
          <a:bodyPr wrap="square" rtlCol="0">
            <a:spAutoFit/>
          </a:bodyPr>
          <a:lstStyle/>
          <a:p>
            <a:r>
              <a:rPr lang="es-ES" b="1" dirty="0" err="1" smtClean="0">
                <a:latin typeface="Roboto" pitchFamily="2" charset="0"/>
                <a:ea typeface="Roboto" pitchFamily="2" charset="0"/>
              </a:rPr>
              <a:t>Bias</a:t>
            </a:r>
            <a:r>
              <a:rPr lang="es-ES" b="1" dirty="0" smtClean="0">
                <a:latin typeface="Roboto" pitchFamily="2" charset="0"/>
                <a:ea typeface="Roboto" pitchFamily="2" charset="0"/>
              </a:rPr>
              <a:t> </a:t>
            </a:r>
            <a:r>
              <a:rPr lang="es-ES" b="1" dirty="0" err="1" smtClean="0">
                <a:latin typeface="Roboto" pitchFamily="2" charset="0"/>
                <a:ea typeface="Roboto" pitchFamily="2" charset="0"/>
              </a:rPr>
              <a:t>field</a:t>
            </a:r>
            <a:r>
              <a:rPr lang="es-ES" b="1" dirty="0" smtClean="0">
                <a:latin typeface="Roboto" pitchFamily="2" charset="0"/>
                <a:ea typeface="Roboto" pitchFamily="2" charset="0"/>
              </a:rPr>
              <a:t> </a:t>
            </a:r>
            <a:r>
              <a:rPr lang="es-ES" b="1" dirty="0" err="1" smtClean="0">
                <a:latin typeface="Roboto" pitchFamily="2" charset="0"/>
                <a:ea typeface="Roboto" pitchFamily="2" charset="0"/>
              </a:rPr>
              <a:t>correction</a:t>
            </a:r>
            <a:r>
              <a:rPr lang="es-ES" b="1" dirty="0" smtClean="0">
                <a:latin typeface="Roboto" pitchFamily="2" charset="0"/>
                <a:ea typeface="Roboto" pitchFamily="2" charset="0"/>
              </a:rPr>
              <a:t> :</a:t>
            </a:r>
            <a:endParaRPr lang="en-US" b="1" dirty="0">
              <a:latin typeface="Roboto" pitchFamily="2" charset="0"/>
              <a:ea typeface="Roboto" pitchFamily="2" charset="0"/>
            </a:endParaRPr>
          </a:p>
        </p:txBody>
      </p:sp>
      <p:sp>
        <p:nvSpPr>
          <p:cNvPr id="22" name="TextBox 21"/>
          <p:cNvSpPr txBox="1"/>
          <p:nvPr/>
        </p:nvSpPr>
        <p:spPr>
          <a:xfrm>
            <a:off x="4510881" y="2903325"/>
            <a:ext cx="4004470" cy="923330"/>
          </a:xfrm>
          <a:prstGeom prst="rect">
            <a:avLst/>
          </a:prstGeom>
          <a:noFill/>
        </p:spPr>
        <p:txBody>
          <a:bodyPr wrap="square" rtlCol="0">
            <a:spAutoFit/>
          </a:bodyPr>
          <a:lstStyle/>
          <a:p>
            <a:pPr algn="just"/>
            <a:r>
              <a:rPr lang="en-US" dirty="0">
                <a:latin typeface="Roboto" pitchFamily="2" charset="0"/>
                <a:ea typeface="Roboto" pitchFamily="2" charset="0"/>
              </a:rPr>
              <a:t>D</a:t>
            </a:r>
            <a:r>
              <a:rPr lang="en-US" dirty="0" smtClean="0">
                <a:latin typeface="Roboto" pitchFamily="2" charset="0"/>
                <a:ea typeface="Roboto" pitchFamily="2" charset="0"/>
              </a:rPr>
              <a:t>ifferences </a:t>
            </a:r>
            <a:r>
              <a:rPr lang="en-US" dirty="0">
                <a:latin typeface="Roboto" pitchFamily="2" charset="0"/>
                <a:ea typeface="Roboto" pitchFamily="2" charset="0"/>
              </a:rPr>
              <a:t>in the magnetic field, </a:t>
            </a:r>
            <a:r>
              <a:rPr lang="en-US" dirty="0" smtClean="0">
                <a:latin typeface="Roboto" pitchFamily="2" charset="0"/>
                <a:ea typeface="Roboto" pitchFamily="2" charset="0"/>
              </a:rPr>
              <a:t>movements of the patient inside the scanner</a:t>
            </a:r>
            <a:endParaRPr lang="en-US" dirty="0">
              <a:latin typeface="Roboto" pitchFamily="2" charset="0"/>
              <a:ea typeface="Roboto" pitchFamily="2" charset="0"/>
            </a:endParaRPr>
          </a:p>
        </p:txBody>
      </p:sp>
      <p:pic>
        <p:nvPicPr>
          <p:cNvPr id="25" name="Picture 24"/>
          <p:cNvPicPr>
            <a:picLocks noChangeAspect="1"/>
          </p:cNvPicPr>
          <p:nvPr/>
        </p:nvPicPr>
        <p:blipFill>
          <a:blip r:embed="rId5"/>
          <a:stretch>
            <a:fillRect/>
          </a:stretch>
        </p:blipFill>
        <p:spPr>
          <a:xfrm>
            <a:off x="5084698" y="3769547"/>
            <a:ext cx="2255901" cy="2765993"/>
          </a:xfrm>
          <a:prstGeom prst="rect">
            <a:avLst/>
          </a:prstGeom>
        </p:spPr>
      </p:pic>
      <p:pic>
        <p:nvPicPr>
          <p:cNvPr id="26" name="Picture 25"/>
          <p:cNvPicPr>
            <a:picLocks noChangeAspect="1"/>
          </p:cNvPicPr>
          <p:nvPr/>
        </p:nvPicPr>
        <p:blipFill>
          <a:blip r:embed="rId6"/>
          <a:stretch>
            <a:fillRect/>
          </a:stretch>
        </p:blipFill>
        <p:spPr>
          <a:xfrm>
            <a:off x="5449892" y="4054755"/>
            <a:ext cx="1716161" cy="2195575"/>
          </a:xfrm>
          <a:prstGeom prst="rect">
            <a:avLst/>
          </a:prstGeom>
        </p:spPr>
      </p:pic>
      <p:pic>
        <p:nvPicPr>
          <p:cNvPr id="29" name="Picture 28"/>
          <p:cNvPicPr>
            <a:picLocks noChangeAspect="1"/>
          </p:cNvPicPr>
          <p:nvPr/>
        </p:nvPicPr>
        <p:blipFill>
          <a:blip r:embed="rId7"/>
          <a:stretch>
            <a:fillRect/>
          </a:stretch>
        </p:blipFill>
        <p:spPr>
          <a:xfrm>
            <a:off x="5406824" y="3804340"/>
            <a:ext cx="1899485" cy="2838395"/>
          </a:xfrm>
          <a:prstGeom prst="rect">
            <a:avLst/>
          </a:prstGeom>
        </p:spPr>
      </p:pic>
      <p:sp>
        <p:nvSpPr>
          <p:cNvPr id="16" name="TextBox 15"/>
          <p:cNvSpPr txBox="1"/>
          <p:nvPr/>
        </p:nvSpPr>
        <p:spPr>
          <a:xfrm>
            <a:off x="167480" y="971475"/>
            <a:ext cx="8686800" cy="369332"/>
          </a:xfrm>
          <a:prstGeom prst="rect">
            <a:avLst/>
          </a:prstGeom>
          <a:noFill/>
        </p:spPr>
        <p:txBody>
          <a:bodyPr wrap="square" rtlCol="0">
            <a:spAutoFit/>
          </a:bodyPr>
          <a:lstStyle/>
          <a:p>
            <a:r>
              <a:rPr lang="es-ES" b="1" dirty="0" smtClean="0">
                <a:latin typeface="Roboto" pitchFamily="2" charset="0"/>
                <a:ea typeface="Roboto" pitchFamily="2" charset="0"/>
              </a:rPr>
              <a:t>Pre-</a:t>
            </a:r>
            <a:r>
              <a:rPr lang="es-ES" b="1" dirty="0" err="1" smtClean="0">
                <a:latin typeface="Roboto" pitchFamily="2" charset="0"/>
                <a:ea typeface="Roboto" pitchFamily="2" charset="0"/>
              </a:rPr>
              <a:t>processing</a:t>
            </a:r>
            <a:r>
              <a:rPr lang="es-ES" b="1" dirty="0" smtClean="0">
                <a:latin typeface="Roboto" pitchFamily="2" charset="0"/>
                <a:ea typeface="Roboto" pitchFamily="2" charset="0"/>
              </a:rPr>
              <a:t>:</a:t>
            </a:r>
            <a:endParaRPr lang="en-US" b="1" dirty="0">
              <a:latin typeface="Roboto" pitchFamily="2" charset="0"/>
              <a:ea typeface="Roboto" pitchFamily="2" charset="0"/>
            </a:endParaRPr>
          </a:p>
        </p:txBody>
      </p:sp>
      <p:sp>
        <p:nvSpPr>
          <p:cNvPr id="7" name="Slide Number Placeholder 6"/>
          <p:cNvSpPr>
            <a:spLocks noGrp="1"/>
          </p:cNvSpPr>
          <p:nvPr>
            <p:ph type="sldNum" sz="quarter" idx="12"/>
          </p:nvPr>
        </p:nvSpPr>
        <p:spPr/>
        <p:txBody>
          <a:bodyPr/>
          <a:lstStyle/>
          <a:p>
            <a:fld id="{227F3176-F9F6-45D0-9446-6BF35B4A50FB}" type="slidenum">
              <a:rPr lang="en-US" smtClean="0"/>
              <a:pPr/>
              <a:t>14</a:t>
            </a:fld>
            <a:r>
              <a:rPr lang="en-US" smtClean="0"/>
              <a:t> / 75</a:t>
            </a:r>
            <a:endParaRPr lang="en-US" dirty="0"/>
          </a:p>
        </p:txBody>
      </p:sp>
    </p:spTree>
    <p:extLst>
      <p:ext uri="{BB962C8B-B14F-4D97-AF65-F5344CB8AC3E}">
        <p14:creationId xmlns:p14="http://schemas.microsoft.com/office/powerpoint/2010/main" val="268363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30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0"/>
                                        <p:tgtEl>
                                          <p:spTgt spid="18"/>
                                        </p:tgtEl>
                                      </p:cBhvr>
                                    </p:animEffect>
                                  </p:childTnLst>
                                </p:cTn>
                              </p:par>
                            </p:childTnLst>
                          </p:cTn>
                        </p:par>
                        <p:par>
                          <p:cTn id="23" fill="hold">
                            <p:stCondLst>
                              <p:cond delay="3000"/>
                            </p:stCondLst>
                            <p:childTnLst>
                              <p:par>
                                <p:cTn id="24" presetID="42" presetClass="path" presetSubtype="0" accel="50000" decel="50000" fill="hold" nodeType="afterEffect">
                                  <p:stCondLst>
                                    <p:cond delay="0"/>
                                  </p:stCondLst>
                                  <p:childTnLst>
                                    <p:animMotion origin="layout" path="M -2.77778E-7 -1.85185E-6 L 0.12257 -1.85185E-6 " pathEditMode="relative" rAng="0" ptsTypes="AA">
                                      <p:cBhvr>
                                        <p:cTn id="25" dur="2000" fill="hold"/>
                                        <p:tgtEl>
                                          <p:spTgt spid="18"/>
                                        </p:tgtEl>
                                        <p:attrNameLst>
                                          <p:attrName>ppt_x</p:attrName>
                                          <p:attrName>ppt_y</p:attrName>
                                        </p:attrNameLst>
                                      </p:cBhvr>
                                      <p:rCtr x="6128" y="0"/>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11111E-6 0.0007 L 0.16128 0.00093 " pathEditMode="relative" rAng="0" ptsTypes="AA">
                                      <p:cBhvr>
                                        <p:cTn id="37" dur="2000" fill="hold"/>
                                        <p:tgtEl>
                                          <p:spTgt spid="29"/>
                                        </p:tgtEl>
                                        <p:attrNameLst>
                                          <p:attrName>ppt_x</p:attrName>
                                          <p:attrName>ppt_y</p:attrName>
                                        </p:attrNameLst>
                                      </p:cBhvr>
                                      <p:rCtr x="8056" y="0"/>
                                    </p:animMotion>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2500"/>
                            </p:stCondLst>
                            <p:childTnLst>
                              <p:par>
                                <p:cTn id="43" presetID="42" presetClass="path" presetSubtype="0" accel="50000" decel="50000" fill="hold" nodeType="afterEffect">
                                  <p:stCondLst>
                                    <p:cond delay="0"/>
                                  </p:stCondLst>
                                  <p:childTnLst>
                                    <p:animMotion origin="layout" path="M 3.05556E-6 2.59259E-6 L 0.04896 0.00046 " pathEditMode="relative" rAng="0" ptsTypes="AA">
                                      <p:cBhvr>
                                        <p:cTn id="44" dur="3000" fill="hold"/>
                                        <p:tgtEl>
                                          <p:spTgt spid="26"/>
                                        </p:tgtEl>
                                        <p:attrNameLst>
                                          <p:attrName>ppt_x</p:attrName>
                                          <p:attrName>ppt_y</p:attrName>
                                        </p:attrNameLst>
                                      </p:cBhvr>
                                      <p:rCtr x="244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1"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013000" y="72814"/>
            <a:ext cx="2994474" cy="523220"/>
          </a:xfrm>
          <a:prstGeom prst="rect">
            <a:avLst/>
          </a:prstGeom>
          <a:noFill/>
        </p:spPr>
        <p:txBody>
          <a:bodyPr wrap="none" rtlCol="0">
            <a:spAutoFit/>
          </a:bodyPr>
          <a:lstStyle/>
          <a:p>
            <a:r>
              <a:rPr lang="es-ES" sz="2800" b="1" dirty="0">
                <a:latin typeface="Roboto" pitchFamily="2" charset="0"/>
                <a:ea typeface="Roboto" pitchFamily="2" charset="0"/>
              </a:rPr>
              <a:t>1</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State</a:t>
            </a:r>
            <a:r>
              <a:rPr lang="es-ES" sz="2800" b="1" dirty="0" smtClean="0">
                <a:latin typeface="Roboto" pitchFamily="2" charset="0"/>
                <a:ea typeface="Roboto" pitchFamily="2" charset="0"/>
              </a:rPr>
              <a:t> of </a:t>
            </a:r>
            <a:r>
              <a:rPr lang="es-ES" sz="2800" b="1" dirty="0" err="1" smtClean="0">
                <a:latin typeface="Roboto" pitchFamily="2" charset="0"/>
                <a:ea typeface="Roboto" pitchFamily="2" charset="0"/>
              </a:rPr>
              <a:t>the</a:t>
            </a:r>
            <a:r>
              <a:rPr lang="es-ES" sz="2800" b="1" dirty="0" smtClean="0">
                <a:latin typeface="Roboto" pitchFamily="2" charset="0"/>
                <a:ea typeface="Roboto" pitchFamily="2" charset="0"/>
              </a:rPr>
              <a:t> art</a:t>
            </a:r>
            <a:endParaRPr lang="en-US" sz="2800" b="1" dirty="0">
              <a:latin typeface="Roboto" pitchFamily="2" charset="0"/>
              <a:ea typeface="Roboto" pitchFamily="2" charset="0"/>
            </a:endParaRPr>
          </a:p>
        </p:txBody>
      </p:sp>
      <p:sp>
        <p:nvSpPr>
          <p:cNvPr id="12" name="Rectangle 11"/>
          <p:cNvSpPr/>
          <p:nvPr/>
        </p:nvSpPr>
        <p:spPr>
          <a:xfrm>
            <a:off x="148254" y="957535"/>
            <a:ext cx="8584692" cy="923330"/>
          </a:xfrm>
          <a:prstGeom prst="rect">
            <a:avLst/>
          </a:prstGeom>
        </p:spPr>
        <p:txBody>
          <a:bodyPr wrap="square">
            <a:spAutoFit/>
          </a:bodyPr>
          <a:lstStyle/>
          <a:p>
            <a:r>
              <a:rPr lang="es-ES" dirty="0" err="1" smtClean="0">
                <a:latin typeface="Roboto" pitchFamily="2" charset="0"/>
                <a:ea typeface="Roboto" pitchFamily="2" charset="0"/>
              </a:rPr>
              <a:t>We</a:t>
            </a:r>
            <a:r>
              <a:rPr lang="es-ES" dirty="0" smtClean="0">
                <a:latin typeface="Roboto" pitchFamily="2" charset="0"/>
                <a:ea typeface="Roboto" pitchFamily="2" charset="0"/>
              </a:rPr>
              <a:t> evaluate </a:t>
            </a:r>
            <a:r>
              <a:rPr lang="es-ES" b="1" dirty="0" smtClean="0">
                <a:solidFill>
                  <a:schemeClr val="accent5">
                    <a:lumMod val="75000"/>
                  </a:schemeClr>
                </a:solidFill>
                <a:latin typeface="Roboto" pitchFamily="2" charset="0"/>
                <a:ea typeface="Roboto" pitchFamily="2" charset="0"/>
              </a:rPr>
              <a:t>10 </a:t>
            </a:r>
            <a:r>
              <a:rPr lang="es-ES" b="1" dirty="0" err="1" smtClean="0">
                <a:solidFill>
                  <a:schemeClr val="accent5">
                    <a:lumMod val="75000"/>
                  </a:schemeClr>
                </a:solidFill>
                <a:latin typeface="Roboto" pitchFamily="2" charset="0"/>
                <a:ea typeface="Roboto" pitchFamily="2" charset="0"/>
              </a:rPr>
              <a:t>automated</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brain</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tissue</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segmentation</a:t>
            </a:r>
            <a:r>
              <a:rPr lang="es-ES" b="1" dirty="0" smtClean="0">
                <a:solidFill>
                  <a:schemeClr val="accent5">
                    <a:lumMod val="75000"/>
                  </a:schemeClr>
                </a:solidFill>
                <a:latin typeface="Roboto" pitchFamily="2" charset="0"/>
                <a:ea typeface="Roboto" pitchFamily="2" charset="0"/>
              </a:rPr>
              <a:t> </a:t>
            </a:r>
            <a:r>
              <a:rPr lang="es-ES" dirty="0" err="1" smtClean="0">
                <a:latin typeface="Roboto" pitchFamily="2" charset="0"/>
                <a:ea typeface="Roboto" pitchFamily="2" charset="0"/>
              </a:rPr>
              <a:t>methods</a:t>
            </a:r>
            <a:r>
              <a:rPr lang="es-ES" dirty="0" smtClean="0">
                <a:latin typeface="Roboto" pitchFamily="2" charset="0"/>
                <a:ea typeface="Roboto" pitchFamily="2" charset="0"/>
              </a:rPr>
              <a:t>:</a:t>
            </a:r>
          </a:p>
          <a:p>
            <a:endParaRPr lang="es-ES" dirty="0">
              <a:latin typeface="Roboto" pitchFamily="2" charset="0"/>
              <a:ea typeface="Roboto" pitchFamily="2" charset="0"/>
            </a:endParaRPr>
          </a:p>
          <a:p>
            <a:endParaRPr lang="en-US" dirty="0">
              <a:latin typeface="Roboto" pitchFamily="2" charset="0"/>
              <a:ea typeface="Roboto" pitchFamily="2"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3325384798"/>
              </p:ext>
            </p:extLst>
          </p:nvPr>
        </p:nvGraphicFramePr>
        <p:xfrm>
          <a:off x="250825" y="1540239"/>
          <a:ext cx="8364855" cy="3874851"/>
        </p:xfrm>
        <a:graphic>
          <a:graphicData uri="http://schemas.openxmlformats.org/drawingml/2006/table">
            <a:tbl>
              <a:tblPr>
                <a:tableStyleId>{3B4B98B0-60AC-42C2-AFA5-B58CD77FA1E5}</a:tableStyleId>
              </a:tblPr>
              <a:tblGrid>
                <a:gridCol w="2229243">
                  <a:extLst>
                    <a:ext uri="{9D8B030D-6E8A-4147-A177-3AD203B41FA5}">
                      <a16:colId xmlns:a16="http://schemas.microsoft.com/office/drawing/2014/main" val="1518924710"/>
                    </a:ext>
                  </a:extLst>
                </a:gridCol>
                <a:gridCol w="1284469">
                  <a:extLst>
                    <a:ext uri="{9D8B030D-6E8A-4147-A177-3AD203B41FA5}">
                      <a16:colId xmlns:a16="http://schemas.microsoft.com/office/drawing/2014/main" val="182925874"/>
                    </a:ext>
                  </a:extLst>
                </a:gridCol>
                <a:gridCol w="1135852">
                  <a:extLst>
                    <a:ext uri="{9D8B030D-6E8A-4147-A177-3AD203B41FA5}">
                      <a16:colId xmlns:a16="http://schemas.microsoft.com/office/drawing/2014/main" val="1791771494"/>
                    </a:ext>
                  </a:extLst>
                </a:gridCol>
                <a:gridCol w="700620">
                  <a:extLst>
                    <a:ext uri="{9D8B030D-6E8A-4147-A177-3AD203B41FA5}">
                      <a16:colId xmlns:a16="http://schemas.microsoft.com/office/drawing/2014/main" val="598466720"/>
                    </a:ext>
                  </a:extLst>
                </a:gridCol>
                <a:gridCol w="691195">
                  <a:extLst>
                    <a:ext uri="{9D8B030D-6E8A-4147-A177-3AD203B41FA5}">
                      <a16:colId xmlns:a16="http://schemas.microsoft.com/office/drawing/2014/main" val="1886577161"/>
                    </a:ext>
                  </a:extLst>
                </a:gridCol>
                <a:gridCol w="2323476">
                  <a:extLst>
                    <a:ext uri="{9D8B030D-6E8A-4147-A177-3AD203B41FA5}">
                      <a16:colId xmlns:a16="http://schemas.microsoft.com/office/drawing/2014/main" val="3061257852"/>
                    </a:ext>
                  </a:extLst>
                </a:gridCol>
              </a:tblGrid>
              <a:tr h="390293">
                <a:tc>
                  <a:txBody>
                    <a:bodyPr/>
                    <a:lstStyle/>
                    <a:p>
                      <a:pPr algn="ctr">
                        <a:spcAft>
                          <a:spcPts val="0"/>
                        </a:spcAft>
                      </a:pPr>
                      <a:r>
                        <a:rPr lang="en-US" sz="1400" b="1" dirty="0" smtClean="0">
                          <a:effectLst/>
                          <a:latin typeface="Roboto" pitchFamily="2" charset="0"/>
                          <a:ea typeface="Roboto" pitchFamily="2" charset="0"/>
                        </a:rPr>
                        <a:t>Method</a:t>
                      </a:r>
                      <a:r>
                        <a:rPr lang="en-US" sz="1400" b="1" baseline="0" dirty="0" smtClean="0">
                          <a:effectLst/>
                          <a:latin typeface="Roboto" pitchFamily="2" charset="0"/>
                          <a:ea typeface="Roboto" pitchFamily="2" charset="0"/>
                        </a:rPr>
                        <a:t> </a:t>
                      </a:r>
                      <a:r>
                        <a:rPr lang="en-US" sz="1400" b="1" dirty="0" smtClean="0">
                          <a:effectLst/>
                          <a:latin typeface="Roboto" pitchFamily="2" charset="0"/>
                          <a:ea typeface="Roboto" pitchFamily="2" charset="0"/>
                        </a:rPr>
                        <a:t>reference</a:t>
                      </a:r>
                      <a:endParaRPr lang="en-US" sz="1400" b="1" dirty="0">
                        <a:effectLst/>
                        <a:latin typeface="Roboto" pitchFamily="2" charset="0"/>
                        <a:ea typeface="Roboto" pitchFamily="2" charset="0"/>
                      </a:endParaRPr>
                    </a:p>
                  </a:txBody>
                  <a:tcPr marL="62593" marR="62593"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4">
                  <a:txBody>
                    <a:bodyPr/>
                    <a:lstStyle/>
                    <a:p>
                      <a:pPr algn="ctr">
                        <a:spcAft>
                          <a:spcPts val="0"/>
                        </a:spcAft>
                      </a:pPr>
                      <a:r>
                        <a:rPr lang="en-US" sz="1400" b="1" dirty="0">
                          <a:effectLst/>
                          <a:latin typeface="Roboto" pitchFamily="2" charset="0"/>
                          <a:ea typeface="Roboto" pitchFamily="2" charset="0"/>
                        </a:rPr>
                        <a:t>Algorithm characteristics</a:t>
                      </a:r>
                    </a:p>
                  </a:txBody>
                  <a:tcPr marL="62593" marR="62593"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spcAft>
                          <a:spcPts val="0"/>
                        </a:spcAft>
                      </a:pPr>
                      <a:r>
                        <a:rPr lang="en-US" sz="1400" b="1" dirty="0">
                          <a:effectLst/>
                          <a:latin typeface="Roboto" pitchFamily="2" charset="0"/>
                          <a:ea typeface="Roboto" pitchFamily="2" charset="0"/>
                        </a:rPr>
                        <a:t>Version</a:t>
                      </a:r>
                    </a:p>
                  </a:txBody>
                  <a:tcPr marL="62593" marR="62593"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142511934"/>
                  </a:ext>
                </a:extLst>
              </a:tr>
              <a:tr h="385948">
                <a:tc>
                  <a:txBody>
                    <a:bodyPr/>
                    <a:lstStyle/>
                    <a:p>
                      <a:pPr>
                        <a:spcAft>
                          <a:spcPts val="0"/>
                        </a:spcAft>
                      </a:pPr>
                      <a:r>
                        <a:rPr lang="en-US" sz="1400" dirty="0">
                          <a:effectLst/>
                          <a:latin typeface="Roboto" pitchFamily="2" charset="0"/>
                          <a:ea typeface="Roboto" pitchFamily="2" charset="0"/>
                        </a:rPr>
                        <a:t> </a:t>
                      </a:r>
                      <a:r>
                        <a:rPr lang="en-US" sz="1400" b="1" dirty="0">
                          <a:effectLst/>
                          <a:latin typeface="Roboto" pitchFamily="2" charset="0"/>
                          <a:ea typeface="Roboto" pitchFamily="2" charset="0"/>
                        </a:rPr>
                        <a:t>Name</a:t>
                      </a:r>
                    </a:p>
                  </a:txBody>
                  <a:tcPr marL="62593" marR="62593"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1400" b="1" dirty="0">
                          <a:effectLst/>
                          <a:latin typeface="Roboto" pitchFamily="2" charset="0"/>
                          <a:ea typeface="Roboto" pitchFamily="2" charset="0"/>
                        </a:rPr>
                        <a:t>Algorithm</a:t>
                      </a:r>
                    </a:p>
                  </a:txBody>
                  <a:tcPr marL="62593" marR="62593"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1400" b="1" dirty="0">
                          <a:effectLst/>
                          <a:latin typeface="Roboto" pitchFamily="2" charset="0"/>
                          <a:ea typeface="Roboto" pitchFamily="2" charset="0"/>
                        </a:rPr>
                        <a:t>Image</a:t>
                      </a:r>
                      <a:r>
                        <a:rPr lang="en-US" sz="1400" dirty="0">
                          <a:effectLst/>
                          <a:latin typeface="Roboto" pitchFamily="2" charset="0"/>
                          <a:ea typeface="Roboto" pitchFamily="2" charset="0"/>
                        </a:rPr>
                        <a:t> </a:t>
                      </a:r>
                      <a:r>
                        <a:rPr lang="en-US" sz="1400" b="1" dirty="0">
                          <a:effectLst/>
                          <a:latin typeface="Roboto" pitchFamily="2" charset="0"/>
                          <a:ea typeface="Roboto" pitchFamily="2" charset="0"/>
                        </a:rPr>
                        <a:t>Type</a:t>
                      </a:r>
                    </a:p>
                  </a:txBody>
                  <a:tcPr marL="62593" marR="62593"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1400" b="1" dirty="0">
                          <a:effectLst/>
                          <a:latin typeface="Roboto" pitchFamily="2" charset="0"/>
                          <a:ea typeface="Roboto" pitchFamily="2" charset="0"/>
                        </a:rPr>
                        <a:t>IC</a:t>
                      </a:r>
                    </a:p>
                  </a:txBody>
                  <a:tcPr marL="62593" marR="62593"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1400" b="1" dirty="0">
                          <a:effectLst/>
                          <a:latin typeface="Roboto" pitchFamily="2" charset="0"/>
                          <a:ea typeface="Roboto" pitchFamily="2" charset="0"/>
                        </a:rPr>
                        <a:t>SS</a:t>
                      </a:r>
                    </a:p>
                  </a:txBody>
                  <a:tcPr marL="62593" marR="62593"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US" sz="1400" b="1" dirty="0">
                          <a:effectLst/>
                          <a:latin typeface="Roboto" pitchFamily="2" charset="0"/>
                          <a:ea typeface="Roboto" pitchFamily="2" charset="0"/>
                        </a:rPr>
                        <a:t>Implementation</a:t>
                      </a:r>
                    </a:p>
                  </a:txBody>
                  <a:tcPr marL="62593" marR="62593"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7402231"/>
                  </a:ext>
                </a:extLst>
              </a:tr>
              <a:tr h="318481">
                <a:tc>
                  <a:txBody>
                    <a:bodyPr/>
                    <a:lstStyle/>
                    <a:p>
                      <a:pPr>
                        <a:spcAft>
                          <a:spcPts val="0"/>
                        </a:spcAft>
                      </a:pPr>
                      <a:r>
                        <a:rPr lang="en-US" sz="1400" b="1" dirty="0">
                          <a:effectLst/>
                          <a:latin typeface="Roboto" pitchFamily="2" charset="0"/>
                          <a:ea typeface="Roboto" pitchFamily="2" charset="0"/>
                        </a:rPr>
                        <a:t>SPM5</a:t>
                      </a:r>
                      <a:r>
                        <a:rPr lang="en-US" sz="1400" dirty="0">
                          <a:effectLst/>
                          <a:latin typeface="Roboto" pitchFamily="2" charset="0"/>
                          <a:ea typeface="Roboto" pitchFamily="2" charset="0"/>
                        </a:rPr>
                        <a:t> </a:t>
                      </a:r>
                      <a:r>
                        <a:rPr lang="en-US" sz="1400" baseline="0" dirty="0" smtClean="0">
                          <a:effectLst/>
                          <a:latin typeface="Roboto" pitchFamily="2" charset="0"/>
                          <a:ea typeface="Roboto" pitchFamily="2" charset="0"/>
                        </a:rPr>
                        <a:t>(</a:t>
                      </a:r>
                      <a:r>
                        <a:rPr lang="en-US" sz="1400" baseline="0" dirty="0" err="1" smtClean="0">
                          <a:effectLst/>
                          <a:latin typeface="Roboto" pitchFamily="2" charset="0"/>
                          <a:ea typeface="Roboto" pitchFamily="2" charset="0"/>
                        </a:rPr>
                        <a:t>Ashburner</a:t>
                      </a:r>
                      <a:r>
                        <a:rPr lang="en-US" sz="1400" baseline="0" dirty="0" smtClean="0">
                          <a:effectLst/>
                          <a:latin typeface="Roboto" pitchFamily="2" charset="0"/>
                          <a:ea typeface="Roboto" pitchFamily="2" charset="0"/>
                        </a:rPr>
                        <a:t> 2005)</a:t>
                      </a:r>
                      <a:endParaRPr lang="en-US" sz="1400" dirty="0">
                        <a:effectLst/>
                        <a:latin typeface="Roboto" pitchFamily="2" charset="0"/>
                        <a:ea typeface="Roboto" pitchFamily="2" charset="0"/>
                      </a:endParaRPr>
                    </a:p>
                  </a:txBody>
                  <a:tcPr marL="62593" marR="62593"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s-ES" sz="1400" dirty="0" smtClean="0">
                          <a:effectLst/>
                          <a:latin typeface="Roboto" pitchFamily="2" charset="0"/>
                          <a:ea typeface="Roboto" pitchFamily="2" charset="0"/>
                        </a:rPr>
                        <a:t>GMM + prior</a:t>
                      </a:r>
                      <a:endParaRPr lang="en-US" sz="1400" dirty="0">
                        <a:effectLst/>
                        <a:latin typeface="Roboto" pitchFamily="2" charset="0"/>
                        <a:ea typeface="Roboto" pitchFamily="2" charset="0"/>
                      </a:endParaRPr>
                    </a:p>
                  </a:txBody>
                  <a:tcPr marL="62593" marR="62593"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s-ES" sz="1400" dirty="0" err="1">
                          <a:effectLst/>
                          <a:latin typeface="Roboto" pitchFamily="2" charset="0"/>
                          <a:ea typeface="Roboto" pitchFamily="2" charset="0"/>
                        </a:rPr>
                        <a:t>all</a:t>
                      </a:r>
                      <a:endParaRPr lang="en-US" sz="1400" dirty="0">
                        <a:effectLst/>
                        <a:latin typeface="Roboto" pitchFamily="2" charset="0"/>
                        <a:ea typeface="Roboto" pitchFamily="2" charset="0"/>
                      </a:endParaRPr>
                    </a:p>
                  </a:txBody>
                  <a:tcPr marL="62593" marR="62593"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yes</a:t>
                      </a:r>
                      <a:endParaRPr lang="en-US" sz="1400" dirty="0">
                        <a:effectLst/>
                        <a:latin typeface="Roboto" pitchFamily="2" charset="0"/>
                        <a:ea typeface="Roboto" pitchFamily="2" charset="0"/>
                      </a:endParaRPr>
                    </a:p>
                  </a:txBody>
                  <a:tcPr marL="62593" marR="62593"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yes</a:t>
                      </a:r>
                      <a:endParaRPr lang="en-US" sz="1400" dirty="0">
                        <a:effectLst/>
                        <a:latin typeface="Roboto" pitchFamily="2" charset="0"/>
                        <a:ea typeface="Roboto" pitchFamily="2" charset="0"/>
                      </a:endParaRPr>
                    </a:p>
                  </a:txBody>
                  <a:tcPr marL="62593" marR="62593"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spcAft>
                          <a:spcPts val="0"/>
                        </a:spcAft>
                      </a:pPr>
                      <a:r>
                        <a:rPr lang="es-ES" sz="1400">
                          <a:effectLst/>
                          <a:latin typeface="Roboto" pitchFamily="2" charset="0"/>
                          <a:ea typeface="Roboto" pitchFamily="2" charset="0"/>
                        </a:rPr>
                        <a:t>SPM8 v.4667 (Feb 2012)</a:t>
                      </a:r>
                      <a:endParaRPr lang="en-US" sz="1400">
                        <a:effectLst/>
                        <a:latin typeface="Roboto" pitchFamily="2" charset="0"/>
                        <a:ea typeface="Roboto" pitchFamily="2" charset="0"/>
                      </a:endParaRPr>
                    </a:p>
                  </a:txBody>
                  <a:tcPr marL="62593" marR="62593"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714905199"/>
                  </a:ext>
                </a:extLst>
              </a:tr>
              <a:tr h="318481">
                <a:tc>
                  <a:txBody>
                    <a:bodyPr/>
                    <a:lstStyle/>
                    <a:p>
                      <a:pPr>
                        <a:spcAft>
                          <a:spcPts val="0"/>
                        </a:spcAft>
                      </a:pPr>
                      <a:r>
                        <a:rPr lang="en-US" sz="1400" b="1" dirty="0">
                          <a:effectLst/>
                          <a:latin typeface="Roboto" pitchFamily="2" charset="0"/>
                          <a:ea typeface="Roboto" pitchFamily="2" charset="0"/>
                        </a:rPr>
                        <a:t>SPM8</a:t>
                      </a:r>
                      <a:r>
                        <a:rPr lang="en-US" sz="1400" dirty="0">
                          <a:effectLst/>
                          <a:latin typeface="Roboto" pitchFamily="2" charset="0"/>
                          <a:ea typeface="Roboto" pitchFamily="2" charset="0"/>
                        </a:rPr>
                        <a:t> </a:t>
                      </a:r>
                      <a:r>
                        <a:rPr lang="en-US" sz="1400" dirty="0" smtClean="0">
                          <a:effectLst/>
                          <a:latin typeface="Roboto" pitchFamily="2" charset="0"/>
                          <a:ea typeface="Roboto" pitchFamily="2" charset="0"/>
                        </a:rPr>
                        <a:t>(</a:t>
                      </a:r>
                      <a:r>
                        <a:rPr lang="en-US" sz="1400" dirty="0" err="1" smtClean="0">
                          <a:effectLst/>
                          <a:latin typeface="Roboto" pitchFamily="2" charset="0"/>
                          <a:ea typeface="Roboto" pitchFamily="2" charset="0"/>
                        </a:rPr>
                        <a:t>Ashburner</a:t>
                      </a:r>
                      <a:r>
                        <a:rPr lang="en-US" sz="1400" baseline="0" dirty="0" smtClean="0">
                          <a:effectLst/>
                          <a:latin typeface="Roboto" pitchFamily="2" charset="0"/>
                          <a:ea typeface="Roboto" pitchFamily="2" charset="0"/>
                        </a:rPr>
                        <a:t> 2005)</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smtClean="0">
                          <a:effectLst/>
                          <a:latin typeface="Roboto" pitchFamily="2" charset="0"/>
                          <a:ea typeface="Roboto" pitchFamily="2" charset="0"/>
                        </a:rPr>
                        <a:t>GMM + prior</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err="1">
                          <a:effectLst/>
                          <a:latin typeface="Roboto" pitchFamily="2" charset="0"/>
                          <a:ea typeface="Roboto" pitchFamily="2" charset="0"/>
                        </a:rPr>
                        <a:t>all</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yes</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yes</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spcAft>
                          <a:spcPts val="0"/>
                        </a:spcAft>
                      </a:pPr>
                      <a:r>
                        <a:rPr lang="es-ES" sz="1400" dirty="0">
                          <a:effectLst/>
                          <a:latin typeface="Roboto" pitchFamily="2" charset="0"/>
                          <a:ea typeface="Roboto" pitchFamily="2" charset="0"/>
                        </a:rPr>
                        <a:t>SPM8 v.4667 (Feb 2012)</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8106756"/>
                  </a:ext>
                </a:extLst>
              </a:tr>
              <a:tr h="292224">
                <a:tc>
                  <a:txBody>
                    <a:bodyPr/>
                    <a:lstStyle/>
                    <a:p>
                      <a:pPr>
                        <a:spcAft>
                          <a:spcPts val="0"/>
                        </a:spcAft>
                      </a:pPr>
                      <a:r>
                        <a:rPr lang="en-US" sz="1400" b="1" dirty="0" smtClean="0">
                          <a:effectLst/>
                          <a:latin typeface="Roboto" pitchFamily="2" charset="0"/>
                          <a:ea typeface="Roboto" pitchFamily="2" charset="0"/>
                        </a:rPr>
                        <a:t>KNN</a:t>
                      </a:r>
                      <a:r>
                        <a:rPr lang="en-US" sz="1400" dirty="0" smtClean="0">
                          <a:effectLst/>
                          <a:latin typeface="Roboto" pitchFamily="2" charset="0"/>
                          <a:ea typeface="Roboto" pitchFamily="2" charset="0"/>
                        </a:rPr>
                        <a:t> (</a:t>
                      </a:r>
                      <a:r>
                        <a:rPr lang="en-US" sz="1400" dirty="0" err="1" smtClean="0">
                          <a:effectLst/>
                          <a:latin typeface="Roboto" pitchFamily="2" charset="0"/>
                          <a:ea typeface="Roboto" pitchFamily="2" charset="0"/>
                        </a:rPr>
                        <a:t>DeBoer</a:t>
                      </a:r>
                      <a:r>
                        <a:rPr lang="en-US" sz="1400" baseline="0" dirty="0" smtClean="0">
                          <a:effectLst/>
                          <a:latin typeface="Roboto" pitchFamily="2" charset="0"/>
                          <a:ea typeface="Roboto" pitchFamily="2" charset="0"/>
                        </a:rPr>
                        <a:t> 2009)</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smtClean="0">
                          <a:effectLst/>
                          <a:latin typeface="Roboto" pitchFamily="2" charset="0"/>
                          <a:ea typeface="Roboto" pitchFamily="2" charset="0"/>
                        </a:rPr>
                        <a:t>KNN + prior</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T1,PD</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no</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no</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spcAft>
                          <a:spcPts val="0"/>
                        </a:spcAft>
                      </a:pPr>
                      <a:r>
                        <a:rPr lang="es-ES" sz="1400" dirty="0">
                          <a:effectLst/>
                          <a:latin typeface="Roboto" pitchFamily="2" charset="0"/>
                          <a:ea typeface="Roboto" pitchFamily="2" charset="0"/>
                        </a:rPr>
                        <a:t>MATLAB 7.12</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93529150"/>
                  </a:ext>
                </a:extLst>
              </a:tr>
              <a:tr h="292224">
                <a:tc>
                  <a:txBody>
                    <a:bodyPr/>
                    <a:lstStyle/>
                    <a:p>
                      <a:pPr>
                        <a:spcAft>
                          <a:spcPts val="0"/>
                        </a:spcAft>
                      </a:pPr>
                      <a:r>
                        <a:rPr lang="en-US" sz="1400" b="1" dirty="0">
                          <a:effectLst/>
                          <a:latin typeface="Roboto" pitchFamily="2" charset="0"/>
                          <a:ea typeface="Roboto" pitchFamily="2" charset="0"/>
                        </a:rPr>
                        <a:t>GAMIXTURE</a:t>
                      </a:r>
                      <a:r>
                        <a:rPr lang="en-US" sz="1400" dirty="0">
                          <a:effectLst/>
                          <a:latin typeface="Roboto" pitchFamily="2" charset="0"/>
                          <a:ea typeface="Roboto" pitchFamily="2" charset="0"/>
                        </a:rPr>
                        <a:t> </a:t>
                      </a:r>
                      <a:r>
                        <a:rPr lang="en-US" sz="1400" dirty="0" smtClean="0">
                          <a:effectLst/>
                          <a:latin typeface="Roboto" pitchFamily="2" charset="0"/>
                          <a:ea typeface="Roboto" pitchFamily="2" charset="0"/>
                        </a:rPr>
                        <a:t>(</a:t>
                      </a:r>
                      <a:r>
                        <a:rPr lang="en-US" sz="1400" dirty="0" err="1" smtClean="0">
                          <a:effectLst/>
                          <a:latin typeface="Roboto" pitchFamily="2" charset="0"/>
                          <a:ea typeface="Roboto" pitchFamily="2" charset="0"/>
                        </a:rPr>
                        <a:t>Tohka</a:t>
                      </a:r>
                      <a:r>
                        <a:rPr lang="en-US" sz="1400" baseline="0" dirty="0" smtClean="0">
                          <a:effectLst/>
                          <a:latin typeface="Roboto" pitchFamily="2" charset="0"/>
                          <a:ea typeface="Roboto" pitchFamily="2" charset="0"/>
                        </a:rPr>
                        <a:t> 2007)</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GA-GMM</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T1</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no</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no</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spcAft>
                          <a:spcPts val="0"/>
                        </a:spcAft>
                      </a:pPr>
                      <a:r>
                        <a:rPr lang="es-ES" sz="1400" dirty="0">
                          <a:effectLst/>
                          <a:latin typeface="Roboto" pitchFamily="2" charset="0"/>
                          <a:ea typeface="Roboto" pitchFamily="2" charset="0"/>
                        </a:rPr>
                        <a:t>GAMIXTURE </a:t>
                      </a:r>
                      <a:r>
                        <a:rPr lang="es-ES" sz="1400" dirty="0" smtClean="0">
                          <a:effectLst/>
                          <a:latin typeface="Roboto" pitchFamily="2" charset="0"/>
                          <a:ea typeface="Roboto" pitchFamily="2" charset="0"/>
                        </a:rPr>
                        <a:t>v1.1</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73628335"/>
                  </a:ext>
                </a:extLst>
              </a:tr>
              <a:tr h="302400">
                <a:tc>
                  <a:txBody>
                    <a:bodyPr/>
                    <a:lstStyle/>
                    <a:p>
                      <a:pPr>
                        <a:spcAft>
                          <a:spcPts val="0"/>
                        </a:spcAft>
                      </a:pPr>
                      <a:r>
                        <a:rPr lang="en-US" sz="1400" b="1" dirty="0">
                          <a:effectLst/>
                          <a:latin typeface="Roboto" pitchFamily="2" charset="0"/>
                          <a:ea typeface="Roboto" pitchFamily="2" charset="0"/>
                        </a:rPr>
                        <a:t>ANN</a:t>
                      </a:r>
                      <a:r>
                        <a:rPr lang="en-US" sz="1400" dirty="0">
                          <a:effectLst/>
                          <a:latin typeface="Roboto" pitchFamily="2" charset="0"/>
                          <a:ea typeface="Roboto" pitchFamily="2" charset="0"/>
                        </a:rPr>
                        <a:t> </a:t>
                      </a:r>
                      <a:r>
                        <a:rPr lang="en-US" sz="1400" dirty="0" smtClean="0">
                          <a:effectLst/>
                          <a:latin typeface="Roboto" pitchFamily="2" charset="0"/>
                          <a:ea typeface="Roboto" pitchFamily="2" charset="0"/>
                        </a:rPr>
                        <a:t>(Tian</a:t>
                      </a:r>
                      <a:r>
                        <a:rPr lang="en-US" sz="1400" baseline="0" dirty="0" smtClean="0">
                          <a:effectLst/>
                          <a:latin typeface="Roboto" pitchFamily="2" charset="0"/>
                          <a:ea typeface="Roboto" pitchFamily="2" charset="0"/>
                        </a:rPr>
                        <a:t> 2001)</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SOM</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T1</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no</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no</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spcAft>
                          <a:spcPts val="0"/>
                        </a:spcAft>
                      </a:pPr>
                      <a:r>
                        <a:rPr lang="es-ES" sz="1400" dirty="0">
                          <a:effectLst/>
                          <a:latin typeface="Roboto" pitchFamily="2" charset="0"/>
                          <a:ea typeface="Roboto" pitchFamily="2" charset="0"/>
                        </a:rPr>
                        <a:t>MATLAB 7.12</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5191616"/>
                  </a:ext>
                </a:extLst>
              </a:tr>
              <a:tr h="291890">
                <a:tc>
                  <a:txBody>
                    <a:bodyPr/>
                    <a:lstStyle/>
                    <a:p>
                      <a:pPr>
                        <a:spcAft>
                          <a:spcPts val="0"/>
                        </a:spcAft>
                      </a:pPr>
                      <a:r>
                        <a:rPr lang="en-US" sz="1400" b="1" dirty="0">
                          <a:effectLst/>
                          <a:latin typeface="Roboto" pitchFamily="2" charset="0"/>
                          <a:ea typeface="Roboto" pitchFamily="2" charset="0"/>
                        </a:rPr>
                        <a:t>FCM</a:t>
                      </a:r>
                      <a:r>
                        <a:rPr lang="en-US" sz="1400" dirty="0">
                          <a:effectLst/>
                          <a:latin typeface="Roboto" pitchFamily="2" charset="0"/>
                          <a:ea typeface="Roboto" pitchFamily="2" charset="0"/>
                        </a:rPr>
                        <a:t> </a:t>
                      </a:r>
                      <a:r>
                        <a:rPr lang="en-US" sz="1400" dirty="0" smtClean="0">
                          <a:effectLst/>
                          <a:latin typeface="Roboto" pitchFamily="2" charset="0"/>
                          <a:ea typeface="Roboto" pitchFamily="2" charset="0"/>
                        </a:rPr>
                        <a:t>(Pham</a:t>
                      </a:r>
                      <a:r>
                        <a:rPr lang="en-US" sz="1400" baseline="0" dirty="0" smtClean="0">
                          <a:effectLst/>
                          <a:latin typeface="Roboto" pitchFamily="2" charset="0"/>
                          <a:ea typeface="Roboto" pitchFamily="2" charset="0"/>
                        </a:rPr>
                        <a:t> 2001a)</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FCM</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T1</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no</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no</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spcAft>
                          <a:spcPts val="0"/>
                        </a:spcAft>
                      </a:pPr>
                      <a:r>
                        <a:rPr lang="es-ES" sz="1400" dirty="0">
                          <a:effectLst/>
                          <a:latin typeface="Roboto" pitchFamily="2" charset="0"/>
                          <a:ea typeface="Roboto" pitchFamily="2" charset="0"/>
                        </a:rPr>
                        <a:t>MATLAB 7.12</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28240490"/>
                  </a:ext>
                </a:extLst>
              </a:tr>
              <a:tr h="318481">
                <a:tc>
                  <a:txBody>
                    <a:bodyPr/>
                    <a:lstStyle/>
                    <a:p>
                      <a:pPr>
                        <a:spcAft>
                          <a:spcPts val="0"/>
                        </a:spcAft>
                      </a:pPr>
                      <a:r>
                        <a:rPr lang="en-US" sz="1400" b="1" dirty="0" smtClean="0">
                          <a:effectLst/>
                          <a:latin typeface="Roboto" pitchFamily="2" charset="0"/>
                          <a:ea typeface="Roboto" pitchFamily="2" charset="0"/>
                        </a:rPr>
                        <a:t>FAST (</a:t>
                      </a:r>
                      <a:r>
                        <a:rPr lang="en-US" sz="1400" b="0" dirty="0" smtClean="0">
                          <a:effectLst/>
                          <a:latin typeface="Roboto" pitchFamily="2" charset="0"/>
                          <a:ea typeface="Roboto" pitchFamily="2" charset="0"/>
                        </a:rPr>
                        <a:t>Zhang</a:t>
                      </a:r>
                      <a:r>
                        <a:rPr lang="en-US" sz="1400" b="1" baseline="0" dirty="0" smtClean="0">
                          <a:effectLst/>
                          <a:latin typeface="Roboto" pitchFamily="2" charset="0"/>
                          <a:ea typeface="Roboto" pitchFamily="2" charset="0"/>
                        </a:rPr>
                        <a:t> </a:t>
                      </a:r>
                      <a:r>
                        <a:rPr lang="en-US" sz="1400" b="0" baseline="0" dirty="0" smtClean="0">
                          <a:effectLst/>
                          <a:latin typeface="Roboto" pitchFamily="2" charset="0"/>
                          <a:ea typeface="Roboto" pitchFamily="2" charset="0"/>
                        </a:rPr>
                        <a:t>2001</a:t>
                      </a:r>
                      <a:r>
                        <a:rPr lang="en-US" sz="1400" b="1" baseline="0" dirty="0" smtClean="0">
                          <a:effectLst/>
                          <a:latin typeface="Roboto" pitchFamily="2" charset="0"/>
                          <a:ea typeface="Roboto" pitchFamily="2" charset="0"/>
                        </a:rPr>
                        <a:t>)</a:t>
                      </a:r>
                      <a:endParaRPr lang="en-US" sz="1400" b="1"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HRMF+EM</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err="1">
                          <a:effectLst/>
                          <a:latin typeface="Roboto" pitchFamily="2" charset="0"/>
                          <a:ea typeface="Roboto" pitchFamily="2" charset="0"/>
                        </a:rPr>
                        <a:t>all</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yes</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no</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spcAft>
                          <a:spcPts val="0"/>
                        </a:spcAft>
                      </a:pPr>
                      <a:r>
                        <a:rPr lang="es-ES" sz="1400" dirty="0">
                          <a:effectLst/>
                          <a:latin typeface="Roboto" pitchFamily="2" charset="0"/>
                          <a:ea typeface="Roboto" pitchFamily="2" charset="0"/>
                        </a:rPr>
                        <a:t>FSL v.5.0 (Sept 2012)</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69335227"/>
                  </a:ext>
                </a:extLst>
              </a:tr>
              <a:tr h="318481">
                <a:tc>
                  <a:txBody>
                    <a:bodyPr/>
                    <a:lstStyle/>
                    <a:p>
                      <a:pPr>
                        <a:spcAft>
                          <a:spcPts val="0"/>
                        </a:spcAft>
                      </a:pPr>
                      <a:r>
                        <a:rPr lang="en-US" sz="1400" b="1" dirty="0">
                          <a:effectLst/>
                          <a:latin typeface="Roboto" pitchFamily="2" charset="0"/>
                          <a:ea typeface="Roboto" pitchFamily="2" charset="0"/>
                        </a:rPr>
                        <a:t>FANTASM</a:t>
                      </a:r>
                      <a:r>
                        <a:rPr lang="en-US" sz="1400" dirty="0">
                          <a:effectLst/>
                          <a:latin typeface="Roboto" pitchFamily="2" charset="0"/>
                          <a:ea typeface="Roboto" pitchFamily="2" charset="0"/>
                        </a:rPr>
                        <a:t> </a:t>
                      </a:r>
                      <a:r>
                        <a:rPr lang="en-US" sz="1400" dirty="0" smtClean="0">
                          <a:effectLst/>
                          <a:latin typeface="Roboto" pitchFamily="2" charset="0"/>
                          <a:ea typeface="Roboto" pitchFamily="2" charset="0"/>
                        </a:rPr>
                        <a:t>(Pham</a:t>
                      </a:r>
                      <a:r>
                        <a:rPr lang="en-US" sz="1400" baseline="0" dirty="0" smtClean="0">
                          <a:effectLst/>
                          <a:latin typeface="Roboto" pitchFamily="2" charset="0"/>
                          <a:ea typeface="Roboto" pitchFamily="2" charset="0"/>
                        </a:rPr>
                        <a:t> 2001b)</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RFCM</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T1</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yes</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yes</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tc>
                  <a:txBody>
                    <a:bodyPr/>
                    <a:lstStyle/>
                    <a:p>
                      <a:pPr>
                        <a:spcAft>
                          <a:spcPts val="0"/>
                        </a:spcAft>
                      </a:pPr>
                      <a:r>
                        <a:rPr lang="es-ES" sz="1400" dirty="0">
                          <a:effectLst/>
                          <a:latin typeface="Roboto" pitchFamily="2" charset="0"/>
                          <a:ea typeface="Roboto" pitchFamily="2" charset="0"/>
                        </a:rPr>
                        <a:t>MIPAV v.R3c (Mar 2012)</a:t>
                      </a:r>
                      <a:endParaRPr lang="en-US" sz="1400" dirty="0">
                        <a:effectLst/>
                        <a:latin typeface="Roboto" pitchFamily="2" charset="0"/>
                        <a:ea typeface="Roboto" pitchFamily="2" charset="0"/>
                      </a:endParaRPr>
                    </a:p>
                  </a:txBody>
                  <a:tcPr marL="62593" marR="62593"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55169073"/>
                  </a:ext>
                </a:extLst>
              </a:tr>
              <a:tr h="322974">
                <a:tc>
                  <a:txBody>
                    <a:bodyPr/>
                    <a:lstStyle/>
                    <a:p>
                      <a:pPr>
                        <a:spcAft>
                          <a:spcPts val="0"/>
                        </a:spcAft>
                      </a:pPr>
                      <a:r>
                        <a:rPr lang="en-US" sz="1400" b="1" dirty="0">
                          <a:effectLst/>
                          <a:latin typeface="Roboto" pitchFamily="2" charset="0"/>
                          <a:ea typeface="Roboto" pitchFamily="2" charset="0"/>
                        </a:rPr>
                        <a:t>PVC</a:t>
                      </a:r>
                      <a:r>
                        <a:rPr lang="en-US" sz="1400" dirty="0">
                          <a:effectLst/>
                          <a:latin typeface="Roboto" pitchFamily="2" charset="0"/>
                          <a:ea typeface="Roboto" pitchFamily="2" charset="0"/>
                        </a:rPr>
                        <a:t> </a:t>
                      </a:r>
                      <a:r>
                        <a:rPr lang="en-US" sz="1400" dirty="0" smtClean="0">
                          <a:effectLst/>
                          <a:latin typeface="Roboto" pitchFamily="2" charset="0"/>
                          <a:ea typeface="Roboto" pitchFamily="2" charset="0"/>
                        </a:rPr>
                        <a:t>(Shattuck</a:t>
                      </a:r>
                      <a:r>
                        <a:rPr lang="en-US" sz="1400" baseline="0" dirty="0" smtClean="0">
                          <a:effectLst/>
                          <a:latin typeface="Roboto" pitchFamily="2" charset="0"/>
                          <a:ea typeface="Roboto" pitchFamily="2" charset="0"/>
                        </a:rPr>
                        <a:t> 2001)</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s-ES" sz="1400" dirty="0" smtClean="0">
                          <a:effectLst/>
                          <a:latin typeface="Roboto" pitchFamily="2" charset="0"/>
                          <a:ea typeface="Roboto" pitchFamily="2" charset="0"/>
                        </a:rPr>
                        <a:t>MRF</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T1</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yes</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yes</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s-ES" sz="1400" dirty="0" err="1">
                          <a:effectLst/>
                          <a:latin typeface="Roboto" pitchFamily="2" charset="0"/>
                          <a:ea typeface="Roboto" pitchFamily="2" charset="0"/>
                        </a:rPr>
                        <a:t>Brainsuite</a:t>
                      </a:r>
                      <a:r>
                        <a:rPr lang="es-ES" sz="1400" dirty="0">
                          <a:effectLst/>
                          <a:latin typeface="Roboto" pitchFamily="2" charset="0"/>
                          <a:ea typeface="Roboto" pitchFamily="2" charset="0"/>
                        </a:rPr>
                        <a:t> 11.a (</a:t>
                      </a:r>
                      <a:r>
                        <a:rPr lang="es-ES" sz="1400" dirty="0" err="1">
                          <a:effectLst/>
                          <a:latin typeface="Roboto" pitchFamily="2" charset="0"/>
                          <a:ea typeface="Roboto" pitchFamily="2" charset="0"/>
                        </a:rPr>
                        <a:t>May</a:t>
                      </a:r>
                      <a:r>
                        <a:rPr lang="es-ES" sz="1400" dirty="0">
                          <a:effectLst/>
                          <a:latin typeface="Roboto" pitchFamily="2" charset="0"/>
                          <a:ea typeface="Roboto" pitchFamily="2" charset="0"/>
                        </a:rPr>
                        <a:t> 2011)</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0902167"/>
                  </a:ext>
                </a:extLst>
              </a:tr>
              <a:tr h="322974">
                <a:tc>
                  <a:txBody>
                    <a:bodyPr/>
                    <a:lstStyle/>
                    <a:p>
                      <a:pPr>
                        <a:spcAft>
                          <a:spcPts val="0"/>
                        </a:spcAft>
                      </a:pPr>
                      <a:r>
                        <a:rPr lang="en-US" sz="1400" b="1" dirty="0">
                          <a:effectLst/>
                          <a:latin typeface="Roboto" pitchFamily="2" charset="0"/>
                          <a:ea typeface="Roboto" pitchFamily="2" charset="0"/>
                        </a:rPr>
                        <a:t>SVPASEG</a:t>
                      </a:r>
                      <a:r>
                        <a:rPr lang="en-US" sz="1400" dirty="0">
                          <a:effectLst/>
                          <a:latin typeface="Roboto" pitchFamily="2" charset="0"/>
                          <a:ea typeface="Roboto" pitchFamily="2" charset="0"/>
                        </a:rPr>
                        <a:t> </a:t>
                      </a:r>
                      <a:r>
                        <a:rPr lang="en-US" sz="1400" dirty="0" smtClean="0">
                          <a:effectLst/>
                          <a:latin typeface="Roboto" pitchFamily="2" charset="0"/>
                          <a:ea typeface="Roboto" pitchFamily="2" charset="0"/>
                        </a:rPr>
                        <a:t>(Tohka2010)</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s-ES" sz="1400" dirty="0" smtClean="0">
                          <a:effectLst/>
                          <a:latin typeface="Roboto" pitchFamily="2" charset="0"/>
                          <a:ea typeface="Roboto" pitchFamily="2" charset="0"/>
                        </a:rPr>
                        <a:t>GA-MRF</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T1,T2</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no</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s-ES" sz="1400" dirty="0">
                          <a:effectLst/>
                          <a:latin typeface="Roboto" pitchFamily="2" charset="0"/>
                          <a:ea typeface="Roboto" pitchFamily="2" charset="0"/>
                        </a:rPr>
                        <a:t>no</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s-ES" sz="1400" dirty="0">
                          <a:effectLst/>
                          <a:latin typeface="Roboto" pitchFamily="2" charset="0"/>
                          <a:ea typeface="Roboto" pitchFamily="2" charset="0"/>
                        </a:rPr>
                        <a:t>v.2.1 (Oct 2010)</a:t>
                      </a:r>
                      <a:endParaRPr lang="en-US" sz="1400" dirty="0">
                        <a:effectLst/>
                        <a:latin typeface="Roboto" pitchFamily="2" charset="0"/>
                        <a:ea typeface="Roboto" pitchFamily="2" charset="0"/>
                      </a:endParaRPr>
                    </a:p>
                  </a:txBody>
                  <a:tcPr marL="62593" marR="62593"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3206790"/>
                  </a:ext>
                </a:extLst>
              </a:tr>
            </a:tbl>
          </a:graphicData>
        </a:graphic>
      </p:graphicFrame>
      <p:grpSp>
        <p:nvGrpSpPr>
          <p:cNvPr id="14" name="Group 13"/>
          <p:cNvGrpSpPr/>
          <p:nvPr/>
        </p:nvGrpSpPr>
        <p:grpSpPr>
          <a:xfrm>
            <a:off x="148254" y="5586508"/>
            <a:ext cx="8042715" cy="1406941"/>
            <a:chOff x="219374" y="4214908"/>
            <a:chExt cx="8042715" cy="1406941"/>
          </a:xfrm>
        </p:grpSpPr>
        <p:sp>
          <p:nvSpPr>
            <p:cNvPr id="15" name="TextBox 14"/>
            <p:cNvSpPr txBox="1"/>
            <p:nvPr/>
          </p:nvSpPr>
          <p:spPr>
            <a:xfrm>
              <a:off x="219374" y="4513853"/>
              <a:ext cx="8042715" cy="1107996"/>
            </a:xfrm>
            <a:prstGeom prst="rect">
              <a:avLst/>
            </a:prstGeom>
            <a:noFill/>
          </p:spPr>
          <p:txBody>
            <a:bodyPr wrap="none" rtlCol="0">
              <a:spAutoFit/>
            </a:bodyPr>
            <a:lstStyle/>
            <a:p>
              <a:r>
                <a:rPr lang="en-US" sz="1200" dirty="0" smtClean="0">
                  <a:latin typeface="Roboto" pitchFamily="2" charset="0"/>
                  <a:ea typeface="Roboto" pitchFamily="2" charset="0"/>
                </a:rPr>
                <a:t>EM = Expectation Maximization, FCM =  </a:t>
              </a:r>
              <a:r>
                <a:rPr lang="en-US" sz="1200" dirty="0">
                  <a:latin typeface="Roboto" pitchFamily="2" charset="0"/>
                  <a:ea typeface="Roboto" pitchFamily="2" charset="0"/>
                </a:rPr>
                <a:t>Fuzzy </a:t>
              </a:r>
              <a:r>
                <a:rPr lang="en-US" sz="1200" dirty="0" smtClean="0">
                  <a:latin typeface="Roboto" pitchFamily="2" charset="0"/>
                  <a:ea typeface="Roboto" pitchFamily="2" charset="0"/>
                </a:rPr>
                <a:t>C-Means, GMM = Gaussian </a:t>
              </a:r>
              <a:r>
                <a:rPr lang="en-US" sz="1200" dirty="0">
                  <a:latin typeface="Roboto" pitchFamily="2" charset="0"/>
                  <a:ea typeface="Roboto" pitchFamily="2" charset="0"/>
                </a:rPr>
                <a:t>Mixture </a:t>
              </a:r>
              <a:r>
                <a:rPr lang="en-US" sz="1200" dirty="0" smtClean="0">
                  <a:latin typeface="Roboto" pitchFamily="2" charset="0"/>
                  <a:ea typeface="Roboto" pitchFamily="2" charset="0"/>
                </a:rPr>
                <a:t>Model,  GA = Genetic Algorithm,  </a:t>
              </a:r>
            </a:p>
            <a:p>
              <a:r>
                <a:rPr lang="en-US" sz="1200" dirty="0" smtClean="0">
                  <a:latin typeface="Roboto" pitchFamily="2" charset="0"/>
                  <a:ea typeface="Roboto" pitchFamily="2" charset="0"/>
                </a:rPr>
                <a:t>HRMF = Hidden </a:t>
              </a:r>
              <a:r>
                <a:rPr lang="en-US" sz="1200" dirty="0">
                  <a:latin typeface="Roboto" pitchFamily="2" charset="0"/>
                  <a:ea typeface="Roboto" pitchFamily="2" charset="0"/>
                </a:rPr>
                <a:t>Random Markov </a:t>
              </a:r>
              <a:r>
                <a:rPr lang="en-US" sz="1200" dirty="0" smtClean="0">
                  <a:latin typeface="Roboto" pitchFamily="2" charset="0"/>
                  <a:ea typeface="Roboto" pitchFamily="2" charset="0"/>
                </a:rPr>
                <a:t>Fields, MAP = Maximum-a-Posteriori, KNN = </a:t>
              </a:r>
              <a:r>
                <a:rPr lang="en-US" sz="1200" dirty="0">
                  <a:latin typeface="Roboto" pitchFamily="2" charset="0"/>
                  <a:ea typeface="Roboto" pitchFamily="2" charset="0"/>
                </a:rPr>
                <a:t>K-nearest </a:t>
              </a:r>
              <a:r>
                <a:rPr lang="en-US" sz="1200" dirty="0" smtClean="0">
                  <a:latin typeface="Roboto" pitchFamily="2" charset="0"/>
                  <a:ea typeface="Roboto" pitchFamily="2" charset="0"/>
                </a:rPr>
                <a:t>Neighbor, </a:t>
              </a:r>
            </a:p>
            <a:p>
              <a:r>
                <a:rPr lang="en-US" sz="1200" dirty="0" smtClean="0">
                  <a:latin typeface="Roboto" pitchFamily="2" charset="0"/>
                  <a:ea typeface="Roboto" pitchFamily="2" charset="0"/>
                </a:rPr>
                <a:t>RFCM = Robust </a:t>
              </a:r>
              <a:r>
                <a:rPr lang="en-US" sz="1200" dirty="0">
                  <a:latin typeface="Roboto" pitchFamily="2" charset="0"/>
                  <a:ea typeface="Roboto" pitchFamily="2" charset="0"/>
                </a:rPr>
                <a:t>Fuzzy </a:t>
              </a:r>
              <a:r>
                <a:rPr lang="en-US" sz="1200" dirty="0" smtClean="0">
                  <a:latin typeface="Roboto" pitchFamily="2" charset="0"/>
                  <a:ea typeface="Roboto" pitchFamily="2" charset="0"/>
                </a:rPr>
                <a:t>C-Means, SOM = Self </a:t>
              </a:r>
              <a:r>
                <a:rPr lang="en-US" sz="1200" dirty="0">
                  <a:latin typeface="Roboto" pitchFamily="2" charset="0"/>
                  <a:ea typeface="Roboto" pitchFamily="2" charset="0"/>
                </a:rPr>
                <a:t>Organized </a:t>
              </a:r>
              <a:r>
                <a:rPr lang="en-US" sz="1200" dirty="0" smtClean="0">
                  <a:latin typeface="Roboto" pitchFamily="2" charset="0"/>
                  <a:ea typeface="Roboto" pitchFamily="2" charset="0"/>
                </a:rPr>
                <a:t>Map </a:t>
              </a:r>
            </a:p>
            <a:p>
              <a:endParaRPr lang="en-US" sz="1200" dirty="0">
                <a:latin typeface="Roboto" pitchFamily="2" charset="0"/>
                <a:ea typeface="Roboto" pitchFamily="2" charset="0"/>
              </a:endParaRPr>
            </a:p>
            <a:p>
              <a:endParaRPr lang="en-US" dirty="0"/>
            </a:p>
          </p:txBody>
        </p:sp>
        <p:sp>
          <p:nvSpPr>
            <p:cNvPr id="16" name="Rectangle 15"/>
            <p:cNvSpPr/>
            <p:nvPr/>
          </p:nvSpPr>
          <p:spPr>
            <a:xfrm>
              <a:off x="219374" y="4214908"/>
              <a:ext cx="7994289" cy="276999"/>
            </a:xfrm>
            <a:prstGeom prst="rect">
              <a:avLst/>
            </a:prstGeom>
          </p:spPr>
          <p:txBody>
            <a:bodyPr wrap="square">
              <a:spAutoFit/>
            </a:bodyPr>
            <a:lstStyle/>
            <a:p>
              <a:r>
                <a:rPr lang="en-US" sz="1200" dirty="0">
                  <a:latin typeface="Roboto" pitchFamily="2" charset="0"/>
                  <a:ea typeface="Roboto" pitchFamily="2" charset="0"/>
                </a:rPr>
                <a:t>I</a:t>
              </a:r>
              <a:r>
                <a:rPr lang="en-US" sz="1200" dirty="0" smtClean="0">
                  <a:latin typeface="Roboto" pitchFamily="2" charset="0"/>
                  <a:ea typeface="Roboto" pitchFamily="2" charset="0"/>
                </a:rPr>
                <a:t>C = Intensity Correction,  SS = Skull-stripping</a:t>
              </a:r>
              <a:endParaRPr lang="en-US" sz="1200" dirty="0">
                <a:latin typeface="Roboto" pitchFamily="2" charset="0"/>
                <a:ea typeface="Roboto" pitchFamily="2" charset="0"/>
              </a:endParaRPr>
            </a:p>
          </p:txBody>
        </p:sp>
      </p:grpSp>
      <p:sp>
        <p:nvSpPr>
          <p:cNvPr id="18" name="Rectangle 17"/>
          <p:cNvSpPr/>
          <p:nvPr/>
        </p:nvSpPr>
        <p:spPr>
          <a:xfrm>
            <a:off x="232115" y="2285577"/>
            <a:ext cx="8584692" cy="9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32115" y="3216335"/>
            <a:ext cx="8584692" cy="892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32115" y="4125431"/>
            <a:ext cx="8584692" cy="1271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20"/>
          <p:cNvSpPr>
            <a:spLocks noGrp="1"/>
          </p:cNvSpPr>
          <p:nvPr>
            <p:ph type="sldNum" sz="quarter" idx="12"/>
          </p:nvPr>
        </p:nvSpPr>
        <p:spPr/>
        <p:txBody>
          <a:bodyPr/>
          <a:lstStyle/>
          <a:p>
            <a:fld id="{227F3176-F9F6-45D0-9446-6BF35B4A50FB}" type="slidenum">
              <a:rPr lang="en-US" smtClean="0"/>
              <a:pPr/>
              <a:t>15</a:t>
            </a:fld>
            <a:r>
              <a:rPr lang="en-US" smtClean="0"/>
              <a:t> / 75</a:t>
            </a:r>
            <a:endParaRPr lang="en-US" dirty="0"/>
          </a:p>
        </p:txBody>
      </p:sp>
    </p:spTree>
    <p:extLst>
      <p:ext uri="{BB962C8B-B14F-4D97-AF65-F5344CB8AC3E}">
        <p14:creationId xmlns:p14="http://schemas.microsoft.com/office/powerpoint/2010/main" val="366087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8"/>
                                        </p:tgtEl>
                                      </p:cBhvr>
                                    </p:animEffect>
                                    <p:set>
                                      <p:cBhvr>
                                        <p:cTn id="11" dur="1" fill="hold">
                                          <p:stCondLst>
                                            <p:cond delay="499"/>
                                          </p:stCondLst>
                                        </p:cTn>
                                        <p:tgtEl>
                                          <p:spTgt spid="18"/>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2994474" cy="523220"/>
          </a:xfrm>
          <a:prstGeom prst="rect">
            <a:avLst/>
          </a:prstGeom>
          <a:noFill/>
        </p:spPr>
        <p:txBody>
          <a:bodyPr wrap="none" rtlCol="0">
            <a:spAutoFit/>
          </a:bodyPr>
          <a:lstStyle/>
          <a:p>
            <a:r>
              <a:rPr lang="es-ES" sz="2800" b="1" dirty="0">
                <a:latin typeface="Roboto" pitchFamily="2" charset="0"/>
                <a:ea typeface="Roboto" pitchFamily="2" charset="0"/>
              </a:rPr>
              <a:t>1</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State</a:t>
            </a:r>
            <a:r>
              <a:rPr lang="es-ES" sz="2800" b="1" dirty="0" smtClean="0">
                <a:latin typeface="Roboto" pitchFamily="2" charset="0"/>
                <a:ea typeface="Roboto" pitchFamily="2" charset="0"/>
              </a:rPr>
              <a:t> of </a:t>
            </a:r>
            <a:r>
              <a:rPr lang="es-ES" sz="2800" b="1" dirty="0" err="1" smtClean="0">
                <a:latin typeface="Roboto" pitchFamily="2" charset="0"/>
                <a:ea typeface="Roboto" pitchFamily="2" charset="0"/>
              </a:rPr>
              <a:t>the</a:t>
            </a:r>
            <a:r>
              <a:rPr lang="es-ES" sz="2800" b="1" dirty="0" smtClean="0">
                <a:latin typeface="Roboto" pitchFamily="2" charset="0"/>
                <a:ea typeface="Roboto" pitchFamily="2" charset="0"/>
              </a:rPr>
              <a:t> art</a:t>
            </a:r>
            <a:endParaRPr lang="en-US" sz="2800" b="1" dirty="0">
              <a:latin typeface="Roboto" pitchFamily="2" charset="0"/>
              <a:ea typeface="Roboto" pitchFamily="2" charset="0"/>
            </a:endParaRPr>
          </a:p>
        </p:txBody>
      </p:sp>
      <p:sp>
        <p:nvSpPr>
          <p:cNvPr id="4" name="Rectangle 3"/>
          <p:cNvSpPr/>
          <p:nvPr/>
        </p:nvSpPr>
        <p:spPr>
          <a:xfrm>
            <a:off x="148254" y="988015"/>
            <a:ext cx="8326482" cy="1754326"/>
          </a:xfrm>
          <a:prstGeom prst="rect">
            <a:avLst/>
          </a:prstGeom>
        </p:spPr>
        <p:txBody>
          <a:bodyPr wrap="square">
            <a:spAutoFit/>
          </a:bodyPr>
          <a:lstStyle/>
          <a:p>
            <a:r>
              <a:rPr lang="es-ES" b="1" dirty="0" err="1" smtClean="0">
                <a:latin typeface="Roboto" pitchFamily="2" charset="0"/>
                <a:ea typeface="Roboto" pitchFamily="2" charset="0"/>
              </a:rPr>
              <a:t>Evaluated</a:t>
            </a:r>
            <a:r>
              <a:rPr lang="es-ES" b="1" dirty="0" smtClean="0">
                <a:latin typeface="Roboto" pitchFamily="2" charset="0"/>
                <a:ea typeface="Roboto" pitchFamily="2" charset="0"/>
              </a:rPr>
              <a:t> data:</a:t>
            </a:r>
          </a:p>
          <a:p>
            <a:endParaRPr lang="es-ES" dirty="0">
              <a:latin typeface="Roboto" pitchFamily="2" charset="0"/>
              <a:ea typeface="Roboto" pitchFamily="2" charset="0"/>
            </a:endParaRPr>
          </a:p>
          <a:p>
            <a:endParaRPr lang="es-ES" dirty="0">
              <a:latin typeface="Roboto" pitchFamily="2" charset="0"/>
              <a:ea typeface="Roboto" pitchFamily="2" charset="0"/>
            </a:endParaRPr>
          </a:p>
          <a:p>
            <a:endParaRPr lang="es-ES" dirty="0" smtClean="0">
              <a:latin typeface="Roboto" pitchFamily="2" charset="0"/>
              <a:ea typeface="Roboto" pitchFamily="2" charset="0"/>
            </a:endParaRPr>
          </a:p>
          <a:p>
            <a:endParaRPr lang="es-ES" dirty="0">
              <a:latin typeface="Roboto" pitchFamily="2" charset="0"/>
              <a:ea typeface="Roboto" pitchFamily="2" charset="0"/>
            </a:endParaRPr>
          </a:p>
          <a:p>
            <a:endParaRPr lang="en-US" dirty="0">
              <a:latin typeface="Roboto" pitchFamily="2" charset="0"/>
              <a:ea typeface="Roboto" pitchFamily="2" charset="0"/>
            </a:endParaRPr>
          </a:p>
        </p:txBody>
      </p:sp>
      <p:sp>
        <p:nvSpPr>
          <p:cNvPr id="5" name="TextBox 4"/>
          <p:cNvSpPr txBox="1"/>
          <p:nvPr/>
        </p:nvSpPr>
        <p:spPr>
          <a:xfrm>
            <a:off x="148254" y="2303372"/>
            <a:ext cx="8751197"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accent1">
                    <a:lumMod val="50000"/>
                  </a:schemeClr>
                </a:solidFill>
                <a:latin typeface="Roboto" pitchFamily="2" charset="0"/>
                <a:ea typeface="Roboto" pitchFamily="2" charset="0"/>
              </a:rPr>
              <a:t>IBSR20 </a:t>
            </a:r>
            <a:r>
              <a:rPr lang="en-US" b="1" dirty="0">
                <a:solidFill>
                  <a:schemeClr val="accent1">
                    <a:lumMod val="50000"/>
                  </a:schemeClr>
                </a:solidFill>
                <a:latin typeface="Roboto" pitchFamily="2" charset="0"/>
                <a:ea typeface="Roboto" pitchFamily="2" charset="0"/>
              </a:rPr>
              <a:t>image set</a:t>
            </a:r>
            <a:r>
              <a:rPr lang="en-US" dirty="0">
                <a:latin typeface="Roboto" pitchFamily="2" charset="0"/>
                <a:ea typeface="Roboto" pitchFamily="2" charset="0"/>
              </a:rPr>
              <a:t> is composed by 20 T1-w scans </a:t>
            </a:r>
            <a:endParaRPr lang="en-US" dirty="0" smtClean="0">
              <a:latin typeface="Roboto" pitchFamily="2" charset="0"/>
              <a:ea typeface="Roboto" pitchFamily="2" charset="0"/>
            </a:endParaRPr>
          </a:p>
          <a:p>
            <a:pPr marL="742950" lvl="1" indent="-285750">
              <a:buFont typeface="Arial" panose="020B0604020202020204" pitchFamily="34" charset="0"/>
              <a:buChar char="•"/>
            </a:pPr>
            <a:r>
              <a:rPr lang="en-US" dirty="0" smtClean="0">
                <a:latin typeface="Roboto" pitchFamily="2" charset="0"/>
                <a:ea typeface="Roboto" pitchFamily="2" charset="0"/>
              </a:rPr>
              <a:t>Image size: 256</a:t>
            </a:r>
            <a:r>
              <a:rPr lang="en-US" i="1" dirty="0" smtClean="0">
                <a:latin typeface="Roboto" pitchFamily="2" charset="0"/>
                <a:ea typeface="Roboto" pitchFamily="2" charset="0"/>
              </a:rPr>
              <a:t>×</a:t>
            </a:r>
            <a:r>
              <a:rPr lang="en-US" dirty="0" smtClean="0">
                <a:latin typeface="Roboto" pitchFamily="2" charset="0"/>
                <a:ea typeface="Roboto" pitchFamily="2" charset="0"/>
              </a:rPr>
              <a:t>23</a:t>
            </a:r>
            <a:r>
              <a:rPr lang="en-US" i="1" dirty="0" smtClean="0">
                <a:latin typeface="Roboto" pitchFamily="2" charset="0"/>
                <a:ea typeface="Roboto" pitchFamily="2" charset="0"/>
              </a:rPr>
              <a:t>×</a:t>
            </a:r>
            <a:r>
              <a:rPr lang="en-US" dirty="0" smtClean="0">
                <a:latin typeface="Roboto" pitchFamily="2" charset="0"/>
                <a:ea typeface="Roboto" pitchFamily="2" charset="0"/>
              </a:rPr>
              <a:t>256 (3.1 </a:t>
            </a:r>
            <a:r>
              <a:rPr lang="en-US" dirty="0">
                <a:latin typeface="Roboto" pitchFamily="2" charset="0"/>
                <a:ea typeface="Roboto" pitchFamily="2" charset="0"/>
              </a:rPr>
              <a:t>mm slice </a:t>
            </a:r>
            <a:r>
              <a:rPr lang="en-US" dirty="0" smtClean="0">
                <a:latin typeface="Roboto" pitchFamily="2" charset="0"/>
                <a:ea typeface="Roboto" pitchFamily="2" charset="0"/>
              </a:rPr>
              <a:t>thickness) </a:t>
            </a:r>
          </a:p>
          <a:p>
            <a:pPr marL="742950" lvl="1" indent="-285750">
              <a:buFont typeface="Arial" panose="020B0604020202020204" pitchFamily="34" charset="0"/>
              <a:buChar char="•"/>
            </a:pPr>
            <a:r>
              <a:rPr lang="en-US" b="1" dirty="0">
                <a:latin typeface="Roboto" pitchFamily="2" charset="0"/>
                <a:ea typeface="Roboto" pitchFamily="2" charset="0"/>
              </a:rPr>
              <a:t>L</a:t>
            </a:r>
            <a:r>
              <a:rPr lang="en-US" b="1" dirty="0" smtClean="0">
                <a:latin typeface="Roboto" pitchFamily="2" charset="0"/>
                <a:ea typeface="Roboto" pitchFamily="2" charset="0"/>
              </a:rPr>
              <a:t>abeled </a:t>
            </a:r>
            <a:r>
              <a:rPr lang="en-US" b="1" dirty="0">
                <a:latin typeface="Roboto" pitchFamily="2" charset="0"/>
                <a:ea typeface="Roboto" pitchFamily="2" charset="0"/>
              </a:rPr>
              <a:t>volumes with main tissue annotations for evaluation </a:t>
            </a:r>
            <a:r>
              <a:rPr lang="en-US" dirty="0">
                <a:latin typeface="Roboto" pitchFamily="2" charset="0"/>
                <a:ea typeface="Roboto" pitchFamily="2" charset="0"/>
              </a:rPr>
              <a:t>(GM, </a:t>
            </a:r>
            <a:r>
              <a:rPr lang="en-US" dirty="0" smtClean="0">
                <a:latin typeface="Roboto" pitchFamily="2" charset="0"/>
                <a:ea typeface="Roboto" pitchFamily="2" charset="0"/>
              </a:rPr>
              <a:t>WM,CSF)</a:t>
            </a:r>
          </a:p>
          <a:p>
            <a:pPr marL="742950" lvl="1" indent="-285750">
              <a:buFont typeface="Arial" panose="020B0604020202020204" pitchFamily="34" charset="0"/>
              <a:buChar char="•"/>
            </a:pPr>
            <a:r>
              <a:rPr lang="es-ES" dirty="0" err="1" smtClean="0">
                <a:latin typeface="Roboto" pitchFamily="2" charset="0"/>
                <a:ea typeface="Roboto" pitchFamily="2" charset="0"/>
              </a:rPr>
              <a:t>Scans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corrected</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N3</a:t>
            </a:r>
            <a:endParaRPr lang="en-US" dirty="0">
              <a:latin typeface="Roboto" pitchFamily="2" charset="0"/>
              <a:ea typeface="Roboto" pitchFamily="2" charset="0"/>
            </a:endParaRPr>
          </a:p>
          <a:p>
            <a:pPr marL="285750" indent="-285750">
              <a:buFont typeface="Arial" panose="020B0604020202020204" pitchFamily="34" charset="0"/>
              <a:buChar char="•"/>
            </a:pPr>
            <a:endParaRPr lang="en-US" dirty="0">
              <a:latin typeface="Roboto" pitchFamily="2" charset="0"/>
              <a:ea typeface="Roboto" pitchFamily="2" charset="0"/>
            </a:endParaRPr>
          </a:p>
        </p:txBody>
      </p:sp>
      <p:sp>
        <p:nvSpPr>
          <p:cNvPr id="9" name="TextBox 8"/>
          <p:cNvSpPr txBox="1"/>
          <p:nvPr/>
        </p:nvSpPr>
        <p:spPr>
          <a:xfrm>
            <a:off x="250825" y="3883930"/>
            <a:ext cx="612871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accent1">
                    <a:lumMod val="50000"/>
                  </a:schemeClr>
                </a:solidFill>
                <a:latin typeface="Roboto" pitchFamily="2" charset="0"/>
                <a:ea typeface="Roboto" pitchFamily="2" charset="0"/>
              </a:rPr>
              <a:t>IBSR18 </a:t>
            </a:r>
            <a:r>
              <a:rPr lang="en-US" b="1" dirty="0">
                <a:solidFill>
                  <a:schemeClr val="accent1">
                    <a:lumMod val="50000"/>
                  </a:schemeClr>
                </a:solidFill>
                <a:latin typeface="Roboto" pitchFamily="2" charset="0"/>
                <a:ea typeface="Roboto" pitchFamily="2" charset="0"/>
              </a:rPr>
              <a:t>image set</a:t>
            </a:r>
            <a:r>
              <a:rPr lang="en-US" dirty="0">
                <a:latin typeface="Roboto" pitchFamily="2" charset="0"/>
                <a:ea typeface="Roboto" pitchFamily="2" charset="0"/>
              </a:rPr>
              <a:t> is composed by </a:t>
            </a:r>
            <a:r>
              <a:rPr lang="en-US" dirty="0" smtClean="0">
                <a:latin typeface="Roboto" pitchFamily="2" charset="0"/>
                <a:ea typeface="Roboto" pitchFamily="2" charset="0"/>
              </a:rPr>
              <a:t>18 </a:t>
            </a:r>
            <a:r>
              <a:rPr lang="en-US" dirty="0">
                <a:latin typeface="Roboto" pitchFamily="2" charset="0"/>
                <a:ea typeface="Roboto" pitchFamily="2" charset="0"/>
              </a:rPr>
              <a:t>T1-w scans </a:t>
            </a:r>
            <a:endParaRPr lang="en-US" dirty="0" smtClean="0">
              <a:latin typeface="Roboto" pitchFamily="2" charset="0"/>
              <a:ea typeface="Roboto" pitchFamily="2" charset="0"/>
            </a:endParaRPr>
          </a:p>
          <a:p>
            <a:pPr marL="742950" lvl="1" indent="-285750">
              <a:buFont typeface="Arial" panose="020B0604020202020204" pitchFamily="34" charset="0"/>
              <a:buChar char="•"/>
            </a:pPr>
            <a:r>
              <a:rPr lang="en-US" dirty="0" smtClean="0">
                <a:latin typeface="Roboto" pitchFamily="2" charset="0"/>
                <a:ea typeface="Roboto" pitchFamily="2" charset="0"/>
              </a:rPr>
              <a:t>Image size: 256</a:t>
            </a:r>
            <a:r>
              <a:rPr lang="en-US" i="1" dirty="0" smtClean="0">
                <a:latin typeface="Roboto" pitchFamily="2" charset="0"/>
                <a:ea typeface="Roboto" pitchFamily="2" charset="0"/>
              </a:rPr>
              <a:t>×</a:t>
            </a:r>
            <a:r>
              <a:rPr lang="en-US" dirty="0" smtClean="0">
                <a:latin typeface="Roboto" pitchFamily="2" charset="0"/>
                <a:ea typeface="Roboto" pitchFamily="2" charset="0"/>
              </a:rPr>
              <a:t>128</a:t>
            </a:r>
            <a:r>
              <a:rPr lang="en-US" i="1" dirty="0" smtClean="0">
                <a:latin typeface="Roboto" pitchFamily="2" charset="0"/>
                <a:ea typeface="Roboto" pitchFamily="2" charset="0"/>
              </a:rPr>
              <a:t>×</a:t>
            </a:r>
            <a:r>
              <a:rPr lang="en-US" dirty="0" smtClean="0">
                <a:latin typeface="Roboto" pitchFamily="2" charset="0"/>
                <a:ea typeface="Roboto" pitchFamily="2" charset="0"/>
              </a:rPr>
              <a:t>256 (1.5 </a:t>
            </a:r>
            <a:r>
              <a:rPr lang="en-US" dirty="0">
                <a:latin typeface="Roboto" pitchFamily="2" charset="0"/>
                <a:ea typeface="Roboto" pitchFamily="2" charset="0"/>
              </a:rPr>
              <a:t>mm slice </a:t>
            </a:r>
            <a:r>
              <a:rPr lang="en-US" dirty="0" smtClean="0">
                <a:latin typeface="Roboto" pitchFamily="2" charset="0"/>
                <a:ea typeface="Roboto" pitchFamily="2" charset="0"/>
              </a:rPr>
              <a:t>thickness) </a:t>
            </a:r>
          </a:p>
          <a:p>
            <a:pPr marL="742950" lvl="1" indent="-285750">
              <a:buFont typeface="Arial" panose="020B0604020202020204" pitchFamily="34" charset="0"/>
              <a:buChar char="•"/>
            </a:pPr>
            <a:r>
              <a:rPr lang="en-US" dirty="0" smtClean="0">
                <a:latin typeface="Roboto" pitchFamily="2" charset="0"/>
                <a:ea typeface="Roboto" pitchFamily="2" charset="0"/>
              </a:rPr>
              <a:t>Provided with </a:t>
            </a:r>
            <a:r>
              <a:rPr lang="en-US" dirty="0" err="1" smtClean="0">
                <a:latin typeface="Roboto" pitchFamily="2" charset="0"/>
                <a:ea typeface="Roboto" pitchFamily="2" charset="0"/>
              </a:rPr>
              <a:t>Autoseg</a:t>
            </a:r>
            <a:r>
              <a:rPr lang="en-US" dirty="0" smtClean="0">
                <a:latin typeface="Roboto" pitchFamily="2" charset="0"/>
                <a:ea typeface="Roboto" pitchFamily="2" charset="0"/>
              </a:rPr>
              <a:t> </a:t>
            </a:r>
            <a:r>
              <a:rPr lang="en-US" dirty="0">
                <a:latin typeface="Roboto" pitchFamily="2" charset="0"/>
                <a:ea typeface="Roboto" pitchFamily="2" charset="0"/>
              </a:rPr>
              <a:t>bias field correction</a:t>
            </a:r>
            <a:endParaRPr lang="es-ES" dirty="0" smtClean="0">
              <a:latin typeface="Roboto" pitchFamily="2" charset="0"/>
              <a:ea typeface="Roboto" pitchFamily="2" charset="0"/>
            </a:endParaRPr>
          </a:p>
          <a:p>
            <a:pPr marL="742950" lvl="1" indent="-285750">
              <a:buFont typeface="Arial" panose="020B0604020202020204" pitchFamily="34" charset="0"/>
              <a:buChar char="•"/>
            </a:pPr>
            <a:r>
              <a:rPr lang="en-US" dirty="0" smtClean="0">
                <a:latin typeface="Roboto" pitchFamily="2" charset="0"/>
                <a:ea typeface="Roboto" pitchFamily="2" charset="0"/>
              </a:rPr>
              <a:t>Manually labeled </a:t>
            </a:r>
            <a:r>
              <a:rPr lang="en-US" dirty="0">
                <a:latin typeface="Roboto" pitchFamily="2" charset="0"/>
                <a:ea typeface="Roboto" pitchFamily="2" charset="0"/>
              </a:rPr>
              <a:t>volumes into 84 structures </a:t>
            </a:r>
            <a:r>
              <a:rPr lang="en-US" dirty="0" smtClean="0">
                <a:latin typeface="Roboto" pitchFamily="2" charset="0"/>
                <a:ea typeface="Roboto" pitchFamily="2" charset="0"/>
              </a:rPr>
              <a:t>re-assigned into </a:t>
            </a:r>
            <a:r>
              <a:rPr lang="en-US" dirty="0">
                <a:latin typeface="Roboto" pitchFamily="2" charset="0"/>
                <a:ea typeface="Roboto" pitchFamily="2" charset="0"/>
              </a:rPr>
              <a:t>GM, WM, and CSF </a:t>
            </a:r>
            <a:r>
              <a:rPr lang="en-US" dirty="0" smtClean="0">
                <a:latin typeface="Roboto" pitchFamily="2" charset="0"/>
                <a:ea typeface="Roboto" pitchFamily="2" charset="0"/>
              </a:rPr>
              <a:t>tissues)</a:t>
            </a:r>
          </a:p>
          <a:p>
            <a:pPr marL="285750" indent="-285750">
              <a:buFont typeface="Arial" panose="020B0604020202020204" pitchFamily="34" charset="0"/>
              <a:buChar char="•"/>
            </a:pPr>
            <a:endParaRPr lang="es-ES" dirty="0">
              <a:latin typeface="Roboto" pitchFamily="2" charset="0"/>
              <a:ea typeface="Roboto" pitchFamily="2" charset="0"/>
            </a:endParaRPr>
          </a:p>
          <a:p>
            <a:pPr marL="285750" indent="-285750">
              <a:buFont typeface="Arial" panose="020B0604020202020204" pitchFamily="34" charset="0"/>
              <a:buChar char="•"/>
            </a:pPr>
            <a:endParaRPr lang="en-US" dirty="0">
              <a:latin typeface="Roboto" pitchFamily="2" charset="0"/>
              <a:ea typeface="Roboto" pitchFamily="2" charset="0"/>
            </a:endParaRPr>
          </a:p>
        </p:txBody>
      </p:sp>
      <p:sp>
        <p:nvSpPr>
          <p:cNvPr id="10" name="Rectangle 9"/>
          <p:cNvSpPr/>
          <p:nvPr/>
        </p:nvSpPr>
        <p:spPr>
          <a:xfrm>
            <a:off x="148254" y="1513171"/>
            <a:ext cx="8873826" cy="646331"/>
          </a:xfrm>
          <a:prstGeom prst="rect">
            <a:avLst/>
          </a:prstGeom>
        </p:spPr>
        <p:txBody>
          <a:bodyPr wrap="square">
            <a:spAutoFit/>
          </a:bodyPr>
          <a:lstStyle/>
          <a:p>
            <a:r>
              <a:rPr lang="en-US" dirty="0">
                <a:latin typeface="Roboto" pitchFamily="2" charset="0"/>
                <a:ea typeface="Roboto" pitchFamily="2" charset="0"/>
              </a:rPr>
              <a:t>2 </a:t>
            </a:r>
            <a:r>
              <a:rPr lang="en-US" dirty="0" smtClean="0">
                <a:latin typeface="Roboto" pitchFamily="2" charset="0"/>
                <a:ea typeface="Roboto" pitchFamily="2" charset="0"/>
              </a:rPr>
              <a:t>datasets of </a:t>
            </a:r>
            <a:r>
              <a:rPr lang="en-US" dirty="0">
                <a:latin typeface="Roboto" pitchFamily="2" charset="0"/>
                <a:ea typeface="Roboto" pitchFamily="2" charset="0"/>
              </a:rPr>
              <a:t>normal subjects from the </a:t>
            </a:r>
            <a:r>
              <a:rPr lang="en-US" b="1" i="1" dirty="0">
                <a:latin typeface="Roboto" pitchFamily="2" charset="0"/>
                <a:ea typeface="Roboto" pitchFamily="2" charset="0"/>
              </a:rPr>
              <a:t>Internet Brain Segmentation Repository</a:t>
            </a:r>
            <a:r>
              <a:rPr lang="en-US" b="1" dirty="0">
                <a:latin typeface="Roboto" pitchFamily="2" charset="0"/>
                <a:ea typeface="Roboto" pitchFamily="2" charset="0"/>
              </a:rPr>
              <a:t> (IBSR)</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0396" y="4027213"/>
            <a:ext cx="2092687" cy="2281919"/>
          </a:xfrm>
          <a:prstGeom prst="rect">
            <a:avLst/>
          </a:prstGeom>
        </p:spPr>
      </p:pic>
      <p:sp>
        <p:nvSpPr>
          <p:cNvPr id="7" name="Rectangle 6"/>
          <p:cNvSpPr/>
          <p:nvPr/>
        </p:nvSpPr>
        <p:spPr>
          <a:xfrm>
            <a:off x="250825" y="5652095"/>
            <a:ext cx="5947956" cy="923330"/>
          </a:xfrm>
          <a:prstGeom prst="rect">
            <a:avLst/>
          </a:prstGeom>
        </p:spPr>
        <p:txBody>
          <a:bodyPr wrap="square">
            <a:spAutoFit/>
          </a:bodyPr>
          <a:lstStyle/>
          <a:p>
            <a:pPr marL="285750" indent="-285750" algn="just">
              <a:buFont typeface="Arial" panose="020B0604020202020204" pitchFamily="34" charset="0"/>
              <a:buChar char="•"/>
            </a:pPr>
            <a:r>
              <a:rPr lang="es-ES" dirty="0">
                <a:latin typeface="Roboto" pitchFamily="2" charset="0"/>
                <a:ea typeface="Roboto" pitchFamily="2" charset="0"/>
              </a:rPr>
              <a:t>In </a:t>
            </a:r>
            <a:r>
              <a:rPr lang="es-ES" dirty="0" err="1">
                <a:latin typeface="Roboto" pitchFamily="2" charset="0"/>
                <a:ea typeface="Roboto" pitchFamily="2" charset="0"/>
              </a:rPr>
              <a:t>both</a:t>
            </a:r>
            <a:r>
              <a:rPr lang="es-ES" dirty="0">
                <a:latin typeface="Roboto" pitchFamily="2" charset="0"/>
                <a:ea typeface="Roboto" pitchFamily="2" charset="0"/>
              </a:rPr>
              <a:t> </a:t>
            </a:r>
            <a:r>
              <a:rPr lang="es-ES" dirty="0" err="1">
                <a:latin typeface="Roboto" pitchFamily="2" charset="0"/>
                <a:ea typeface="Roboto" pitchFamily="2" charset="0"/>
              </a:rPr>
              <a:t>datasets</a:t>
            </a:r>
            <a:r>
              <a:rPr lang="es-ES" dirty="0">
                <a:latin typeface="Roboto" pitchFamily="2" charset="0"/>
                <a:ea typeface="Roboto" pitchFamily="2" charset="0"/>
              </a:rPr>
              <a:t>, </a:t>
            </a:r>
            <a:r>
              <a:rPr lang="es-ES" b="1" dirty="0" err="1">
                <a:solidFill>
                  <a:schemeClr val="accent5">
                    <a:lumMod val="75000"/>
                  </a:schemeClr>
                </a:solidFill>
                <a:latin typeface="Roboto" pitchFamily="2" charset="0"/>
                <a:ea typeface="Roboto" pitchFamily="2" charset="0"/>
              </a:rPr>
              <a:t>sulcal</a:t>
            </a:r>
            <a:r>
              <a:rPr lang="es-ES" b="1" dirty="0">
                <a:solidFill>
                  <a:schemeClr val="accent5">
                    <a:lumMod val="75000"/>
                  </a:schemeClr>
                </a:solidFill>
                <a:latin typeface="Roboto" pitchFamily="2" charset="0"/>
                <a:ea typeface="Roboto" pitchFamily="2" charset="0"/>
              </a:rPr>
              <a:t> CSF </a:t>
            </a:r>
            <a:r>
              <a:rPr lang="es-ES" dirty="0" err="1">
                <a:latin typeface="Roboto" pitchFamily="2" charset="0"/>
                <a:ea typeface="Roboto" pitchFamily="2" charset="0"/>
              </a:rPr>
              <a:t>was</a:t>
            </a:r>
            <a:r>
              <a:rPr lang="es-ES" dirty="0">
                <a:latin typeface="Roboto" pitchFamily="2" charset="0"/>
                <a:ea typeface="Roboto" pitchFamily="2" charset="0"/>
              </a:rPr>
              <a:t> </a:t>
            </a:r>
            <a:r>
              <a:rPr lang="es-ES" dirty="0" err="1">
                <a:latin typeface="Roboto" pitchFamily="2" charset="0"/>
                <a:ea typeface="Roboto" pitchFamily="2" charset="0"/>
              </a:rPr>
              <a:t>not</a:t>
            </a:r>
            <a:r>
              <a:rPr lang="es-ES" dirty="0">
                <a:latin typeface="Roboto" pitchFamily="2" charset="0"/>
                <a:ea typeface="Roboto" pitchFamily="2" charset="0"/>
              </a:rPr>
              <a:t> </a:t>
            </a:r>
            <a:r>
              <a:rPr lang="es-ES" dirty="0" err="1">
                <a:latin typeface="Roboto" pitchFamily="2" charset="0"/>
                <a:ea typeface="Roboto" pitchFamily="2" charset="0"/>
              </a:rPr>
              <a:t>considered</a:t>
            </a:r>
            <a:r>
              <a:rPr lang="es-ES" dirty="0">
                <a:latin typeface="Roboto" pitchFamily="2" charset="0"/>
                <a:ea typeface="Roboto" pitchFamily="2" charset="0"/>
              </a:rPr>
              <a:t> in </a:t>
            </a:r>
            <a:r>
              <a:rPr lang="es-ES" dirty="0" err="1">
                <a:latin typeface="Roboto" pitchFamily="2" charset="0"/>
                <a:ea typeface="Roboto" pitchFamily="2" charset="0"/>
              </a:rPr>
              <a:t>the</a:t>
            </a:r>
            <a:r>
              <a:rPr lang="es-ES" dirty="0">
                <a:latin typeface="Roboto" pitchFamily="2" charset="0"/>
                <a:ea typeface="Roboto" pitchFamily="2" charset="0"/>
              </a:rPr>
              <a:t> </a:t>
            </a:r>
            <a:r>
              <a:rPr lang="es-ES" dirty="0" err="1">
                <a:latin typeface="Roboto" pitchFamily="2" charset="0"/>
                <a:ea typeface="Roboto" pitchFamily="2" charset="0"/>
              </a:rPr>
              <a:t>evaluation</a:t>
            </a:r>
            <a:r>
              <a:rPr lang="es-ES" dirty="0">
                <a:latin typeface="Roboto" pitchFamily="2" charset="0"/>
                <a:ea typeface="Roboto" pitchFamily="2" charset="0"/>
              </a:rPr>
              <a:t>, as </a:t>
            </a:r>
            <a:r>
              <a:rPr lang="es-ES" dirty="0" err="1">
                <a:latin typeface="Roboto" pitchFamily="2" charset="0"/>
                <a:ea typeface="Roboto" pitchFamily="2" charset="0"/>
              </a:rPr>
              <a:t>this</a:t>
            </a:r>
            <a:r>
              <a:rPr lang="es-ES" dirty="0">
                <a:latin typeface="Roboto" pitchFamily="2" charset="0"/>
                <a:ea typeface="Roboto" pitchFamily="2" charset="0"/>
              </a:rPr>
              <a:t> </a:t>
            </a:r>
            <a:r>
              <a:rPr lang="es-ES" dirty="0" err="1">
                <a:latin typeface="Roboto" pitchFamily="2" charset="0"/>
                <a:ea typeface="Roboto" pitchFamily="2" charset="0"/>
              </a:rPr>
              <a:t>was</a:t>
            </a:r>
            <a:r>
              <a:rPr lang="es-ES" dirty="0">
                <a:latin typeface="Roboto" pitchFamily="2" charset="0"/>
                <a:ea typeface="Roboto" pitchFamily="2" charset="0"/>
              </a:rPr>
              <a:t> </a:t>
            </a:r>
            <a:r>
              <a:rPr lang="es-ES" dirty="0" err="1">
                <a:latin typeface="Roboto" pitchFamily="2" charset="0"/>
                <a:ea typeface="Roboto" pitchFamily="2" charset="0"/>
              </a:rPr>
              <a:t>labeled</a:t>
            </a:r>
            <a:r>
              <a:rPr lang="es-ES" dirty="0">
                <a:latin typeface="Roboto" pitchFamily="2" charset="0"/>
                <a:ea typeface="Roboto" pitchFamily="2" charset="0"/>
              </a:rPr>
              <a:t> as GM in </a:t>
            </a:r>
            <a:r>
              <a:rPr lang="es-ES" dirty="0" err="1">
                <a:latin typeface="Roboto" pitchFamily="2" charset="0"/>
                <a:ea typeface="Roboto" pitchFamily="2" charset="0"/>
              </a:rPr>
              <a:t>the</a:t>
            </a:r>
            <a:r>
              <a:rPr lang="es-ES" dirty="0">
                <a:latin typeface="Roboto" pitchFamily="2" charset="0"/>
                <a:ea typeface="Roboto" pitchFamily="2" charset="0"/>
              </a:rPr>
              <a:t> original </a:t>
            </a:r>
            <a:r>
              <a:rPr lang="es-ES" dirty="0" err="1">
                <a:latin typeface="Roboto" pitchFamily="2" charset="0"/>
                <a:ea typeface="Roboto" pitchFamily="2" charset="0"/>
              </a:rPr>
              <a:t>annotations</a:t>
            </a:r>
            <a:endParaRPr lang="en-US" dirty="0">
              <a:latin typeface="Roboto" pitchFamily="2" charset="0"/>
              <a:ea typeface="Roboto" pitchFamily="2" charset="0"/>
            </a:endParaRPr>
          </a:p>
        </p:txBody>
      </p:sp>
      <p:sp>
        <p:nvSpPr>
          <p:cNvPr id="8" name="Slide Number Placeholder 7"/>
          <p:cNvSpPr>
            <a:spLocks noGrp="1"/>
          </p:cNvSpPr>
          <p:nvPr>
            <p:ph type="sldNum" sz="quarter" idx="12"/>
          </p:nvPr>
        </p:nvSpPr>
        <p:spPr/>
        <p:txBody>
          <a:bodyPr/>
          <a:lstStyle/>
          <a:p>
            <a:fld id="{227F3176-F9F6-45D0-9446-6BF35B4A50FB}" type="slidenum">
              <a:rPr lang="en-US" smtClean="0"/>
              <a:pPr/>
              <a:t>16</a:t>
            </a:fld>
            <a:r>
              <a:rPr lang="en-US" smtClean="0"/>
              <a:t> / 75</a:t>
            </a:r>
            <a:endParaRPr lang="en-US" dirty="0"/>
          </a:p>
        </p:txBody>
      </p:sp>
    </p:spTree>
    <p:extLst>
      <p:ext uri="{BB962C8B-B14F-4D97-AF65-F5344CB8AC3E}">
        <p14:creationId xmlns:p14="http://schemas.microsoft.com/office/powerpoint/2010/main" val="1647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2994474" cy="523220"/>
          </a:xfrm>
          <a:prstGeom prst="rect">
            <a:avLst/>
          </a:prstGeom>
          <a:noFill/>
        </p:spPr>
        <p:txBody>
          <a:bodyPr wrap="none" rtlCol="0">
            <a:spAutoFit/>
          </a:bodyPr>
          <a:lstStyle/>
          <a:p>
            <a:r>
              <a:rPr lang="es-ES" sz="2800" b="1" dirty="0" smtClean="0">
                <a:latin typeface="Roboto" pitchFamily="2" charset="0"/>
                <a:ea typeface="Roboto" pitchFamily="2" charset="0"/>
              </a:rPr>
              <a:t>1. </a:t>
            </a:r>
            <a:r>
              <a:rPr lang="es-ES" sz="2800" b="1" dirty="0" err="1" smtClean="0">
                <a:latin typeface="Roboto" pitchFamily="2" charset="0"/>
                <a:ea typeface="Roboto" pitchFamily="2" charset="0"/>
              </a:rPr>
              <a:t>State</a:t>
            </a:r>
            <a:r>
              <a:rPr lang="es-ES" sz="2800" b="1" dirty="0" smtClean="0">
                <a:latin typeface="Roboto" pitchFamily="2" charset="0"/>
                <a:ea typeface="Roboto" pitchFamily="2" charset="0"/>
              </a:rPr>
              <a:t> of </a:t>
            </a:r>
            <a:r>
              <a:rPr lang="es-ES" sz="2800" b="1" dirty="0" err="1" smtClean="0">
                <a:latin typeface="Roboto" pitchFamily="2" charset="0"/>
                <a:ea typeface="Roboto" pitchFamily="2" charset="0"/>
              </a:rPr>
              <a:t>the</a:t>
            </a:r>
            <a:r>
              <a:rPr lang="es-ES" sz="2800" b="1" dirty="0" smtClean="0">
                <a:latin typeface="Roboto" pitchFamily="2" charset="0"/>
                <a:ea typeface="Roboto" pitchFamily="2" charset="0"/>
              </a:rPr>
              <a:t> art</a:t>
            </a:r>
            <a:endParaRPr lang="en-US" sz="2800" b="1" dirty="0">
              <a:latin typeface="Roboto" pitchFamily="2" charset="0"/>
              <a:ea typeface="Roboto" pitchFamily="2" charset="0"/>
            </a:endParaRPr>
          </a:p>
        </p:txBody>
      </p:sp>
      <p:sp>
        <p:nvSpPr>
          <p:cNvPr id="4" name="Rectangle 3"/>
          <p:cNvSpPr/>
          <p:nvPr/>
        </p:nvSpPr>
        <p:spPr>
          <a:xfrm>
            <a:off x="148254" y="988015"/>
            <a:ext cx="8326482" cy="1754326"/>
          </a:xfrm>
          <a:prstGeom prst="rect">
            <a:avLst/>
          </a:prstGeom>
        </p:spPr>
        <p:txBody>
          <a:bodyPr wrap="square">
            <a:spAutoFit/>
          </a:bodyPr>
          <a:lstStyle/>
          <a:p>
            <a:r>
              <a:rPr lang="es-ES" b="1" dirty="0" smtClean="0">
                <a:latin typeface="Roboto" pitchFamily="2" charset="0"/>
                <a:ea typeface="Roboto" pitchFamily="2" charset="0"/>
              </a:rPr>
              <a:t>Data </a:t>
            </a:r>
            <a:r>
              <a:rPr lang="es-ES" b="1" dirty="0" err="1" smtClean="0">
                <a:latin typeface="Roboto" pitchFamily="2" charset="0"/>
                <a:ea typeface="Roboto" pitchFamily="2" charset="0"/>
              </a:rPr>
              <a:t>analysis</a:t>
            </a:r>
            <a:r>
              <a:rPr lang="es-ES" b="1" dirty="0" smtClean="0">
                <a:latin typeface="Roboto" pitchFamily="2" charset="0"/>
                <a:ea typeface="Roboto" pitchFamily="2" charset="0"/>
              </a:rPr>
              <a:t>:</a:t>
            </a:r>
          </a:p>
          <a:p>
            <a:endParaRPr lang="es-ES" dirty="0">
              <a:latin typeface="Roboto" pitchFamily="2" charset="0"/>
              <a:ea typeface="Roboto" pitchFamily="2" charset="0"/>
            </a:endParaRPr>
          </a:p>
          <a:p>
            <a:endParaRPr lang="es-ES" dirty="0">
              <a:latin typeface="Roboto" pitchFamily="2" charset="0"/>
              <a:ea typeface="Roboto" pitchFamily="2" charset="0"/>
            </a:endParaRPr>
          </a:p>
          <a:p>
            <a:endParaRPr lang="es-ES" dirty="0" smtClean="0">
              <a:latin typeface="Roboto" pitchFamily="2" charset="0"/>
              <a:ea typeface="Roboto" pitchFamily="2" charset="0"/>
            </a:endParaRPr>
          </a:p>
          <a:p>
            <a:endParaRPr lang="es-ES" dirty="0">
              <a:latin typeface="Roboto" pitchFamily="2" charset="0"/>
              <a:ea typeface="Roboto" pitchFamily="2" charset="0"/>
            </a:endParaRPr>
          </a:p>
          <a:p>
            <a:endParaRPr lang="en-US" dirty="0">
              <a:latin typeface="Roboto" pitchFamily="2" charset="0"/>
              <a:ea typeface="Roboto" pitchFamily="2" charset="0"/>
            </a:endParaRPr>
          </a:p>
        </p:txBody>
      </p:sp>
      <p:grpSp>
        <p:nvGrpSpPr>
          <p:cNvPr id="7" name="Group 6"/>
          <p:cNvGrpSpPr/>
          <p:nvPr/>
        </p:nvGrpSpPr>
        <p:grpSpPr>
          <a:xfrm>
            <a:off x="148254" y="1503011"/>
            <a:ext cx="8703916" cy="1488683"/>
            <a:chOff x="148254" y="1503011"/>
            <a:chExt cx="8703916" cy="1488683"/>
          </a:xfrm>
        </p:grpSpPr>
        <p:sp>
          <p:nvSpPr>
            <p:cNvPr id="10" name="Rectangle 9"/>
            <p:cNvSpPr/>
            <p:nvPr/>
          </p:nvSpPr>
          <p:spPr>
            <a:xfrm>
              <a:off x="148254" y="1503011"/>
              <a:ext cx="8703916" cy="1200329"/>
            </a:xfrm>
            <a:prstGeom prst="rect">
              <a:avLst/>
            </a:prstGeom>
          </p:spPr>
          <p:txBody>
            <a:bodyPr wrap="square">
              <a:spAutoFit/>
            </a:bodyPr>
            <a:lstStyle/>
            <a:p>
              <a:r>
                <a:rPr lang="es-ES" b="1" dirty="0" smtClean="0">
                  <a:solidFill>
                    <a:schemeClr val="accent5">
                      <a:lumMod val="75000"/>
                    </a:schemeClr>
                  </a:solidFill>
                  <a:latin typeface="Roboto" pitchFamily="2" charset="0"/>
                  <a:ea typeface="Roboto" pitchFamily="2" charset="0"/>
                </a:rPr>
                <a:t>Dice </a:t>
              </a:r>
              <a:r>
                <a:rPr lang="es-ES" b="1" dirty="0" err="1" smtClean="0">
                  <a:solidFill>
                    <a:schemeClr val="accent5">
                      <a:lumMod val="75000"/>
                    </a:schemeClr>
                  </a:solidFill>
                  <a:latin typeface="Roboto" pitchFamily="2" charset="0"/>
                  <a:ea typeface="Roboto" pitchFamily="2" charset="0"/>
                </a:rPr>
                <a:t>coefficient</a:t>
              </a:r>
              <a:r>
                <a:rPr lang="es-ES" b="1" dirty="0" smtClean="0">
                  <a:solidFill>
                    <a:schemeClr val="accent5">
                      <a:lumMod val="75000"/>
                    </a:schemeClr>
                  </a:solidFill>
                  <a:latin typeface="Roboto" pitchFamily="2" charset="0"/>
                  <a:ea typeface="Roboto" pitchFamily="2" charset="0"/>
                </a:rPr>
                <a:t> </a:t>
              </a:r>
              <a:r>
                <a:rPr lang="es-ES" dirty="0" err="1" smtClean="0">
                  <a:latin typeface="Roboto" pitchFamily="2" charset="0"/>
                  <a:ea typeface="Roboto" pitchFamily="2" charset="0"/>
                </a:rPr>
                <a:t>between</a:t>
              </a:r>
              <a:r>
                <a:rPr lang="es-ES" dirty="0" smtClean="0">
                  <a:latin typeface="Roboto" pitchFamily="2" charset="0"/>
                  <a:ea typeface="Roboto" pitchFamily="2" charset="0"/>
                </a:rPr>
                <a:t> </a:t>
              </a:r>
              <a:r>
                <a:rPr lang="en-US" dirty="0">
                  <a:latin typeface="Roboto" pitchFamily="2" charset="0"/>
                  <a:ea typeface="Roboto" pitchFamily="2" charset="0"/>
                </a:rPr>
                <a:t>the </a:t>
              </a:r>
              <a:r>
                <a:rPr lang="en-US" dirty="0" smtClean="0">
                  <a:latin typeface="Roboto" pitchFamily="2" charset="0"/>
                  <a:ea typeface="Roboto" pitchFamily="2" charset="0"/>
                </a:rPr>
                <a:t>GM, WM and CSF </a:t>
              </a:r>
              <a:r>
                <a:rPr lang="en-US" b="1" dirty="0" smtClean="0">
                  <a:latin typeface="Roboto" pitchFamily="2" charset="0"/>
                  <a:ea typeface="Roboto" pitchFamily="2" charset="0"/>
                </a:rPr>
                <a:t>segmentation</a:t>
              </a:r>
              <a:r>
                <a:rPr lang="en-US" dirty="0" smtClean="0">
                  <a:latin typeface="Roboto" pitchFamily="2" charset="0"/>
                  <a:ea typeface="Roboto" pitchFamily="2" charset="0"/>
                </a:rPr>
                <a:t> </a:t>
              </a:r>
              <a:r>
                <a:rPr lang="en-US" dirty="0">
                  <a:latin typeface="Roboto" pitchFamily="2" charset="0"/>
                  <a:ea typeface="Roboto" pitchFamily="2" charset="0"/>
                </a:rPr>
                <a:t>masks and the </a:t>
              </a:r>
              <a:r>
                <a:rPr lang="en-US" b="1" dirty="0">
                  <a:latin typeface="Roboto" pitchFamily="2" charset="0"/>
                  <a:ea typeface="Roboto" pitchFamily="2" charset="0"/>
                </a:rPr>
                <a:t>ground-truth</a:t>
              </a:r>
              <a:r>
                <a:rPr lang="en-US" dirty="0">
                  <a:latin typeface="Roboto" pitchFamily="2" charset="0"/>
                  <a:ea typeface="Roboto" pitchFamily="2" charset="0"/>
                </a:rPr>
                <a:t> annotations</a:t>
              </a:r>
              <a:r>
                <a:rPr lang="es-ES" dirty="0" smtClean="0">
                  <a:latin typeface="Roboto" pitchFamily="2" charset="0"/>
                  <a:ea typeface="Roboto" pitchFamily="2" charset="0"/>
                </a:rPr>
                <a:t> </a:t>
              </a:r>
            </a:p>
            <a:p>
              <a:endParaRPr lang="es-ES" dirty="0"/>
            </a:p>
            <a:p>
              <a:endParaRPr lang="en-US" dirty="0"/>
            </a:p>
          </p:txBody>
        </p:sp>
        <mc:AlternateContent xmlns:mc="http://schemas.openxmlformats.org/markup-compatibility/2006" xmlns:a14="http://schemas.microsoft.com/office/drawing/2010/main">
          <mc:Choice Requires="a14">
            <p:sp>
              <p:nvSpPr>
                <p:cNvPr id="6" name="Rectangle 5"/>
                <p:cNvSpPr/>
                <p:nvPr/>
              </p:nvSpPr>
              <p:spPr>
                <a:xfrm>
                  <a:off x="2800078" y="2374346"/>
                  <a:ext cx="2960875"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𝐷𝑆𝐶</m:t>
                        </m:r>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2×</m:t>
                            </m:r>
                            <m:r>
                              <a:rPr lang="en-US" i="1">
                                <a:latin typeface="Cambria Math" panose="02040503050406030204" pitchFamily="18" charset="0"/>
                              </a:rPr>
                              <m:t>𝑇𝑃</m:t>
                            </m:r>
                          </m:num>
                          <m:den>
                            <m:r>
                              <a:rPr lang="en-US" i="0">
                                <a:latin typeface="Cambria Math" panose="02040503050406030204" pitchFamily="18" charset="0"/>
                              </a:rPr>
                              <m:t>2 ×</m:t>
                            </m:r>
                            <m:r>
                              <a:rPr lang="en-US" i="1">
                                <a:latin typeface="Cambria Math" panose="02040503050406030204" pitchFamily="18" charset="0"/>
                              </a:rPr>
                              <m:t>𝑇𝑃</m:t>
                            </m:r>
                            <m:r>
                              <a:rPr lang="en-US" i="0">
                                <a:latin typeface="Cambria Math" panose="02040503050406030204" pitchFamily="18" charset="0"/>
                              </a:rPr>
                              <m:t> +</m:t>
                            </m:r>
                            <m:r>
                              <a:rPr lang="en-US" i="1">
                                <a:latin typeface="Cambria Math" panose="02040503050406030204" pitchFamily="18" charset="0"/>
                              </a:rPr>
                              <m:t>𝐹𝑃</m:t>
                            </m:r>
                            <m:r>
                              <a:rPr lang="en-US" i="0">
                                <a:latin typeface="Cambria Math" panose="02040503050406030204" pitchFamily="18" charset="0"/>
                              </a:rPr>
                              <m:t>+</m:t>
                            </m:r>
                            <m:r>
                              <a:rPr lang="en-US" i="1">
                                <a:latin typeface="Cambria Math" panose="02040503050406030204" pitchFamily="18" charset="0"/>
                              </a:rPr>
                              <m:t>𝐹𝑁</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800078" y="2374346"/>
                  <a:ext cx="2960875" cy="617348"/>
                </a:xfrm>
                <a:prstGeom prst="rect">
                  <a:avLst/>
                </a:prstGeom>
                <a:blipFill>
                  <a:blip r:embed="rId3"/>
                  <a:stretch>
                    <a:fillRect/>
                  </a:stretch>
                </a:blipFill>
              </p:spPr>
              <p:txBody>
                <a:bodyPr/>
                <a:lstStyle/>
                <a:p>
                  <a:r>
                    <a:rPr lang="en-US">
                      <a:noFill/>
                    </a:rPr>
                    <a:t> </a:t>
                  </a:r>
                </a:p>
              </p:txBody>
            </p:sp>
          </mc:Fallback>
        </mc:AlternateContent>
      </p:grpSp>
      <p:sp>
        <p:nvSpPr>
          <p:cNvPr id="8" name="Slide Number Placeholder 7"/>
          <p:cNvSpPr>
            <a:spLocks noGrp="1"/>
          </p:cNvSpPr>
          <p:nvPr>
            <p:ph type="sldNum" sz="quarter" idx="12"/>
          </p:nvPr>
        </p:nvSpPr>
        <p:spPr/>
        <p:txBody>
          <a:bodyPr/>
          <a:lstStyle/>
          <a:p>
            <a:fld id="{227F3176-F9F6-45D0-9446-6BF35B4A50FB}" type="slidenum">
              <a:rPr lang="en-US" smtClean="0"/>
              <a:pPr/>
              <a:t>17</a:t>
            </a:fld>
            <a:r>
              <a:rPr lang="en-US" smtClean="0"/>
              <a:t> / 75</a:t>
            </a:r>
            <a:endParaRPr lang="en-US" dirty="0"/>
          </a:p>
        </p:txBody>
      </p:sp>
      <p:sp>
        <p:nvSpPr>
          <p:cNvPr id="11" name="TextBox 10"/>
          <p:cNvSpPr txBox="1"/>
          <p:nvPr/>
        </p:nvSpPr>
        <p:spPr>
          <a:xfrm>
            <a:off x="159928" y="3875735"/>
            <a:ext cx="3607078" cy="276999"/>
          </a:xfrm>
          <a:prstGeom prst="rect">
            <a:avLst/>
          </a:prstGeom>
          <a:noFill/>
        </p:spPr>
        <p:txBody>
          <a:bodyPr wrap="none" rtlCol="0">
            <a:spAutoFit/>
          </a:bodyPr>
          <a:lstStyle/>
          <a:p>
            <a:r>
              <a:rPr lang="es-ES" sz="1200" b="1" dirty="0" smtClean="0">
                <a:solidFill>
                  <a:schemeClr val="accent1">
                    <a:lumMod val="50000"/>
                  </a:schemeClr>
                </a:solidFill>
                <a:latin typeface="Roboto" pitchFamily="2" charset="0"/>
                <a:ea typeface="Roboto" pitchFamily="2" charset="0"/>
              </a:rPr>
              <a:t>IBSR20</a:t>
            </a:r>
            <a:r>
              <a:rPr lang="es-ES" sz="1200" dirty="0" smtClean="0">
                <a:latin typeface="Roboto" pitchFamily="2" charset="0"/>
                <a:ea typeface="Roboto" pitchFamily="2" charset="0"/>
              </a:rPr>
              <a:t>: DSC </a:t>
            </a:r>
            <a:r>
              <a:rPr lang="es-ES" sz="1200" dirty="0" err="1" smtClean="0">
                <a:latin typeface="Roboto" pitchFamily="2" charset="0"/>
                <a:ea typeface="Roboto" pitchFamily="2" charset="0"/>
              </a:rPr>
              <a:t>coefficients</a:t>
            </a:r>
            <a:r>
              <a:rPr lang="es-ES" sz="1200" dirty="0" smtClean="0">
                <a:latin typeface="Roboto" pitchFamily="2" charset="0"/>
                <a:ea typeface="Roboto" pitchFamily="2" charset="0"/>
              </a:rPr>
              <a:t> </a:t>
            </a:r>
            <a:r>
              <a:rPr lang="es-ES" sz="1200" dirty="0" err="1" smtClean="0">
                <a:latin typeface="Roboto" pitchFamily="2" charset="0"/>
                <a:ea typeface="Roboto" pitchFamily="2" charset="0"/>
              </a:rPr>
              <a:t>for</a:t>
            </a:r>
            <a:r>
              <a:rPr lang="es-ES" sz="1200" dirty="0" smtClean="0">
                <a:latin typeface="Roboto" pitchFamily="2" charset="0"/>
                <a:ea typeface="Roboto" pitchFamily="2" charset="0"/>
              </a:rPr>
              <a:t> </a:t>
            </a:r>
            <a:r>
              <a:rPr lang="es-ES" sz="1200" dirty="0" err="1" smtClean="0">
                <a:latin typeface="Roboto" pitchFamily="2" charset="0"/>
                <a:ea typeface="Roboto" pitchFamily="2" charset="0"/>
              </a:rPr>
              <a:t>each</a:t>
            </a:r>
            <a:r>
              <a:rPr lang="es-ES" sz="1200" dirty="0" smtClean="0">
                <a:latin typeface="Roboto" pitchFamily="2" charset="0"/>
                <a:ea typeface="Roboto" pitchFamily="2" charset="0"/>
              </a:rPr>
              <a:t> </a:t>
            </a:r>
            <a:r>
              <a:rPr lang="es-ES" sz="1200" dirty="0" err="1" smtClean="0">
                <a:latin typeface="Roboto" pitchFamily="2" charset="0"/>
                <a:ea typeface="Roboto" pitchFamily="2" charset="0"/>
              </a:rPr>
              <a:t>method</a:t>
            </a:r>
            <a:r>
              <a:rPr lang="es-ES" sz="1200" dirty="0" smtClean="0">
                <a:latin typeface="Roboto" pitchFamily="2" charset="0"/>
                <a:ea typeface="Roboto" pitchFamily="2" charset="0"/>
              </a:rPr>
              <a:t> (</a:t>
            </a:r>
            <a:r>
              <a:rPr lang="en-US" sz="1200" dirty="0" smtClean="0">
                <a:latin typeface="Roboto" pitchFamily="2" charset="0"/>
                <a:ea typeface="Roboto" pitchFamily="2" charset="0"/>
              </a:rPr>
              <a:t>µ </a:t>
            </a:r>
            <a:r>
              <a:rPr lang="es-ES" sz="1200" dirty="0">
                <a:latin typeface="Roboto" pitchFamily="2" charset="0"/>
                <a:ea typeface="Roboto" pitchFamily="2" charset="0"/>
              </a:rPr>
              <a:t>± </a:t>
            </a:r>
            <a:r>
              <a:rPr lang="el-GR" sz="1200" dirty="0" smtClean="0">
                <a:latin typeface="Roboto" pitchFamily="2" charset="0"/>
                <a:ea typeface="Roboto" pitchFamily="2" charset="0"/>
              </a:rPr>
              <a:t>σ</a:t>
            </a:r>
            <a:r>
              <a:rPr lang="es-ES" sz="1200" dirty="0" smtClean="0">
                <a:latin typeface="Roboto" pitchFamily="2" charset="0"/>
                <a:ea typeface="Roboto" pitchFamily="2" charset="0"/>
              </a:rPr>
              <a:t>)</a:t>
            </a:r>
            <a:endParaRPr lang="en-US" sz="1200" dirty="0">
              <a:latin typeface="Roboto" pitchFamily="2" charset="0"/>
              <a:ea typeface="Roboto" pitchFamily="2" charset="0"/>
            </a:endParaRPr>
          </a:p>
        </p:txBody>
      </p:sp>
      <p:sp>
        <p:nvSpPr>
          <p:cNvPr id="12" name="Rectangle 11"/>
          <p:cNvSpPr/>
          <p:nvPr/>
        </p:nvSpPr>
        <p:spPr>
          <a:xfrm>
            <a:off x="4232910" y="3864305"/>
            <a:ext cx="4572000" cy="276999"/>
          </a:xfrm>
          <a:prstGeom prst="rect">
            <a:avLst/>
          </a:prstGeom>
        </p:spPr>
        <p:txBody>
          <a:bodyPr>
            <a:spAutoFit/>
          </a:bodyPr>
          <a:lstStyle/>
          <a:p>
            <a:r>
              <a:rPr lang="es-ES" sz="1200" b="1" dirty="0" smtClean="0">
                <a:solidFill>
                  <a:schemeClr val="accent1">
                    <a:lumMod val="50000"/>
                  </a:schemeClr>
                </a:solidFill>
                <a:latin typeface="Roboto" pitchFamily="2" charset="0"/>
                <a:ea typeface="Roboto" pitchFamily="2" charset="0"/>
              </a:rPr>
              <a:t>IBSR18</a:t>
            </a:r>
            <a:r>
              <a:rPr lang="es-ES" sz="1200" dirty="0" smtClean="0">
                <a:latin typeface="Roboto" pitchFamily="2" charset="0"/>
                <a:ea typeface="Roboto" pitchFamily="2" charset="0"/>
              </a:rPr>
              <a:t>: </a:t>
            </a:r>
            <a:r>
              <a:rPr lang="es-ES" sz="1200" dirty="0">
                <a:latin typeface="Roboto" pitchFamily="2" charset="0"/>
                <a:ea typeface="Roboto" pitchFamily="2" charset="0"/>
              </a:rPr>
              <a:t>DSC </a:t>
            </a:r>
            <a:r>
              <a:rPr lang="es-ES" sz="1200" dirty="0" err="1">
                <a:latin typeface="Roboto" pitchFamily="2" charset="0"/>
                <a:ea typeface="Roboto" pitchFamily="2" charset="0"/>
              </a:rPr>
              <a:t>coefficients</a:t>
            </a:r>
            <a:r>
              <a:rPr lang="es-ES" sz="1200" dirty="0">
                <a:latin typeface="Roboto" pitchFamily="2" charset="0"/>
                <a:ea typeface="Roboto" pitchFamily="2" charset="0"/>
              </a:rPr>
              <a:t> </a:t>
            </a:r>
            <a:r>
              <a:rPr lang="es-ES" sz="1200" dirty="0" err="1">
                <a:latin typeface="Roboto" pitchFamily="2" charset="0"/>
                <a:ea typeface="Roboto" pitchFamily="2" charset="0"/>
              </a:rPr>
              <a:t>for</a:t>
            </a:r>
            <a:r>
              <a:rPr lang="es-ES" sz="1200" dirty="0">
                <a:latin typeface="Roboto" pitchFamily="2" charset="0"/>
                <a:ea typeface="Roboto" pitchFamily="2" charset="0"/>
              </a:rPr>
              <a:t> </a:t>
            </a:r>
            <a:r>
              <a:rPr lang="es-ES" sz="1200" dirty="0" err="1">
                <a:latin typeface="Roboto" pitchFamily="2" charset="0"/>
                <a:ea typeface="Roboto" pitchFamily="2" charset="0"/>
              </a:rPr>
              <a:t>each</a:t>
            </a:r>
            <a:r>
              <a:rPr lang="es-ES" sz="1200" dirty="0">
                <a:latin typeface="Roboto" pitchFamily="2" charset="0"/>
                <a:ea typeface="Roboto" pitchFamily="2" charset="0"/>
              </a:rPr>
              <a:t> </a:t>
            </a:r>
            <a:r>
              <a:rPr lang="es-ES" sz="1200" dirty="0" err="1">
                <a:latin typeface="Roboto" pitchFamily="2" charset="0"/>
                <a:ea typeface="Roboto" pitchFamily="2" charset="0"/>
              </a:rPr>
              <a:t>method</a:t>
            </a:r>
            <a:r>
              <a:rPr lang="es-ES" sz="1200" dirty="0">
                <a:latin typeface="Roboto" pitchFamily="2" charset="0"/>
                <a:ea typeface="Roboto" pitchFamily="2" charset="0"/>
              </a:rPr>
              <a:t> (</a:t>
            </a:r>
            <a:r>
              <a:rPr lang="en-US" sz="1200" dirty="0">
                <a:latin typeface="Roboto" pitchFamily="2" charset="0"/>
                <a:ea typeface="Roboto" pitchFamily="2" charset="0"/>
              </a:rPr>
              <a:t>µ </a:t>
            </a:r>
            <a:r>
              <a:rPr lang="es-ES" sz="1200" dirty="0">
                <a:latin typeface="Roboto" pitchFamily="2" charset="0"/>
                <a:ea typeface="Roboto" pitchFamily="2" charset="0"/>
              </a:rPr>
              <a:t>± </a:t>
            </a:r>
            <a:r>
              <a:rPr lang="el-GR" sz="1200" dirty="0">
                <a:latin typeface="Roboto" pitchFamily="2" charset="0"/>
                <a:ea typeface="Roboto" pitchFamily="2" charset="0"/>
              </a:rPr>
              <a:t>σ</a:t>
            </a:r>
            <a:r>
              <a:rPr lang="es-ES" sz="1200" dirty="0">
                <a:latin typeface="Roboto" pitchFamily="2" charset="0"/>
                <a:ea typeface="Roboto" pitchFamily="2" charset="0"/>
              </a:rPr>
              <a:t>)</a:t>
            </a:r>
            <a:endParaRPr lang="en-US" sz="1200" dirty="0">
              <a:latin typeface="Roboto" pitchFamily="2" charset="0"/>
              <a:ea typeface="Roboto" pitchFamily="2"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3605743877"/>
              </p:ext>
            </p:extLst>
          </p:nvPr>
        </p:nvGraphicFramePr>
        <p:xfrm>
          <a:off x="250825" y="4239895"/>
          <a:ext cx="3425284" cy="2160872"/>
        </p:xfrm>
        <a:graphic>
          <a:graphicData uri="http://schemas.openxmlformats.org/drawingml/2006/table">
            <a:tbl>
              <a:tblPr>
                <a:tableStyleId>{9D7B26C5-4107-4FEC-AEDC-1716B250A1EF}</a:tableStyleId>
              </a:tblPr>
              <a:tblGrid>
                <a:gridCol w="624054">
                  <a:extLst>
                    <a:ext uri="{9D8B030D-6E8A-4147-A177-3AD203B41FA5}">
                      <a16:colId xmlns:a16="http://schemas.microsoft.com/office/drawing/2014/main" val="4117435513"/>
                    </a:ext>
                  </a:extLst>
                </a:gridCol>
                <a:gridCol w="825015">
                  <a:extLst>
                    <a:ext uri="{9D8B030D-6E8A-4147-A177-3AD203B41FA5}">
                      <a16:colId xmlns:a16="http://schemas.microsoft.com/office/drawing/2014/main" val="350751599"/>
                    </a:ext>
                  </a:extLst>
                </a:gridCol>
                <a:gridCol w="955843">
                  <a:extLst>
                    <a:ext uri="{9D8B030D-6E8A-4147-A177-3AD203B41FA5}">
                      <a16:colId xmlns:a16="http://schemas.microsoft.com/office/drawing/2014/main" val="1472249505"/>
                    </a:ext>
                  </a:extLst>
                </a:gridCol>
                <a:gridCol w="1020372">
                  <a:extLst>
                    <a:ext uri="{9D8B030D-6E8A-4147-A177-3AD203B41FA5}">
                      <a16:colId xmlns:a16="http://schemas.microsoft.com/office/drawing/2014/main" val="1107975795"/>
                    </a:ext>
                  </a:extLst>
                </a:gridCol>
              </a:tblGrid>
              <a:tr h="217772">
                <a:tc>
                  <a:txBody>
                    <a:bodyPr/>
                    <a:lstStyle/>
                    <a:p>
                      <a:pPr algn="ctr">
                        <a:lnSpc>
                          <a:spcPct val="150000"/>
                        </a:lnSpc>
                        <a:spcAft>
                          <a:spcPts val="0"/>
                        </a:spcAft>
                      </a:pPr>
                      <a:r>
                        <a:rPr lang="es-ES" sz="850" b="1" dirty="0" err="1">
                          <a:effectLst/>
                          <a:latin typeface="Roboto" pitchFamily="2" charset="0"/>
                          <a:ea typeface="Roboto" pitchFamily="2" charset="0"/>
                        </a:rPr>
                        <a:t>Method</a:t>
                      </a:r>
                      <a:endParaRPr lang="en-US" sz="1000" b="1" dirty="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dirty="0">
                          <a:effectLst/>
                          <a:latin typeface="Roboto" pitchFamily="2" charset="0"/>
                          <a:ea typeface="Roboto" pitchFamily="2" charset="0"/>
                        </a:rPr>
                        <a:t>GM</a:t>
                      </a:r>
                      <a:endParaRPr lang="en-US" sz="1000" b="1" dirty="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dirty="0">
                          <a:effectLst/>
                          <a:latin typeface="Roboto" pitchFamily="2" charset="0"/>
                          <a:ea typeface="Roboto" pitchFamily="2" charset="0"/>
                        </a:rPr>
                        <a:t>WM</a:t>
                      </a:r>
                      <a:endParaRPr lang="en-US" sz="1000" b="1" dirty="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dirty="0">
                          <a:effectLst/>
                          <a:latin typeface="Roboto" pitchFamily="2" charset="0"/>
                          <a:ea typeface="Roboto" pitchFamily="2" charset="0"/>
                        </a:rPr>
                        <a:t>CSF</a:t>
                      </a:r>
                      <a:endParaRPr lang="en-US" sz="1000" b="1" dirty="0">
                        <a:effectLst/>
                        <a:latin typeface="Roboto" pitchFamily="2" charset="0"/>
                        <a:ea typeface="Roboto" pitchFamily="2" charset="0"/>
                      </a:endParaRPr>
                    </a:p>
                  </a:txBody>
                  <a:tcPr marL="0" marR="0" marT="0" marB="0"/>
                </a:tc>
                <a:extLst>
                  <a:ext uri="{0D108BD9-81ED-4DB2-BD59-A6C34878D82A}">
                    <a16:rowId xmlns:a16="http://schemas.microsoft.com/office/drawing/2014/main" val="1313286844"/>
                  </a:ext>
                </a:extLst>
              </a:tr>
              <a:tr h="190778">
                <a:tc>
                  <a:txBody>
                    <a:bodyPr/>
                    <a:lstStyle/>
                    <a:p>
                      <a:pPr algn="ctr">
                        <a:lnSpc>
                          <a:spcPct val="150000"/>
                        </a:lnSpc>
                        <a:spcAft>
                          <a:spcPts val="0"/>
                        </a:spcAft>
                      </a:pPr>
                      <a:r>
                        <a:rPr lang="es-ES" sz="850" b="1">
                          <a:effectLst/>
                          <a:latin typeface="Roboto" pitchFamily="2" charset="0"/>
                          <a:ea typeface="Roboto" pitchFamily="2" charset="0"/>
                        </a:rPr>
                        <a:t>FAST</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0.82</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0.06</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0.78</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0.12</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0.76</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0.12</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642062312"/>
                  </a:ext>
                </a:extLst>
              </a:tr>
              <a:tr h="190778">
                <a:tc>
                  <a:txBody>
                    <a:bodyPr/>
                    <a:lstStyle/>
                    <a:p>
                      <a:pPr algn="ctr">
                        <a:lnSpc>
                          <a:spcPct val="150000"/>
                        </a:lnSpc>
                        <a:spcAft>
                          <a:spcPts val="0"/>
                        </a:spcAft>
                      </a:pPr>
                      <a:r>
                        <a:rPr lang="es-ES" sz="850" b="1">
                          <a:effectLst/>
                          <a:latin typeface="Roboto" pitchFamily="2" charset="0"/>
                          <a:ea typeface="Roboto" pitchFamily="2" charset="0"/>
                        </a:rPr>
                        <a:t>SPM5</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0.86</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0.03</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a:effectLst/>
                          <a:latin typeface="Roboto" pitchFamily="2" charset="0"/>
                          <a:ea typeface="Roboto" pitchFamily="2" charset="0"/>
                        </a:rPr>
                        <a:t>0.82</a:t>
                      </a:r>
                      <a:r>
                        <a:rPr lang="es-ES" sz="850" b="1">
                          <a:effectLst/>
                          <a:latin typeface="Roboto" pitchFamily="2" charset="0"/>
                          <a:ea typeface="Roboto" pitchFamily="2" charset="0"/>
                          <a:cs typeface="Symbol" panose="05050102010706020507" pitchFamily="18" charset="2"/>
                        </a:rPr>
                        <a:t>±</a:t>
                      </a:r>
                      <a:r>
                        <a:rPr lang="es-ES" sz="850" b="1">
                          <a:effectLst/>
                          <a:latin typeface="Roboto" pitchFamily="2" charset="0"/>
                          <a:ea typeface="Roboto" pitchFamily="2" charset="0"/>
                        </a:rPr>
                        <a:t>0.02</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0.82</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580207045"/>
                  </a:ext>
                </a:extLst>
              </a:tr>
              <a:tr h="190778">
                <a:tc>
                  <a:txBody>
                    <a:bodyPr/>
                    <a:lstStyle/>
                    <a:p>
                      <a:pPr algn="ctr">
                        <a:lnSpc>
                          <a:spcPct val="150000"/>
                        </a:lnSpc>
                        <a:spcAft>
                          <a:spcPts val="0"/>
                        </a:spcAft>
                      </a:pPr>
                      <a:r>
                        <a:rPr lang="es-ES" sz="850" b="1">
                          <a:effectLst/>
                          <a:latin typeface="Roboto" pitchFamily="2" charset="0"/>
                          <a:ea typeface="Roboto" pitchFamily="2" charset="0"/>
                        </a:rPr>
                        <a:t>SPM8</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0.86</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0.06</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0.81</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0.07</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a:effectLst/>
                          <a:latin typeface="Roboto" pitchFamily="2" charset="0"/>
                          <a:ea typeface="Roboto" pitchFamily="2" charset="0"/>
                        </a:rPr>
                        <a:t>0.83</a:t>
                      </a:r>
                      <a:r>
                        <a:rPr lang="es-ES" sz="850" b="1">
                          <a:effectLst/>
                          <a:latin typeface="Roboto" pitchFamily="2" charset="0"/>
                          <a:ea typeface="Roboto" pitchFamily="2" charset="0"/>
                          <a:cs typeface="Symbol" panose="05050102010706020507" pitchFamily="18" charset="2"/>
                        </a:rPr>
                        <a:t>±</a:t>
                      </a:r>
                      <a:r>
                        <a:rPr lang="es-ES" sz="850" b="1">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340720276"/>
                  </a:ext>
                </a:extLst>
              </a:tr>
              <a:tr h="190778">
                <a:tc>
                  <a:txBody>
                    <a:bodyPr/>
                    <a:lstStyle/>
                    <a:p>
                      <a:pPr algn="ctr">
                        <a:lnSpc>
                          <a:spcPct val="150000"/>
                        </a:lnSpc>
                        <a:spcAft>
                          <a:spcPts val="0"/>
                        </a:spcAft>
                      </a:pPr>
                      <a:r>
                        <a:rPr lang="es-ES" sz="850" b="1">
                          <a:effectLst/>
                          <a:latin typeface="Roboto" pitchFamily="2" charset="0"/>
                          <a:ea typeface="Roboto" pitchFamily="2" charset="0"/>
                        </a:rPr>
                        <a:t>GAMIXTURE</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0.83</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0.06</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0.74</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0.16</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0.75</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0.10</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533903607"/>
                  </a:ext>
                </a:extLst>
              </a:tr>
              <a:tr h="190778">
                <a:tc>
                  <a:txBody>
                    <a:bodyPr/>
                    <a:lstStyle/>
                    <a:p>
                      <a:pPr algn="ctr">
                        <a:lnSpc>
                          <a:spcPct val="150000"/>
                        </a:lnSpc>
                        <a:spcAft>
                          <a:spcPts val="0"/>
                        </a:spcAft>
                      </a:pPr>
                      <a:r>
                        <a:rPr lang="es-ES" sz="850" b="1">
                          <a:effectLst/>
                          <a:latin typeface="Roboto" pitchFamily="2" charset="0"/>
                          <a:ea typeface="Roboto" pitchFamily="2" charset="0"/>
                        </a:rPr>
                        <a:t>ANN</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0.81</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0.14</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0.76</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0.12</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3221969063"/>
                  </a:ext>
                </a:extLst>
              </a:tr>
              <a:tr h="190778">
                <a:tc>
                  <a:txBody>
                    <a:bodyPr/>
                    <a:lstStyle/>
                    <a:p>
                      <a:pPr algn="ctr">
                        <a:lnSpc>
                          <a:spcPct val="150000"/>
                        </a:lnSpc>
                        <a:spcAft>
                          <a:spcPts val="0"/>
                        </a:spcAft>
                      </a:pPr>
                      <a:r>
                        <a:rPr lang="es-ES" sz="850" b="1">
                          <a:effectLst/>
                          <a:latin typeface="Roboto" pitchFamily="2" charset="0"/>
                          <a:ea typeface="Roboto" pitchFamily="2" charset="0"/>
                        </a:rPr>
                        <a:t>FCM</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0.81</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0.14</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0.76</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0.12</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624713734"/>
                  </a:ext>
                </a:extLst>
              </a:tr>
              <a:tr h="190778">
                <a:tc>
                  <a:txBody>
                    <a:bodyPr/>
                    <a:lstStyle/>
                    <a:p>
                      <a:pPr algn="ctr">
                        <a:lnSpc>
                          <a:spcPct val="150000"/>
                        </a:lnSpc>
                        <a:spcAft>
                          <a:spcPts val="0"/>
                        </a:spcAft>
                      </a:pPr>
                      <a:r>
                        <a:rPr lang="es-ES" sz="850" b="1">
                          <a:effectLst/>
                          <a:latin typeface="Roboto" pitchFamily="2" charset="0"/>
                          <a:ea typeface="Roboto" pitchFamily="2" charset="0"/>
                        </a:rPr>
                        <a:t>KNN</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dirty="0">
                          <a:effectLst/>
                          <a:latin typeface="Roboto" pitchFamily="2" charset="0"/>
                          <a:ea typeface="Roboto" pitchFamily="2" charset="0"/>
                        </a:rPr>
                        <a:t>0.78</a:t>
                      </a:r>
                      <a:r>
                        <a:rPr lang="es-ES" sz="850" dirty="0">
                          <a:effectLst/>
                          <a:latin typeface="Roboto" pitchFamily="2" charset="0"/>
                          <a:ea typeface="Roboto" pitchFamily="2" charset="0"/>
                          <a:cs typeface="Symbol" panose="05050102010706020507" pitchFamily="18" charset="2"/>
                        </a:rPr>
                        <a:t>±</a:t>
                      </a:r>
                      <a:r>
                        <a:rPr lang="es-ES" sz="850" dirty="0">
                          <a:effectLst/>
                          <a:latin typeface="Roboto" pitchFamily="2" charset="0"/>
                          <a:ea typeface="Roboto" pitchFamily="2" charset="0"/>
                        </a:rPr>
                        <a:t>0.08</a:t>
                      </a:r>
                      <a:endParaRPr lang="en-US" sz="1000" dirty="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0.80</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0.06</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0.75</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0.12</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1354712744"/>
                  </a:ext>
                </a:extLst>
              </a:tr>
              <a:tr h="190778">
                <a:tc>
                  <a:txBody>
                    <a:bodyPr/>
                    <a:lstStyle/>
                    <a:p>
                      <a:pPr algn="ctr">
                        <a:lnSpc>
                          <a:spcPct val="150000"/>
                        </a:lnSpc>
                        <a:spcAft>
                          <a:spcPts val="0"/>
                        </a:spcAft>
                      </a:pPr>
                      <a:r>
                        <a:rPr lang="es-ES" sz="850" b="1">
                          <a:effectLst/>
                          <a:latin typeface="Roboto" pitchFamily="2" charset="0"/>
                          <a:ea typeface="Roboto" pitchFamily="2" charset="0"/>
                        </a:rPr>
                        <a:t>SVPASEG</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a:effectLst/>
                          <a:latin typeface="Roboto" pitchFamily="2" charset="0"/>
                          <a:ea typeface="Roboto" pitchFamily="2" charset="0"/>
                        </a:rPr>
                        <a:t>0.88</a:t>
                      </a:r>
                      <a:r>
                        <a:rPr lang="es-ES" sz="850" b="1">
                          <a:effectLst/>
                          <a:latin typeface="Roboto" pitchFamily="2" charset="0"/>
                          <a:ea typeface="Roboto" pitchFamily="2" charset="0"/>
                          <a:cs typeface="Symbol" panose="05050102010706020507" pitchFamily="18" charset="2"/>
                        </a:rPr>
                        <a:t>±</a:t>
                      </a:r>
                      <a:r>
                        <a:rPr lang="es-ES" sz="850" b="1">
                          <a:effectLst/>
                          <a:latin typeface="Roboto" pitchFamily="2" charset="0"/>
                          <a:ea typeface="Roboto" pitchFamily="2" charset="0"/>
                        </a:rPr>
                        <a:t>0.04</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0.81</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0.07</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0.76</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0.09</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2433914861"/>
                  </a:ext>
                </a:extLst>
              </a:tr>
              <a:tr h="190778">
                <a:tc>
                  <a:txBody>
                    <a:bodyPr/>
                    <a:lstStyle/>
                    <a:p>
                      <a:pPr algn="ctr">
                        <a:lnSpc>
                          <a:spcPct val="150000"/>
                        </a:lnSpc>
                        <a:spcAft>
                          <a:spcPts val="0"/>
                        </a:spcAft>
                      </a:pPr>
                      <a:r>
                        <a:rPr lang="es-ES" sz="850" b="1">
                          <a:effectLst/>
                          <a:latin typeface="Roboto" pitchFamily="2" charset="0"/>
                          <a:ea typeface="Roboto" pitchFamily="2" charset="0"/>
                        </a:rPr>
                        <a:t>FANTASM</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0.81</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0.14</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0.12</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2997354529"/>
                  </a:ext>
                </a:extLst>
              </a:tr>
              <a:tr h="190778">
                <a:tc>
                  <a:txBody>
                    <a:bodyPr/>
                    <a:lstStyle/>
                    <a:p>
                      <a:pPr algn="ctr">
                        <a:lnSpc>
                          <a:spcPct val="150000"/>
                        </a:lnSpc>
                        <a:spcAft>
                          <a:spcPts val="0"/>
                        </a:spcAft>
                      </a:pPr>
                      <a:r>
                        <a:rPr lang="es-ES" sz="850" b="1">
                          <a:effectLst/>
                          <a:latin typeface="Roboto" pitchFamily="2" charset="0"/>
                          <a:ea typeface="Roboto" pitchFamily="2" charset="0"/>
                        </a:rPr>
                        <a:t>PVC</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0.79</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0.09</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0.62</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0.24</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dirty="0">
                          <a:effectLst/>
                          <a:latin typeface="Roboto" pitchFamily="2" charset="0"/>
                          <a:ea typeface="Roboto" pitchFamily="2" charset="0"/>
                        </a:rPr>
                        <a:t>0.77</a:t>
                      </a:r>
                      <a:r>
                        <a:rPr lang="es-ES" sz="850" dirty="0">
                          <a:effectLst/>
                          <a:latin typeface="Roboto" pitchFamily="2" charset="0"/>
                          <a:ea typeface="Roboto" pitchFamily="2" charset="0"/>
                          <a:cs typeface="Symbol" panose="05050102010706020507" pitchFamily="18" charset="2"/>
                        </a:rPr>
                        <a:t>±</a:t>
                      </a:r>
                      <a:r>
                        <a:rPr lang="es-ES" sz="850" dirty="0">
                          <a:effectLst/>
                          <a:latin typeface="Roboto" pitchFamily="2" charset="0"/>
                          <a:ea typeface="Roboto" pitchFamily="2" charset="0"/>
                        </a:rPr>
                        <a:t>0.12</a:t>
                      </a:r>
                      <a:endParaRPr lang="en-US" sz="1000" dirty="0">
                        <a:effectLst/>
                        <a:latin typeface="Roboto" pitchFamily="2" charset="0"/>
                        <a:ea typeface="Roboto" pitchFamily="2" charset="0"/>
                      </a:endParaRPr>
                    </a:p>
                  </a:txBody>
                  <a:tcPr marL="0" marR="0" marT="0" marB="0"/>
                </a:tc>
                <a:extLst>
                  <a:ext uri="{0D108BD9-81ED-4DB2-BD59-A6C34878D82A}">
                    <a16:rowId xmlns:a16="http://schemas.microsoft.com/office/drawing/2014/main" val="840335399"/>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909276679"/>
              </p:ext>
            </p:extLst>
          </p:nvPr>
        </p:nvGraphicFramePr>
        <p:xfrm>
          <a:off x="4335481" y="4283866"/>
          <a:ext cx="3425284" cy="2160872"/>
        </p:xfrm>
        <a:graphic>
          <a:graphicData uri="http://schemas.openxmlformats.org/drawingml/2006/table">
            <a:tbl>
              <a:tblPr>
                <a:tableStyleId>{9D7B26C5-4107-4FEC-AEDC-1716B250A1EF}</a:tableStyleId>
              </a:tblPr>
              <a:tblGrid>
                <a:gridCol w="624054">
                  <a:extLst>
                    <a:ext uri="{9D8B030D-6E8A-4147-A177-3AD203B41FA5}">
                      <a16:colId xmlns:a16="http://schemas.microsoft.com/office/drawing/2014/main" val="4117435513"/>
                    </a:ext>
                  </a:extLst>
                </a:gridCol>
                <a:gridCol w="825015">
                  <a:extLst>
                    <a:ext uri="{9D8B030D-6E8A-4147-A177-3AD203B41FA5}">
                      <a16:colId xmlns:a16="http://schemas.microsoft.com/office/drawing/2014/main" val="350751599"/>
                    </a:ext>
                  </a:extLst>
                </a:gridCol>
                <a:gridCol w="955843">
                  <a:extLst>
                    <a:ext uri="{9D8B030D-6E8A-4147-A177-3AD203B41FA5}">
                      <a16:colId xmlns:a16="http://schemas.microsoft.com/office/drawing/2014/main" val="1472249505"/>
                    </a:ext>
                  </a:extLst>
                </a:gridCol>
                <a:gridCol w="1020372">
                  <a:extLst>
                    <a:ext uri="{9D8B030D-6E8A-4147-A177-3AD203B41FA5}">
                      <a16:colId xmlns:a16="http://schemas.microsoft.com/office/drawing/2014/main" val="1107975795"/>
                    </a:ext>
                  </a:extLst>
                </a:gridCol>
              </a:tblGrid>
              <a:tr h="217772">
                <a:tc>
                  <a:txBody>
                    <a:bodyPr/>
                    <a:lstStyle/>
                    <a:p>
                      <a:pPr algn="ctr">
                        <a:lnSpc>
                          <a:spcPct val="150000"/>
                        </a:lnSpc>
                        <a:spcAft>
                          <a:spcPts val="0"/>
                        </a:spcAft>
                      </a:pPr>
                      <a:r>
                        <a:rPr lang="es-ES" sz="850" b="1" dirty="0" err="1">
                          <a:effectLst/>
                          <a:latin typeface="Roboto" pitchFamily="2" charset="0"/>
                          <a:ea typeface="Roboto" pitchFamily="2" charset="0"/>
                        </a:rPr>
                        <a:t>Method</a:t>
                      </a:r>
                      <a:endParaRPr lang="en-US" sz="1000" b="1" dirty="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dirty="0">
                          <a:effectLst/>
                          <a:latin typeface="Roboto" pitchFamily="2" charset="0"/>
                          <a:ea typeface="Roboto" pitchFamily="2" charset="0"/>
                        </a:rPr>
                        <a:t>GM</a:t>
                      </a:r>
                      <a:endParaRPr lang="en-US" sz="1000" b="1" dirty="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dirty="0">
                          <a:effectLst/>
                          <a:latin typeface="Roboto" pitchFamily="2" charset="0"/>
                          <a:ea typeface="Roboto" pitchFamily="2" charset="0"/>
                        </a:rPr>
                        <a:t>WM</a:t>
                      </a:r>
                      <a:endParaRPr lang="en-US" sz="1000" b="1" dirty="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dirty="0">
                          <a:effectLst/>
                          <a:latin typeface="Roboto" pitchFamily="2" charset="0"/>
                          <a:ea typeface="Roboto" pitchFamily="2" charset="0"/>
                        </a:rPr>
                        <a:t>CSF</a:t>
                      </a:r>
                      <a:endParaRPr lang="en-US" sz="1000" b="1" dirty="0">
                        <a:effectLst/>
                        <a:latin typeface="Roboto" pitchFamily="2" charset="0"/>
                        <a:ea typeface="Roboto" pitchFamily="2" charset="0"/>
                      </a:endParaRPr>
                    </a:p>
                  </a:txBody>
                  <a:tcPr marL="0" marR="0" marT="0" marB="0"/>
                </a:tc>
                <a:extLst>
                  <a:ext uri="{0D108BD9-81ED-4DB2-BD59-A6C34878D82A}">
                    <a16:rowId xmlns:a16="http://schemas.microsoft.com/office/drawing/2014/main" val="1313286844"/>
                  </a:ext>
                </a:extLst>
              </a:tr>
              <a:tr h="190778">
                <a:tc>
                  <a:txBody>
                    <a:bodyPr/>
                    <a:lstStyle/>
                    <a:p>
                      <a:pPr algn="ctr">
                        <a:lnSpc>
                          <a:spcPct val="150000"/>
                        </a:lnSpc>
                        <a:spcAft>
                          <a:spcPts val="0"/>
                        </a:spcAft>
                      </a:pPr>
                      <a:r>
                        <a:rPr lang="es-ES" sz="850" b="1">
                          <a:effectLst/>
                          <a:latin typeface="Roboto" pitchFamily="2" charset="0"/>
                          <a:ea typeface="Roboto" pitchFamily="2" charset="0"/>
                        </a:rPr>
                        <a:t>FAST</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0.88</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0.01</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a:effectLst/>
                          <a:latin typeface="Roboto" pitchFamily="2" charset="0"/>
                          <a:ea typeface="Roboto" pitchFamily="2" charset="0"/>
                        </a:rPr>
                        <a:t>0.89</a:t>
                      </a:r>
                      <a:r>
                        <a:rPr lang="es-ES" sz="850" b="1">
                          <a:effectLst/>
                          <a:latin typeface="Roboto" pitchFamily="2" charset="0"/>
                          <a:ea typeface="Roboto" pitchFamily="2" charset="0"/>
                          <a:cs typeface="Symbol" panose="05050102010706020507" pitchFamily="18" charset="2"/>
                        </a:rPr>
                        <a:t>±</a:t>
                      </a:r>
                      <a:r>
                        <a:rPr lang="es-ES" sz="850" b="1">
                          <a:effectLst/>
                          <a:latin typeface="Roboto" pitchFamily="2" charset="0"/>
                          <a:ea typeface="Roboto" pitchFamily="2" charset="0"/>
                        </a:rPr>
                        <a:t>0.02</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0.47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0.18</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642062312"/>
                  </a:ext>
                </a:extLst>
              </a:tr>
              <a:tr h="190778">
                <a:tc>
                  <a:txBody>
                    <a:bodyPr/>
                    <a:lstStyle/>
                    <a:p>
                      <a:pPr algn="ctr">
                        <a:lnSpc>
                          <a:spcPct val="150000"/>
                        </a:lnSpc>
                        <a:spcAft>
                          <a:spcPts val="0"/>
                        </a:spcAft>
                      </a:pPr>
                      <a:r>
                        <a:rPr lang="es-ES" sz="850" b="1">
                          <a:effectLst/>
                          <a:latin typeface="Roboto" pitchFamily="2" charset="0"/>
                          <a:ea typeface="Roboto" pitchFamily="2" charset="0"/>
                        </a:rPr>
                        <a:t>SPM5</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0.89</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0.02</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0.02</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a:effectLst/>
                          <a:latin typeface="Roboto" pitchFamily="2" charset="0"/>
                          <a:ea typeface="Roboto" pitchFamily="2" charset="0"/>
                        </a:rPr>
                        <a:t>0.79</a:t>
                      </a:r>
                      <a:r>
                        <a:rPr lang="es-ES" sz="850" b="1">
                          <a:effectLst/>
                          <a:latin typeface="Roboto" pitchFamily="2" charset="0"/>
                          <a:ea typeface="Roboto" pitchFamily="2" charset="0"/>
                          <a:cs typeface="Symbol" panose="05050102010706020507" pitchFamily="18" charset="2"/>
                        </a:rPr>
                        <a:t>±</a:t>
                      </a:r>
                      <a:r>
                        <a:rPr lang="es-ES" sz="850" b="1">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580207045"/>
                  </a:ext>
                </a:extLst>
              </a:tr>
              <a:tr h="190778">
                <a:tc>
                  <a:txBody>
                    <a:bodyPr/>
                    <a:lstStyle/>
                    <a:p>
                      <a:pPr algn="ctr">
                        <a:lnSpc>
                          <a:spcPct val="150000"/>
                        </a:lnSpc>
                        <a:spcAft>
                          <a:spcPts val="0"/>
                        </a:spcAft>
                      </a:pPr>
                      <a:r>
                        <a:rPr lang="es-ES" sz="850" b="1">
                          <a:effectLst/>
                          <a:latin typeface="Roboto" pitchFamily="2" charset="0"/>
                          <a:ea typeface="Roboto" pitchFamily="2" charset="0"/>
                        </a:rPr>
                        <a:t>SPM8</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b="1">
                          <a:effectLst/>
                          <a:latin typeface="Roboto" pitchFamily="2" charset="0"/>
                          <a:ea typeface="Roboto" pitchFamily="2" charset="0"/>
                        </a:rPr>
                        <a:t>0.91</a:t>
                      </a:r>
                      <a:r>
                        <a:rPr lang="es-ES" sz="850" b="1">
                          <a:effectLst/>
                          <a:latin typeface="Roboto" pitchFamily="2" charset="0"/>
                          <a:ea typeface="Roboto" pitchFamily="2" charset="0"/>
                          <a:cs typeface="Symbol" panose="05050102010706020507" pitchFamily="18" charset="2"/>
                        </a:rPr>
                        <a:t>±</a:t>
                      </a:r>
                      <a:r>
                        <a:rPr lang="es-ES" sz="850" b="1">
                          <a:effectLst/>
                          <a:latin typeface="Roboto" pitchFamily="2" charset="0"/>
                          <a:ea typeface="Roboto" pitchFamily="2" charset="0"/>
                        </a:rPr>
                        <a:t>0.01</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0.88</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0.01</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0.77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340720276"/>
                  </a:ext>
                </a:extLst>
              </a:tr>
              <a:tr h="190778">
                <a:tc>
                  <a:txBody>
                    <a:bodyPr/>
                    <a:lstStyle/>
                    <a:p>
                      <a:pPr algn="ctr">
                        <a:lnSpc>
                          <a:spcPct val="150000"/>
                        </a:lnSpc>
                        <a:spcAft>
                          <a:spcPts val="0"/>
                        </a:spcAft>
                      </a:pPr>
                      <a:r>
                        <a:rPr lang="es-ES" sz="850" b="1">
                          <a:effectLst/>
                          <a:latin typeface="Roboto" pitchFamily="2" charset="0"/>
                          <a:ea typeface="Roboto" pitchFamily="2" charset="0"/>
                        </a:rPr>
                        <a:t>GAMIXTURE</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0.89</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0.03</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0.02</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0.52</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0.15</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533903607"/>
                  </a:ext>
                </a:extLst>
              </a:tr>
              <a:tr h="190778">
                <a:tc>
                  <a:txBody>
                    <a:bodyPr/>
                    <a:lstStyle/>
                    <a:p>
                      <a:pPr algn="ctr">
                        <a:lnSpc>
                          <a:spcPct val="150000"/>
                        </a:lnSpc>
                        <a:spcAft>
                          <a:spcPts val="0"/>
                        </a:spcAft>
                      </a:pPr>
                      <a:r>
                        <a:rPr lang="es-ES" sz="850" b="1">
                          <a:effectLst/>
                          <a:latin typeface="Roboto" pitchFamily="2" charset="0"/>
                          <a:ea typeface="Roboto" pitchFamily="2" charset="0"/>
                        </a:rPr>
                        <a:t>ANN</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0.03</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0.88</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0.03</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0.52</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0.15</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3221969063"/>
                  </a:ext>
                </a:extLst>
              </a:tr>
              <a:tr h="190778">
                <a:tc>
                  <a:txBody>
                    <a:bodyPr/>
                    <a:lstStyle/>
                    <a:p>
                      <a:pPr algn="ctr">
                        <a:lnSpc>
                          <a:spcPct val="150000"/>
                        </a:lnSpc>
                        <a:spcAft>
                          <a:spcPts val="0"/>
                        </a:spcAft>
                      </a:pPr>
                      <a:r>
                        <a:rPr lang="es-ES" sz="850" b="1">
                          <a:effectLst/>
                          <a:latin typeface="Roboto" pitchFamily="2" charset="0"/>
                          <a:ea typeface="Roboto" pitchFamily="2" charset="0"/>
                        </a:rPr>
                        <a:t>FCM</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0.88</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0.02</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0.88</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0.03</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0.52</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0.15</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624713734"/>
                  </a:ext>
                </a:extLst>
              </a:tr>
              <a:tr h="190778">
                <a:tc>
                  <a:txBody>
                    <a:bodyPr/>
                    <a:lstStyle/>
                    <a:p>
                      <a:pPr algn="ctr">
                        <a:lnSpc>
                          <a:spcPct val="150000"/>
                        </a:lnSpc>
                        <a:spcAft>
                          <a:spcPts val="0"/>
                        </a:spcAft>
                      </a:pPr>
                      <a:r>
                        <a:rPr lang="es-ES" sz="850" b="1">
                          <a:effectLst/>
                          <a:latin typeface="Roboto" pitchFamily="2" charset="0"/>
                          <a:ea typeface="Roboto" pitchFamily="2" charset="0"/>
                        </a:rPr>
                        <a:t>KNN</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0.03</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0.86</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0.03</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0.46</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0.16</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1354712744"/>
                  </a:ext>
                </a:extLst>
              </a:tr>
              <a:tr h="190778">
                <a:tc>
                  <a:txBody>
                    <a:bodyPr/>
                    <a:lstStyle/>
                    <a:p>
                      <a:pPr algn="ctr">
                        <a:lnSpc>
                          <a:spcPct val="150000"/>
                        </a:lnSpc>
                        <a:spcAft>
                          <a:spcPts val="0"/>
                        </a:spcAft>
                      </a:pPr>
                      <a:r>
                        <a:rPr lang="es-ES" sz="850" b="1">
                          <a:effectLst/>
                          <a:latin typeface="Roboto" pitchFamily="2" charset="0"/>
                          <a:ea typeface="Roboto" pitchFamily="2" charset="0"/>
                        </a:rPr>
                        <a:t>SVPASEG</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0.90</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0.01</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0.02</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0.57</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0.13</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2433914861"/>
                  </a:ext>
                </a:extLst>
              </a:tr>
              <a:tr h="190778">
                <a:tc>
                  <a:txBody>
                    <a:bodyPr/>
                    <a:lstStyle/>
                    <a:p>
                      <a:pPr algn="ctr">
                        <a:lnSpc>
                          <a:spcPct val="150000"/>
                        </a:lnSpc>
                        <a:spcAft>
                          <a:spcPts val="0"/>
                        </a:spcAft>
                      </a:pPr>
                      <a:r>
                        <a:rPr lang="es-ES" sz="850" b="1">
                          <a:effectLst/>
                          <a:latin typeface="Roboto" pitchFamily="2" charset="0"/>
                          <a:ea typeface="Roboto" pitchFamily="2" charset="0"/>
                        </a:rPr>
                        <a:t>FANTASM</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0.88</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0.02</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0.88</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0.03</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0.53</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0.15</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2997354529"/>
                  </a:ext>
                </a:extLst>
              </a:tr>
              <a:tr h="190778">
                <a:tc>
                  <a:txBody>
                    <a:bodyPr/>
                    <a:lstStyle/>
                    <a:p>
                      <a:pPr algn="ctr">
                        <a:lnSpc>
                          <a:spcPct val="150000"/>
                        </a:lnSpc>
                        <a:spcAft>
                          <a:spcPts val="0"/>
                        </a:spcAft>
                      </a:pPr>
                      <a:r>
                        <a:rPr lang="es-ES" sz="850" b="1" dirty="0">
                          <a:effectLst/>
                          <a:latin typeface="Roboto" pitchFamily="2" charset="0"/>
                          <a:ea typeface="Roboto" pitchFamily="2" charset="0"/>
                        </a:rPr>
                        <a:t>PVC</a:t>
                      </a:r>
                      <a:endParaRPr lang="en-US" sz="1000" dirty="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0.83</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a:effectLst/>
                          <a:latin typeface="Roboto" pitchFamily="2" charset="0"/>
                          <a:ea typeface="Roboto" pitchFamily="2" charset="0"/>
                        </a:rPr>
                        <a:t>0.84</a:t>
                      </a:r>
                      <a:r>
                        <a:rPr lang="es-ES" sz="850">
                          <a:effectLst/>
                          <a:latin typeface="Roboto" pitchFamily="2" charset="0"/>
                          <a:ea typeface="Roboto" pitchFamily="2" charset="0"/>
                          <a:cs typeface="Symbol" panose="05050102010706020507" pitchFamily="18" charset="2"/>
                        </a:rPr>
                        <a:t>±</a:t>
                      </a:r>
                      <a:r>
                        <a:rPr lang="es-ES" sz="850">
                          <a:effectLst/>
                          <a:latin typeface="Roboto" pitchFamily="2" charset="0"/>
                          <a:ea typeface="Roboto" pitchFamily="2" charset="0"/>
                        </a:rPr>
                        <a:t>0.07</a:t>
                      </a:r>
                      <a:endParaRPr lang="en-US" sz="1000">
                        <a:effectLst/>
                        <a:latin typeface="Roboto" pitchFamily="2" charset="0"/>
                        <a:ea typeface="Roboto" pitchFamily="2" charset="0"/>
                      </a:endParaRPr>
                    </a:p>
                  </a:txBody>
                  <a:tcPr marL="0" marR="0" marT="0" marB="0"/>
                </a:tc>
                <a:tc>
                  <a:txBody>
                    <a:bodyPr/>
                    <a:lstStyle/>
                    <a:p>
                      <a:pPr algn="ctr">
                        <a:lnSpc>
                          <a:spcPct val="150000"/>
                        </a:lnSpc>
                        <a:spcAft>
                          <a:spcPts val="0"/>
                        </a:spcAft>
                      </a:pPr>
                      <a:r>
                        <a:rPr lang="es-ES" sz="850" dirty="0">
                          <a:effectLst/>
                          <a:latin typeface="Roboto" pitchFamily="2" charset="0"/>
                          <a:ea typeface="Roboto" pitchFamily="2" charset="0"/>
                        </a:rPr>
                        <a:t>0.52</a:t>
                      </a:r>
                      <a:r>
                        <a:rPr lang="es-ES" sz="850" dirty="0">
                          <a:effectLst/>
                          <a:latin typeface="Roboto" pitchFamily="2" charset="0"/>
                          <a:ea typeface="Roboto" pitchFamily="2" charset="0"/>
                          <a:cs typeface="Symbol" panose="05050102010706020507" pitchFamily="18" charset="2"/>
                        </a:rPr>
                        <a:t>±</a:t>
                      </a:r>
                      <a:r>
                        <a:rPr lang="es-ES" sz="850" dirty="0">
                          <a:effectLst/>
                          <a:latin typeface="Roboto" pitchFamily="2" charset="0"/>
                          <a:ea typeface="Roboto" pitchFamily="2" charset="0"/>
                        </a:rPr>
                        <a:t>0.15</a:t>
                      </a:r>
                      <a:endParaRPr lang="en-US" sz="1000" dirty="0">
                        <a:effectLst/>
                        <a:latin typeface="Roboto" pitchFamily="2" charset="0"/>
                        <a:ea typeface="Roboto" pitchFamily="2" charset="0"/>
                      </a:endParaRPr>
                    </a:p>
                  </a:txBody>
                  <a:tcPr marL="0" marR="0" marT="0" marB="0"/>
                </a:tc>
                <a:extLst>
                  <a:ext uri="{0D108BD9-81ED-4DB2-BD59-A6C34878D82A}">
                    <a16:rowId xmlns:a16="http://schemas.microsoft.com/office/drawing/2014/main" val="840335399"/>
                  </a:ext>
                </a:extLst>
              </a:tr>
            </a:tbl>
          </a:graphicData>
        </a:graphic>
      </p:graphicFrame>
      <p:sp>
        <p:nvSpPr>
          <p:cNvPr id="19" name="Rectangle 18"/>
          <p:cNvSpPr/>
          <p:nvPr/>
        </p:nvSpPr>
        <p:spPr>
          <a:xfrm>
            <a:off x="188868" y="3398238"/>
            <a:ext cx="8326482" cy="369332"/>
          </a:xfrm>
          <a:prstGeom prst="rect">
            <a:avLst/>
          </a:prstGeom>
        </p:spPr>
        <p:txBody>
          <a:bodyPr wrap="square">
            <a:spAutoFit/>
          </a:bodyPr>
          <a:lstStyle/>
          <a:p>
            <a:r>
              <a:rPr lang="es-ES" b="1" dirty="0" err="1" smtClean="0">
                <a:latin typeface="Roboto" pitchFamily="2" charset="0"/>
                <a:ea typeface="Roboto" pitchFamily="2" charset="0"/>
              </a:rPr>
              <a:t>Results</a:t>
            </a:r>
            <a:r>
              <a:rPr lang="es-ES" b="1" dirty="0" smtClean="0">
                <a:latin typeface="Roboto" pitchFamily="2" charset="0"/>
                <a:ea typeface="Roboto" pitchFamily="2" charset="0"/>
              </a:rPr>
              <a:t>: </a:t>
            </a:r>
          </a:p>
        </p:txBody>
      </p:sp>
    </p:spTree>
    <p:extLst>
      <p:ext uri="{BB962C8B-B14F-4D97-AF65-F5344CB8AC3E}">
        <p14:creationId xmlns:p14="http://schemas.microsoft.com/office/powerpoint/2010/main" val="1893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2994474" cy="523220"/>
          </a:xfrm>
          <a:prstGeom prst="rect">
            <a:avLst/>
          </a:prstGeom>
          <a:noFill/>
        </p:spPr>
        <p:txBody>
          <a:bodyPr wrap="none" rtlCol="0">
            <a:spAutoFit/>
          </a:bodyPr>
          <a:lstStyle/>
          <a:p>
            <a:r>
              <a:rPr lang="es-ES" sz="2800" b="1" dirty="0" smtClean="0">
                <a:latin typeface="Roboto" pitchFamily="2" charset="0"/>
                <a:ea typeface="Roboto" pitchFamily="2" charset="0"/>
              </a:rPr>
              <a:t>1. </a:t>
            </a:r>
            <a:r>
              <a:rPr lang="es-ES" sz="2800" b="1" dirty="0" err="1" smtClean="0">
                <a:latin typeface="Roboto" pitchFamily="2" charset="0"/>
                <a:ea typeface="Roboto" pitchFamily="2" charset="0"/>
              </a:rPr>
              <a:t>State</a:t>
            </a:r>
            <a:r>
              <a:rPr lang="es-ES" sz="2800" b="1" dirty="0" smtClean="0">
                <a:latin typeface="Roboto" pitchFamily="2" charset="0"/>
                <a:ea typeface="Roboto" pitchFamily="2" charset="0"/>
              </a:rPr>
              <a:t> of </a:t>
            </a:r>
            <a:r>
              <a:rPr lang="es-ES" sz="2800" b="1" dirty="0" err="1" smtClean="0">
                <a:latin typeface="Roboto" pitchFamily="2" charset="0"/>
                <a:ea typeface="Roboto" pitchFamily="2" charset="0"/>
              </a:rPr>
              <a:t>the</a:t>
            </a:r>
            <a:r>
              <a:rPr lang="es-ES" sz="2800" b="1" dirty="0" smtClean="0">
                <a:latin typeface="Roboto" pitchFamily="2" charset="0"/>
                <a:ea typeface="Roboto" pitchFamily="2" charset="0"/>
              </a:rPr>
              <a:t> art</a:t>
            </a:r>
            <a:endParaRPr lang="en-US" sz="2800" b="1" dirty="0">
              <a:latin typeface="Roboto" pitchFamily="2" charset="0"/>
              <a:ea typeface="Roboto" pitchFamily="2" charset="0"/>
            </a:endParaRPr>
          </a:p>
        </p:txBody>
      </p:sp>
      <p:sp>
        <p:nvSpPr>
          <p:cNvPr id="4" name="Rectangle 3"/>
          <p:cNvSpPr/>
          <p:nvPr/>
        </p:nvSpPr>
        <p:spPr>
          <a:xfrm>
            <a:off x="148254" y="990011"/>
            <a:ext cx="8326482" cy="369332"/>
          </a:xfrm>
          <a:prstGeom prst="rect">
            <a:avLst/>
          </a:prstGeom>
        </p:spPr>
        <p:txBody>
          <a:bodyPr wrap="square">
            <a:spAutoFit/>
          </a:bodyPr>
          <a:lstStyle/>
          <a:p>
            <a:r>
              <a:rPr lang="es-ES" b="1" dirty="0" err="1" smtClean="0">
                <a:latin typeface="Roboto" pitchFamily="2" charset="0"/>
                <a:ea typeface="Roboto" pitchFamily="2" charset="0"/>
              </a:rPr>
              <a:t>Qualitative</a:t>
            </a:r>
            <a:r>
              <a:rPr lang="es-ES" b="1" dirty="0" smtClean="0">
                <a:latin typeface="Roboto" pitchFamily="2" charset="0"/>
                <a:ea typeface="Roboto" pitchFamily="2" charset="0"/>
              </a:rPr>
              <a:t> </a:t>
            </a:r>
            <a:r>
              <a:rPr lang="es-ES" b="1" dirty="0" err="1" smtClean="0">
                <a:latin typeface="Roboto" pitchFamily="2" charset="0"/>
                <a:ea typeface="Roboto" pitchFamily="2" charset="0"/>
              </a:rPr>
              <a:t>evaluation</a:t>
            </a:r>
            <a:r>
              <a:rPr lang="es-ES" b="1" dirty="0" smtClean="0">
                <a:latin typeface="Roboto" pitchFamily="2" charset="0"/>
                <a:ea typeface="Roboto" pitchFamily="2" charset="0"/>
              </a:rPr>
              <a:t>: </a:t>
            </a:r>
          </a:p>
        </p:txBody>
      </p:sp>
      <p:sp>
        <p:nvSpPr>
          <p:cNvPr id="10" name="Rectangle 9"/>
          <p:cNvSpPr/>
          <p:nvPr/>
        </p:nvSpPr>
        <p:spPr>
          <a:xfrm>
            <a:off x="148254" y="1218531"/>
            <a:ext cx="8703916" cy="369332"/>
          </a:xfrm>
          <a:prstGeom prst="rect">
            <a:avLst/>
          </a:prstGeom>
        </p:spPr>
        <p:txBody>
          <a:bodyPr wrap="square">
            <a:spAutoFit/>
          </a:bodyPr>
          <a:lstStyle/>
          <a:p>
            <a:endParaRPr lang="en-US" dirty="0"/>
          </a:p>
        </p:txBody>
      </p:sp>
      <p:sp>
        <p:nvSpPr>
          <p:cNvPr id="12" name="Rectangle 1"/>
          <p:cNvSpPr>
            <a:spLocks noChangeArrowheads="1"/>
          </p:cNvSpPr>
          <p:nvPr/>
        </p:nvSpPr>
        <p:spPr bwMode="auto">
          <a:xfrm>
            <a:off x="2585774" y="453920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5" name="Group 24"/>
          <p:cNvGrpSpPr/>
          <p:nvPr/>
        </p:nvGrpSpPr>
        <p:grpSpPr>
          <a:xfrm>
            <a:off x="947692" y="1546128"/>
            <a:ext cx="7231107" cy="5535392"/>
            <a:chOff x="4461234" y="1393218"/>
            <a:chExt cx="4659671" cy="4172279"/>
          </a:xfrm>
        </p:grpSpPr>
        <p:pic>
          <p:nvPicPr>
            <p:cNvPr id="21" name="Picture 20"/>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461234" y="1393218"/>
              <a:ext cx="4577483" cy="3294076"/>
            </a:xfrm>
            <a:prstGeom prst="rect">
              <a:avLst/>
            </a:prstGeom>
          </p:spPr>
        </p:pic>
        <p:sp>
          <p:nvSpPr>
            <p:cNvPr id="23" name="TextBox 22"/>
            <p:cNvSpPr txBox="1"/>
            <p:nvPr/>
          </p:nvSpPr>
          <p:spPr>
            <a:xfrm>
              <a:off x="4473765" y="4549834"/>
              <a:ext cx="4647140" cy="1015663"/>
            </a:xfrm>
            <a:prstGeom prst="rect">
              <a:avLst/>
            </a:prstGeom>
            <a:noFill/>
          </p:spPr>
          <p:txBody>
            <a:bodyPr wrap="square" rtlCol="0">
              <a:spAutoFit/>
            </a:bodyPr>
            <a:lstStyle/>
            <a:p>
              <a:endParaRPr lang="en-US" sz="1200" b="1" dirty="0" smtClean="0"/>
            </a:p>
            <a:p>
              <a:r>
                <a:rPr lang="en-US" sz="1200" b="1" dirty="0" smtClean="0"/>
                <a:t>Tissue </a:t>
              </a:r>
              <a:r>
                <a:rPr lang="en-US" sz="1200" b="1" dirty="0"/>
                <a:t>segmentation masks for IBSR_05 </a:t>
              </a:r>
              <a:r>
                <a:rPr lang="en-US" sz="1200" b="1" dirty="0" smtClean="0"/>
                <a:t>image (</a:t>
              </a:r>
              <a:r>
                <a:rPr lang="en-US" sz="1200" b="1" dirty="0" smtClean="0">
                  <a:solidFill>
                    <a:schemeClr val="accent1">
                      <a:lumMod val="50000"/>
                    </a:schemeClr>
                  </a:solidFill>
                </a:rPr>
                <a:t>IBSR18</a:t>
              </a:r>
              <a:r>
                <a:rPr lang="en-US" sz="1200" b="1" dirty="0" smtClean="0"/>
                <a:t>): </a:t>
              </a:r>
              <a:r>
                <a:rPr lang="en-US" sz="1200" i="1" dirty="0" smtClean="0"/>
                <a:t>(</a:t>
              </a:r>
              <a:r>
                <a:rPr lang="en-US" sz="1200" i="1" dirty="0"/>
                <a:t>a) Original image, </a:t>
              </a:r>
              <a:r>
                <a:rPr lang="en-US" sz="1200" i="1" dirty="0" smtClean="0"/>
                <a:t>(</a:t>
              </a:r>
              <a:r>
                <a:rPr lang="en-US" sz="1200" i="1" dirty="0"/>
                <a:t>b) </a:t>
              </a:r>
              <a:r>
                <a:rPr lang="en-US" sz="1200" i="1" dirty="0" smtClean="0"/>
                <a:t>Ground-truth</a:t>
              </a:r>
              <a:r>
                <a:rPr lang="en-US" sz="1200" i="1" dirty="0"/>
                <a:t>, and segmentation results from (C) FAST, (d) SPM5, </a:t>
              </a:r>
              <a:r>
                <a:rPr lang="en-US" sz="1200" i="1" dirty="0" smtClean="0"/>
                <a:t>(</a:t>
              </a:r>
              <a:r>
                <a:rPr lang="en-US" sz="1200" i="1" dirty="0"/>
                <a:t>e) SPM8, (f) ANN, (g) FCM, (</a:t>
              </a:r>
              <a:r>
                <a:rPr lang="en-US" sz="1200" i="1" dirty="0" err="1"/>
                <a:t>i</a:t>
              </a:r>
              <a:r>
                <a:rPr lang="en-US" sz="1200" i="1" dirty="0"/>
                <a:t>) KNN, (j) SVPASEG, (k) FANTASM, and </a:t>
              </a:r>
              <a:r>
                <a:rPr lang="en-US" sz="1200" i="1" dirty="0" smtClean="0"/>
                <a:t>(</a:t>
              </a:r>
              <a:r>
                <a:rPr lang="en-US" sz="1200" i="1" dirty="0"/>
                <a:t>l) PVC. </a:t>
              </a:r>
              <a:r>
                <a:rPr lang="en-US" sz="1200" i="1" dirty="0" smtClean="0"/>
                <a:t>CSF </a:t>
              </a:r>
              <a:r>
                <a:rPr lang="en-US" sz="1200" i="1" dirty="0"/>
                <a:t>tissue is labeled in red, GM in green, and WM in blue</a:t>
              </a:r>
            </a:p>
          </p:txBody>
        </p:sp>
      </p:grpSp>
      <p:sp>
        <p:nvSpPr>
          <p:cNvPr id="11" name="Slide Number Placeholder 10"/>
          <p:cNvSpPr>
            <a:spLocks noGrp="1"/>
          </p:cNvSpPr>
          <p:nvPr>
            <p:ph type="sldNum" sz="quarter" idx="12"/>
          </p:nvPr>
        </p:nvSpPr>
        <p:spPr/>
        <p:txBody>
          <a:bodyPr/>
          <a:lstStyle/>
          <a:p>
            <a:fld id="{227F3176-F9F6-45D0-9446-6BF35B4A50FB}" type="slidenum">
              <a:rPr lang="en-US" smtClean="0"/>
              <a:pPr/>
              <a:t>18</a:t>
            </a:fld>
            <a:r>
              <a:rPr lang="en-US" smtClean="0"/>
              <a:t> / 75</a:t>
            </a:r>
            <a:endParaRPr lang="en-US" dirty="0"/>
          </a:p>
        </p:txBody>
      </p:sp>
    </p:spTree>
    <p:extLst>
      <p:ext uri="{BB962C8B-B14F-4D97-AF65-F5344CB8AC3E}">
        <p14:creationId xmlns:p14="http://schemas.microsoft.com/office/powerpoint/2010/main" val="21759992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2994474" cy="523220"/>
          </a:xfrm>
          <a:prstGeom prst="rect">
            <a:avLst/>
          </a:prstGeom>
          <a:noFill/>
        </p:spPr>
        <p:txBody>
          <a:bodyPr wrap="none" rtlCol="0">
            <a:spAutoFit/>
          </a:bodyPr>
          <a:lstStyle/>
          <a:p>
            <a:r>
              <a:rPr lang="es-ES" sz="2800" b="1" dirty="0" smtClean="0">
                <a:latin typeface="Roboto" pitchFamily="2" charset="0"/>
                <a:ea typeface="Roboto" pitchFamily="2" charset="0"/>
              </a:rPr>
              <a:t>1. </a:t>
            </a:r>
            <a:r>
              <a:rPr lang="es-ES" sz="2800" b="1" dirty="0" err="1" smtClean="0">
                <a:latin typeface="Roboto" pitchFamily="2" charset="0"/>
                <a:ea typeface="Roboto" pitchFamily="2" charset="0"/>
              </a:rPr>
              <a:t>State</a:t>
            </a:r>
            <a:r>
              <a:rPr lang="es-ES" sz="2800" b="1" dirty="0" smtClean="0">
                <a:latin typeface="Roboto" pitchFamily="2" charset="0"/>
                <a:ea typeface="Roboto" pitchFamily="2" charset="0"/>
              </a:rPr>
              <a:t> of </a:t>
            </a:r>
            <a:r>
              <a:rPr lang="es-ES" sz="2800" b="1" dirty="0" err="1" smtClean="0">
                <a:latin typeface="Roboto" pitchFamily="2" charset="0"/>
                <a:ea typeface="Roboto" pitchFamily="2" charset="0"/>
              </a:rPr>
              <a:t>the</a:t>
            </a:r>
            <a:r>
              <a:rPr lang="es-ES" sz="2800" b="1" dirty="0" smtClean="0">
                <a:latin typeface="Roboto" pitchFamily="2" charset="0"/>
                <a:ea typeface="Roboto" pitchFamily="2" charset="0"/>
              </a:rPr>
              <a:t> art</a:t>
            </a:r>
            <a:endParaRPr lang="en-US" sz="2800" b="1" dirty="0">
              <a:latin typeface="Roboto" pitchFamily="2" charset="0"/>
              <a:ea typeface="Roboto" pitchFamily="2" charset="0"/>
            </a:endParaRPr>
          </a:p>
        </p:txBody>
      </p:sp>
      <p:sp>
        <p:nvSpPr>
          <p:cNvPr id="4" name="Rectangle 3"/>
          <p:cNvSpPr/>
          <p:nvPr/>
        </p:nvSpPr>
        <p:spPr>
          <a:xfrm>
            <a:off x="167472" y="1005508"/>
            <a:ext cx="8326482" cy="369332"/>
          </a:xfrm>
          <a:prstGeom prst="rect">
            <a:avLst/>
          </a:prstGeom>
        </p:spPr>
        <p:txBody>
          <a:bodyPr wrap="square">
            <a:spAutoFit/>
          </a:bodyPr>
          <a:lstStyle/>
          <a:p>
            <a:r>
              <a:rPr lang="es-ES" b="1" dirty="0" err="1" smtClean="0">
                <a:latin typeface="Roboto" pitchFamily="2" charset="0"/>
                <a:ea typeface="Roboto" pitchFamily="2" charset="0"/>
              </a:rPr>
              <a:t>Conclusions</a:t>
            </a:r>
            <a:r>
              <a:rPr lang="es-ES" b="1" dirty="0" smtClean="0">
                <a:latin typeface="Roboto" pitchFamily="2" charset="0"/>
                <a:ea typeface="Roboto" pitchFamily="2" charset="0"/>
              </a:rPr>
              <a:t>: </a:t>
            </a:r>
            <a:endParaRPr lang="es-ES" b="1" dirty="0">
              <a:latin typeface="Roboto" pitchFamily="2" charset="0"/>
              <a:ea typeface="Roboto" pitchFamily="2" charset="0"/>
            </a:endParaRPr>
          </a:p>
        </p:txBody>
      </p:sp>
      <p:sp>
        <p:nvSpPr>
          <p:cNvPr id="10" name="Rectangle 9"/>
          <p:cNvSpPr/>
          <p:nvPr/>
        </p:nvSpPr>
        <p:spPr>
          <a:xfrm>
            <a:off x="148254" y="1218531"/>
            <a:ext cx="8703916" cy="369332"/>
          </a:xfrm>
          <a:prstGeom prst="rect">
            <a:avLst/>
          </a:prstGeom>
        </p:spPr>
        <p:txBody>
          <a:bodyPr wrap="square">
            <a:spAutoFit/>
          </a:bodyPr>
          <a:lstStyle/>
          <a:p>
            <a:endParaRPr lang="en-US" dirty="0"/>
          </a:p>
        </p:txBody>
      </p:sp>
      <p:sp>
        <p:nvSpPr>
          <p:cNvPr id="12" name="Rectangle 1"/>
          <p:cNvSpPr>
            <a:spLocks noChangeArrowheads="1"/>
          </p:cNvSpPr>
          <p:nvPr/>
        </p:nvSpPr>
        <p:spPr bwMode="auto">
          <a:xfrm>
            <a:off x="2585774" y="453920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p:cNvSpPr txBox="1"/>
          <p:nvPr/>
        </p:nvSpPr>
        <p:spPr>
          <a:xfrm>
            <a:off x="219393" y="1539240"/>
            <a:ext cx="8401367" cy="3693319"/>
          </a:xfrm>
          <a:prstGeom prst="rect">
            <a:avLst/>
          </a:prstGeom>
          <a:noFill/>
        </p:spPr>
        <p:txBody>
          <a:bodyPr wrap="square" rtlCol="0">
            <a:spAutoFit/>
          </a:bodyPr>
          <a:lstStyle/>
          <a:p>
            <a:pPr marL="285750" indent="-285750" algn="just">
              <a:buFont typeface="Arial" panose="020B0604020202020204" pitchFamily="34" charset="0"/>
              <a:buChar char="•"/>
            </a:pPr>
            <a:r>
              <a:rPr lang="es-ES" dirty="0" smtClean="0">
                <a:latin typeface="Roboto" pitchFamily="2" charset="0"/>
                <a:ea typeface="Roboto" pitchFamily="2" charset="0"/>
              </a:rPr>
              <a:t>A </a:t>
            </a:r>
            <a:r>
              <a:rPr lang="es-ES" dirty="0" err="1" smtClean="0">
                <a:latin typeface="Roboto" pitchFamily="2" charset="0"/>
                <a:ea typeface="Roboto" pitchFamily="2" charset="0"/>
              </a:rPr>
              <a:t>wide</a:t>
            </a:r>
            <a:r>
              <a:rPr lang="es-ES" dirty="0" smtClean="0">
                <a:latin typeface="Roboto" pitchFamily="2" charset="0"/>
                <a:ea typeface="Roboto" pitchFamily="2" charset="0"/>
              </a:rPr>
              <a:t> </a:t>
            </a:r>
            <a:r>
              <a:rPr lang="es-ES" dirty="0" err="1" smtClean="0">
                <a:latin typeface="Roboto" pitchFamily="2" charset="0"/>
                <a:ea typeface="Roboto" pitchFamily="2" charset="0"/>
              </a:rPr>
              <a:t>number</a:t>
            </a:r>
            <a:r>
              <a:rPr lang="es-ES" dirty="0" smtClean="0">
                <a:latin typeface="Roboto" pitchFamily="2" charset="0"/>
                <a:ea typeface="Roboto" pitchFamily="2" charset="0"/>
              </a:rPr>
              <a:t> of </a:t>
            </a:r>
            <a:r>
              <a:rPr lang="es-ES" dirty="0" err="1" smtClean="0">
                <a:latin typeface="Roboto" pitchFamily="2" charset="0"/>
                <a:ea typeface="Roboto" pitchFamily="2" charset="0"/>
              </a:rPr>
              <a:t>methods</a:t>
            </a:r>
            <a:r>
              <a:rPr lang="es-ES" dirty="0" smtClean="0">
                <a:latin typeface="Roboto" pitchFamily="2" charset="0"/>
                <a:ea typeface="Roboto" pitchFamily="2" charset="0"/>
              </a:rPr>
              <a:t> </a:t>
            </a:r>
            <a:r>
              <a:rPr lang="es-ES" dirty="0" err="1" smtClean="0">
                <a:latin typeface="Roboto" pitchFamily="2" charset="0"/>
                <a:ea typeface="Roboto" pitchFamily="2" charset="0"/>
              </a:rPr>
              <a:t>have</a:t>
            </a:r>
            <a:r>
              <a:rPr lang="es-ES" dirty="0" smtClean="0">
                <a:latin typeface="Roboto" pitchFamily="2" charset="0"/>
                <a:ea typeface="Roboto" pitchFamily="2" charset="0"/>
              </a:rPr>
              <a:t> </a:t>
            </a:r>
            <a:r>
              <a:rPr lang="es-ES" dirty="0" err="1" smtClean="0">
                <a:latin typeface="Roboto" pitchFamily="2" charset="0"/>
                <a:ea typeface="Roboto" pitchFamily="2" charset="0"/>
              </a:rPr>
              <a:t>been</a:t>
            </a:r>
            <a:r>
              <a:rPr lang="es-ES" dirty="0" smtClean="0">
                <a:latin typeface="Roboto" pitchFamily="2" charset="0"/>
                <a:ea typeface="Roboto" pitchFamily="2" charset="0"/>
              </a:rPr>
              <a:t> </a:t>
            </a:r>
            <a:r>
              <a:rPr lang="es-ES" dirty="0" err="1" smtClean="0">
                <a:latin typeface="Roboto" pitchFamily="2" charset="0"/>
                <a:ea typeface="Roboto" pitchFamily="2" charset="0"/>
              </a:rPr>
              <a:t>analyzed</a:t>
            </a:r>
            <a:r>
              <a:rPr lang="es-ES" dirty="0" smtClean="0">
                <a:latin typeface="Roboto" pitchFamily="2" charset="0"/>
                <a:ea typeface="Roboto" pitchFamily="2" charset="0"/>
              </a:rPr>
              <a:t> </a:t>
            </a:r>
          </a:p>
          <a:p>
            <a:pPr marL="285750" indent="-285750" algn="just">
              <a:buFont typeface="Arial" panose="020B0604020202020204" pitchFamily="34" charset="0"/>
              <a:buChar char="•"/>
            </a:pPr>
            <a:endParaRPr lang="es-ES" dirty="0">
              <a:latin typeface="Roboto" pitchFamily="2" charset="0"/>
              <a:ea typeface="Roboto" pitchFamily="2" charset="0"/>
            </a:endParaRPr>
          </a:p>
          <a:p>
            <a:pPr marL="285750" indent="-285750" algn="just">
              <a:buFont typeface="Arial" panose="020B0604020202020204" pitchFamily="34" charset="0"/>
              <a:buChar char="•"/>
            </a:pPr>
            <a:r>
              <a:rPr lang="es-ES" b="1" dirty="0" smtClean="0">
                <a:solidFill>
                  <a:schemeClr val="accent5">
                    <a:lumMod val="75000"/>
                  </a:schemeClr>
                </a:solidFill>
                <a:latin typeface="Roboto" pitchFamily="2" charset="0"/>
                <a:ea typeface="Roboto" pitchFamily="2" charset="0"/>
              </a:rPr>
              <a:t>SVPASEG</a:t>
            </a:r>
            <a:r>
              <a:rPr lang="es-ES"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SPM5, SPM8</a:t>
            </a:r>
            <a:r>
              <a:rPr lang="es-ES" dirty="0" smtClean="0">
                <a:latin typeface="Roboto" pitchFamily="2" charset="0"/>
                <a:ea typeface="Roboto" pitchFamily="2" charset="0"/>
              </a:rPr>
              <a:t> and </a:t>
            </a:r>
            <a:r>
              <a:rPr lang="es-ES" b="1" dirty="0" smtClean="0">
                <a:solidFill>
                  <a:schemeClr val="accent5">
                    <a:lumMod val="75000"/>
                  </a:schemeClr>
                </a:solidFill>
                <a:latin typeface="Roboto" pitchFamily="2" charset="0"/>
                <a:ea typeface="Roboto" pitchFamily="2" charset="0"/>
              </a:rPr>
              <a:t>FAST</a:t>
            </a:r>
            <a:r>
              <a:rPr lang="es-ES" dirty="0" smtClean="0">
                <a:latin typeface="Roboto" pitchFamily="2" charset="0"/>
                <a:ea typeface="Roboto" pitchFamily="2" charset="0"/>
              </a:rPr>
              <a:t> </a:t>
            </a:r>
            <a:r>
              <a:rPr lang="es-ES" dirty="0" err="1" smtClean="0">
                <a:latin typeface="Roboto" pitchFamily="2" charset="0"/>
                <a:ea typeface="Roboto" pitchFamily="2" charset="0"/>
              </a:rPr>
              <a:t>yielded</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a:latin typeface="Roboto" pitchFamily="2" charset="0"/>
                <a:ea typeface="Roboto" pitchFamily="2" charset="0"/>
              </a:rPr>
              <a:t> </a:t>
            </a:r>
            <a:r>
              <a:rPr lang="es-ES" dirty="0" err="1" smtClean="0">
                <a:latin typeface="Roboto" pitchFamily="2" charset="0"/>
                <a:ea typeface="Roboto" pitchFamily="2" charset="0"/>
              </a:rPr>
              <a:t>highest</a:t>
            </a:r>
            <a:r>
              <a:rPr lang="es-ES" dirty="0" smtClean="0">
                <a:latin typeface="Roboto" pitchFamily="2" charset="0"/>
                <a:ea typeface="Roboto" pitchFamily="2" charset="0"/>
              </a:rPr>
              <a:t> performance</a:t>
            </a:r>
          </a:p>
          <a:p>
            <a:pPr marL="285750" indent="-285750" algn="just">
              <a:buFont typeface="Arial" panose="020B0604020202020204" pitchFamily="34" charset="0"/>
              <a:buChar char="•"/>
            </a:pPr>
            <a:endParaRPr lang="es-ES" dirty="0">
              <a:latin typeface="Roboto" pitchFamily="2" charset="0"/>
              <a:ea typeface="Roboto" pitchFamily="2" charset="0"/>
            </a:endParaRPr>
          </a:p>
          <a:p>
            <a:pPr marL="285750" indent="-285750" algn="just">
              <a:buFont typeface="Arial" panose="020B0604020202020204" pitchFamily="34" charset="0"/>
              <a:buChar char="•"/>
            </a:pPr>
            <a:r>
              <a:rPr lang="es-ES" dirty="0" err="1" smtClean="0">
                <a:latin typeface="Roboto" pitchFamily="2" charset="0"/>
                <a:ea typeface="Roboto" pitchFamily="2" charset="0"/>
              </a:rPr>
              <a:t>This</a:t>
            </a:r>
            <a:r>
              <a:rPr lang="es-ES" dirty="0" smtClean="0">
                <a:latin typeface="Roboto" pitchFamily="2" charset="0"/>
                <a:ea typeface="Roboto" pitchFamily="2" charset="0"/>
              </a:rPr>
              <a:t> </a:t>
            </a:r>
            <a:r>
              <a:rPr lang="es-ES" dirty="0" err="1" smtClean="0">
                <a:latin typeface="Roboto" pitchFamily="2" charset="0"/>
                <a:ea typeface="Roboto" pitchFamily="2" charset="0"/>
              </a:rPr>
              <a:t>methods</a:t>
            </a:r>
            <a:r>
              <a:rPr lang="es-ES" dirty="0" smtClean="0">
                <a:latin typeface="Roboto" pitchFamily="2" charset="0"/>
                <a:ea typeface="Roboto" pitchFamily="2" charset="0"/>
              </a:rPr>
              <a:t> </a:t>
            </a:r>
            <a:r>
              <a:rPr lang="es-ES" dirty="0" err="1" smtClean="0">
                <a:latin typeface="Roboto" pitchFamily="2" charset="0"/>
                <a:ea typeface="Roboto" pitchFamily="2" charset="0"/>
              </a:rPr>
              <a:t>incorporated</a:t>
            </a:r>
            <a:r>
              <a:rPr lang="es-ES" dirty="0" smtClean="0">
                <a:latin typeface="Roboto" pitchFamily="2" charset="0"/>
                <a:ea typeface="Roboto" pitchFamily="2" charset="0"/>
              </a:rPr>
              <a:t> </a:t>
            </a:r>
            <a:r>
              <a:rPr lang="es-ES" dirty="0">
                <a:latin typeface="Roboto" pitchFamily="2" charset="0"/>
                <a:ea typeface="Roboto" pitchFamily="2" charset="0"/>
              </a:rPr>
              <a:t>prior atlas </a:t>
            </a:r>
            <a:r>
              <a:rPr lang="es-ES" dirty="0" err="1">
                <a:latin typeface="Roboto" pitchFamily="2" charset="0"/>
                <a:ea typeface="Roboto" pitchFamily="2" charset="0"/>
              </a:rPr>
              <a:t>information</a:t>
            </a:r>
            <a:r>
              <a:rPr lang="es-ES" dirty="0">
                <a:latin typeface="Roboto" pitchFamily="2" charset="0"/>
                <a:ea typeface="Roboto" pitchFamily="2" charset="0"/>
              </a:rPr>
              <a:t> (</a:t>
            </a:r>
            <a:r>
              <a:rPr lang="es-ES" b="1" dirty="0">
                <a:solidFill>
                  <a:schemeClr val="accent5">
                    <a:lumMod val="75000"/>
                  </a:schemeClr>
                </a:solidFill>
                <a:latin typeface="Roboto" pitchFamily="2" charset="0"/>
                <a:ea typeface="Roboto" pitchFamily="2" charset="0"/>
              </a:rPr>
              <a:t>SPM5</a:t>
            </a:r>
            <a:r>
              <a:rPr lang="es-ES" dirty="0">
                <a:latin typeface="Roboto" pitchFamily="2" charset="0"/>
                <a:ea typeface="Roboto" pitchFamily="2" charset="0"/>
              </a:rPr>
              <a:t>/</a:t>
            </a:r>
            <a:r>
              <a:rPr lang="es-ES" b="1" dirty="0">
                <a:solidFill>
                  <a:schemeClr val="accent5">
                    <a:lumMod val="75000"/>
                  </a:schemeClr>
                </a:solidFill>
                <a:latin typeface="Roboto" pitchFamily="2" charset="0"/>
                <a:ea typeface="Roboto" pitchFamily="2" charset="0"/>
              </a:rPr>
              <a:t>SPM8</a:t>
            </a:r>
            <a:r>
              <a:rPr lang="es-ES" b="1" dirty="0">
                <a:latin typeface="Roboto" pitchFamily="2" charset="0"/>
                <a:ea typeface="Roboto" pitchFamily="2" charset="0"/>
              </a:rPr>
              <a:t>/</a:t>
            </a:r>
            <a:r>
              <a:rPr lang="es-ES" b="1" dirty="0">
                <a:solidFill>
                  <a:schemeClr val="accent5">
                    <a:lumMod val="75000"/>
                  </a:schemeClr>
                </a:solidFill>
                <a:latin typeface="Roboto" pitchFamily="2" charset="0"/>
                <a:ea typeface="Roboto" pitchFamily="2" charset="0"/>
              </a:rPr>
              <a:t>SVPASEG</a:t>
            </a:r>
            <a:r>
              <a:rPr lang="es-ES" dirty="0">
                <a:latin typeface="Roboto" pitchFamily="2" charset="0"/>
                <a:ea typeface="Roboto" pitchFamily="2" charset="0"/>
              </a:rPr>
              <a:t>) and </a:t>
            </a:r>
            <a:r>
              <a:rPr lang="es-ES" dirty="0" err="1">
                <a:latin typeface="Roboto" pitchFamily="2" charset="0"/>
                <a:ea typeface="Roboto" pitchFamily="2" charset="0"/>
              </a:rPr>
              <a:t>spatial</a:t>
            </a:r>
            <a:r>
              <a:rPr lang="es-ES" dirty="0">
                <a:latin typeface="Roboto" pitchFamily="2" charset="0"/>
                <a:ea typeface="Roboto" pitchFamily="2" charset="0"/>
              </a:rPr>
              <a:t> </a:t>
            </a:r>
            <a:r>
              <a:rPr lang="es-ES" dirty="0" err="1">
                <a:latin typeface="Roboto" pitchFamily="2" charset="0"/>
                <a:ea typeface="Roboto" pitchFamily="2" charset="0"/>
              </a:rPr>
              <a:t>constraints</a:t>
            </a:r>
            <a:r>
              <a:rPr lang="es-ES" dirty="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FAST</a:t>
            </a:r>
            <a:r>
              <a:rPr lang="es-ES" dirty="0" smtClean="0">
                <a:latin typeface="Roboto" pitchFamily="2" charset="0"/>
                <a:ea typeface="Roboto" pitchFamily="2" charset="0"/>
              </a:rPr>
              <a:t>) </a:t>
            </a:r>
            <a:r>
              <a:rPr lang="es-ES" dirty="0" err="1" smtClean="0">
                <a:latin typeface="Roboto" pitchFamily="2" charset="0"/>
                <a:ea typeface="Roboto" pitchFamily="2" charset="0"/>
              </a:rPr>
              <a:t>being</a:t>
            </a:r>
            <a:r>
              <a:rPr lang="es-ES" dirty="0" smtClean="0">
                <a:latin typeface="Roboto" pitchFamily="2" charset="0"/>
                <a:ea typeface="Roboto" pitchFamily="2" charset="0"/>
              </a:rPr>
              <a:t> </a:t>
            </a:r>
            <a:r>
              <a:rPr lang="es-ES" dirty="0">
                <a:latin typeface="Roboto" pitchFamily="2" charset="0"/>
                <a:ea typeface="Roboto" pitchFamily="2" charset="0"/>
              </a:rPr>
              <a:t>more </a:t>
            </a:r>
            <a:r>
              <a:rPr lang="es-ES" dirty="0" err="1">
                <a:latin typeface="Roboto" pitchFamily="2" charset="0"/>
                <a:ea typeface="Roboto" pitchFamily="2" charset="0"/>
              </a:rPr>
              <a:t>robust</a:t>
            </a:r>
            <a:r>
              <a:rPr lang="es-ES" dirty="0">
                <a:latin typeface="Roboto" pitchFamily="2" charset="0"/>
                <a:ea typeface="Roboto" pitchFamily="2" charset="0"/>
              </a:rPr>
              <a:t> </a:t>
            </a:r>
            <a:r>
              <a:rPr lang="es-ES" dirty="0" smtClean="0">
                <a:latin typeface="Roboto" pitchFamily="2" charset="0"/>
                <a:ea typeface="Roboto" pitchFamily="2" charset="0"/>
              </a:rPr>
              <a:t>to </a:t>
            </a:r>
            <a:r>
              <a:rPr lang="es-ES" dirty="0" err="1" smtClean="0">
                <a:latin typeface="Roboto" pitchFamily="2" charset="0"/>
                <a:ea typeface="Roboto" pitchFamily="2" charset="0"/>
              </a:rPr>
              <a:t>noise</a:t>
            </a:r>
            <a:r>
              <a:rPr lang="es-ES" dirty="0" smtClean="0">
                <a:latin typeface="Roboto" pitchFamily="2" charset="0"/>
                <a:ea typeface="Roboto" pitchFamily="2" charset="0"/>
              </a:rPr>
              <a:t> and </a:t>
            </a:r>
            <a:r>
              <a:rPr lang="es-ES" dirty="0" err="1" smtClean="0">
                <a:latin typeface="Roboto" pitchFamily="2" charset="0"/>
                <a:ea typeface="Roboto" pitchFamily="2" charset="0"/>
              </a:rPr>
              <a:t>artifacts</a:t>
            </a:r>
            <a:endParaRPr lang="es-ES" dirty="0" smtClean="0">
              <a:latin typeface="Roboto" pitchFamily="2" charset="0"/>
              <a:ea typeface="Roboto" pitchFamily="2" charset="0"/>
            </a:endParaRPr>
          </a:p>
          <a:p>
            <a:pPr marL="285750" indent="-285750" algn="just">
              <a:buFont typeface="Arial" panose="020B0604020202020204" pitchFamily="34" charset="0"/>
              <a:buChar char="•"/>
            </a:pPr>
            <a:endParaRPr lang="es-ES" dirty="0">
              <a:latin typeface="Roboto" pitchFamily="2" charset="0"/>
              <a:ea typeface="Roboto" pitchFamily="2" charset="0"/>
            </a:endParaRPr>
          </a:p>
          <a:p>
            <a:pPr marL="285750" indent="-285750" algn="just">
              <a:buFont typeface="Arial" panose="020B0604020202020204" pitchFamily="34" charset="0"/>
              <a:buChar char="•"/>
            </a:pPr>
            <a:r>
              <a:rPr lang="es-ES" dirty="0" err="1" smtClean="0">
                <a:latin typeface="Roboto" pitchFamily="2" charset="0"/>
                <a:ea typeface="Roboto" pitchFamily="2" charset="0"/>
              </a:rPr>
              <a:t>However</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performance of </a:t>
            </a:r>
            <a:r>
              <a:rPr lang="es-ES" dirty="0" err="1" smtClean="0">
                <a:latin typeface="Roboto" pitchFamily="2" charset="0"/>
                <a:ea typeface="Roboto" pitchFamily="2" charset="0"/>
              </a:rPr>
              <a:t>most</a:t>
            </a:r>
            <a:r>
              <a:rPr lang="es-ES" dirty="0" smtClean="0">
                <a:latin typeface="Roboto" pitchFamily="2" charset="0"/>
                <a:ea typeface="Roboto" pitchFamily="2" charset="0"/>
              </a:rPr>
              <a:t> 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methods</a:t>
            </a:r>
            <a:r>
              <a:rPr lang="es-ES" dirty="0" smtClean="0">
                <a:latin typeface="Roboto" pitchFamily="2" charset="0"/>
                <a:ea typeface="Roboto" pitchFamily="2" charset="0"/>
              </a:rPr>
              <a:t> </a:t>
            </a:r>
            <a:r>
              <a:rPr lang="es-ES" dirty="0" err="1" smtClean="0">
                <a:latin typeface="Roboto" pitchFamily="2" charset="0"/>
                <a:ea typeface="Roboto" pitchFamily="2" charset="0"/>
              </a:rPr>
              <a:t>varied</a:t>
            </a:r>
            <a:r>
              <a:rPr lang="es-ES" dirty="0" smtClean="0">
                <a:latin typeface="Roboto" pitchFamily="2" charset="0"/>
                <a:ea typeface="Roboto" pitchFamily="2" charset="0"/>
              </a:rPr>
              <a:t> </a:t>
            </a:r>
            <a:r>
              <a:rPr lang="es-ES" dirty="0" err="1" smtClean="0">
                <a:latin typeface="Roboto" pitchFamily="2" charset="0"/>
                <a:ea typeface="Roboto" pitchFamily="2" charset="0"/>
              </a:rPr>
              <a:t>when</a:t>
            </a:r>
            <a:r>
              <a:rPr lang="es-ES" dirty="0" smtClean="0">
                <a:latin typeface="Roboto" pitchFamily="2" charset="0"/>
                <a:ea typeface="Roboto" pitchFamily="2" charset="0"/>
              </a:rPr>
              <a:t> </a:t>
            </a:r>
            <a:r>
              <a:rPr lang="es-ES" dirty="0" err="1" smtClean="0">
                <a:latin typeface="Roboto" pitchFamily="2" charset="0"/>
                <a:ea typeface="Roboto" pitchFamily="2" charset="0"/>
              </a:rPr>
              <a:t>segmenting</a:t>
            </a:r>
            <a:r>
              <a:rPr lang="es-ES" dirty="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GM</a:t>
            </a:r>
            <a:r>
              <a:rPr lang="es-ES" dirty="0" smtClean="0">
                <a:latin typeface="Roboto" pitchFamily="2" charset="0"/>
                <a:ea typeface="Roboto" pitchFamily="2" charset="0"/>
              </a:rPr>
              <a:t> </a:t>
            </a:r>
            <a:r>
              <a:rPr lang="es-ES" dirty="0" err="1" smtClean="0">
                <a:latin typeface="Roboto" pitchFamily="2" charset="0"/>
                <a:ea typeface="Roboto" pitchFamily="2" charset="0"/>
              </a:rPr>
              <a:t>structures</a:t>
            </a:r>
            <a:r>
              <a:rPr lang="es-ES" dirty="0" smtClean="0">
                <a:latin typeface="Roboto" pitchFamily="2" charset="0"/>
                <a:ea typeface="Roboto" pitchFamily="2" charset="0"/>
              </a:rPr>
              <a:t>, </a:t>
            </a:r>
            <a:r>
              <a:rPr lang="es-ES" b="1" dirty="0" err="1" smtClean="0">
                <a:latin typeface="Roboto" pitchFamily="2" charset="0"/>
                <a:ea typeface="Roboto" pitchFamily="2" charset="0"/>
              </a:rPr>
              <a:t>due</a:t>
            </a:r>
            <a:r>
              <a:rPr lang="es-ES" b="1" dirty="0" smtClean="0">
                <a:latin typeface="Roboto" pitchFamily="2" charset="0"/>
                <a:ea typeface="Roboto" pitchFamily="2" charset="0"/>
              </a:rPr>
              <a:t> to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lack</a:t>
            </a:r>
            <a:r>
              <a:rPr lang="es-ES" b="1" dirty="0" smtClean="0">
                <a:latin typeface="Roboto" pitchFamily="2" charset="0"/>
                <a:ea typeface="Roboto" pitchFamily="2" charset="0"/>
              </a:rPr>
              <a:t> of </a:t>
            </a:r>
            <a:r>
              <a:rPr lang="es-ES" b="1" dirty="0" err="1" smtClean="0">
                <a:latin typeface="Roboto" pitchFamily="2" charset="0"/>
                <a:ea typeface="Roboto" pitchFamily="2" charset="0"/>
              </a:rPr>
              <a:t>contrast</a:t>
            </a:r>
            <a:r>
              <a:rPr lang="es-ES" b="1" dirty="0" smtClean="0">
                <a:latin typeface="Roboto" pitchFamily="2" charset="0"/>
                <a:ea typeface="Roboto" pitchFamily="2" charset="0"/>
              </a:rPr>
              <a:t> and similar </a:t>
            </a:r>
            <a:r>
              <a:rPr lang="es-ES" b="1" dirty="0" err="1" smtClean="0">
                <a:latin typeface="Roboto" pitchFamily="2" charset="0"/>
                <a:ea typeface="Roboto" pitchFamily="2" charset="0"/>
              </a:rPr>
              <a:t>intensity</a:t>
            </a:r>
            <a:r>
              <a:rPr lang="es-ES" b="1" dirty="0" smtClean="0">
                <a:latin typeface="Roboto" pitchFamily="2" charset="0"/>
                <a:ea typeface="Roboto" pitchFamily="2" charset="0"/>
              </a:rPr>
              <a:t> </a:t>
            </a:r>
            <a:r>
              <a:rPr lang="es-ES" b="1" dirty="0" err="1" smtClean="0">
                <a:latin typeface="Roboto" pitchFamily="2" charset="0"/>
                <a:ea typeface="Roboto" pitchFamily="2" charset="0"/>
              </a:rPr>
              <a:t>profile</a:t>
            </a:r>
            <a:r>
              <a:rPr lang="es-ES" b="1" dirty="0" smtClean="0">
                <a:latin typeface="Roboto" pitchFamily="2" charset="0"/>
                <a:ea typeface="Roboto" pitchFamily="2" charset="0"/>
              </a:rPr>
              <a:t> </a:t>
            </a:r>
            <a:r>
              <a:rPr lang="es-ES" b="1" dirty="0" err="1" smtClean="0">
                <a:latin typeface="Roboto" pitchFamily="2" charset="0"/>
                <a:ea typeface="Roboto" pitchFamily="2" charset="0"/>
              </a:rPr>
              <a:t>with</a:t>
            </a:r>
            <a:r>
              <a:rPr lang="es-ES" b="1" dirty="0" smtClean="0">
                <a:latin typeface="Roboto" pitchFamily="2" charset="0"/>
                <a:ea typeface="Roboto" pitchFamily="2" charset="0"/>
              </a:rPr>
              <a:t> </a:t>
            </a:r>
            <a:r>
              <a:rPr lang="es-ES" b="1" dirty="0" err="1" smtClean="0">
                <a:latin typeface="Roboto" pitchFamily="2" charset="0"/>
                <a:ea typeface="Roboto" pitchFamily="2" charset="0"/>
              </a:rPr>
              <a:t>respect</a:t>
            </a:r>
            <a:r>
              <a:rPr lang="es-ES" b="1" dirty="0" smtClean="0">
                <a:latin typeface="Roboto" pitchFamily="2" charset="0"/>
                <a:ea typeface="Roboto" pitchFamily="2" charset="0"/>
              </a:rPr>
              <a:t> to WM</a:t>
            </a:r>
          </a:p>
          <a:p>
            <a:pPr marL="285750" indent="-285750" algn="just">
              <a:buFont typeface="Arial" panose="020B0604020202020204" pitchFamily="34" charset="0"/>
              <a:buChar char="•"/>
            </a:pPr>
            <a:endParaRPr lang="es-ES" dirty="0">
              <a:latin typeface="Roboto" pitchFamily="2" charset="0"/>
              <a:ea typeface="Roboto" pitchFamily="2" charset="0"/>
            </a:endParaRPr>
          </a:p>
          <a:p>
            <a:pPr marL="285750" indent="-285750" algn="just">
              <a:buFont typeface="Arial" panose="020B0604020202020204" pitchFamily="34" charset="0"/>
              <a:buChar char="•"/>
            </a:pPr>
            <a:r>
              <a:rPr lang="en-US" dirty="0">
                <a:latin typeface="Roboto" pitchFamily="2" charset="0"/>
                <a:ea typeface="Roboto" pitchFamily="2" charset="0"/>
              </a:rPr>
              <a:t>T</a:t>
            </a:r>
            <a:r>
              <a:rPr lang="en-US" dirty="0" smtClean="0">
                <a:latin typeface="Roboto" pitchFamily="2" charset="0"/>
                <a:ea typeface="Roboto" pitchFamily="2" charset="0"/>
              </a:rPr>
              <a:t>here </a:t>
            </a:r>
            <a:r>
              <a:rPr lang="en-US" dirty="0">
                <a:latin typeface="Roboto" pitchFamily="2" charset="0"/>
                <a:ea typeface="Roboto" pitchFamily="2" charset="0"/>
              </a:rPr>
              <a:t>was not a </a:t>
            </a:r>
            <a:r>
              <a:rPr lang="en-US" b="1" dirty="0">
                <a:latin typeface="Roboto" pitchFamily="2" charset="0"/>
                <a:ea typeface="Roboto" pitchFamily="2" charset="0"/>
              </a:rPr>
              <a:t>single method </a:t>
            </a:r>
            <a:r>
              <a:rPr lang="en-US" dirty="0">
                <a:latin typeface="Roboto" pitchFamily="2" charset="0"/>
                <a:ea typeface="Roboto" pitchFamily="2" charset="0"/>
              </a:rPr>
              <a:t>that achieved a significantly higher </a:t>
            </a:r>
            <a:r>
              <a:rPr lang="en-US" dirty="0" smtClean="0">
                <a:latin typeface="Roboto" pitchFamily="2" charset="0"/>
                <a:ea typeface="Roboto" pitchFamily="2" charset="0"/>
              </a:rPr>
              <a:t>accuracy when compared to others in both </a:t>
            </a:r>
            <a:r>
              <a:rPr lang="en-US" b="1" dirty="0" smtClean="0">
                <a:solidFill>
                  <a:schemeClr val="accent5">
                    <a:lumMod val="75000"/>
                  </a:schemeClr>
                </a:solidFill>
                <a:latin typeface="Roboto" pitchFamily="2" charset="0"/>
                <a:ea typeface="Roboto" pitchFamily="2" charset="0"/>
              </a:rPr>
              <a:t>GM</a:t>
            </a:r>
            <a:r>
              <a:rPr lang="en-US" dirty="0" smtClean="0">
                <a:latin typeface="Roboto" pitchFamily="2" charset="0"/>
                <a:ea typeface="Roboto" pitchFamily="2" charset="0"/>
              </a:rPr>
              <a:t> and </a:t>
            </a:r>
            <a:r>
              <a:rPr lang="en-US" b="1" dirty="0" smtClean="0">
                <a:solidFill>
                  <a:schemeClr val="accent5">
                    <a:lumMod val="75000"/>
                  </a:schemeClr>
                </a:solidFill>
                <a:latin typeface="Roboto" pitchFamily="2" charset="0"/>
                <a:ea typeface="Roboto" pitchFamily="2" charset="0"/>
              </a:rPr>
              <a:t>WM</a:t>
            </a:r>
            <a:r>
              <a:rPr lang="en-US" dirty="0" smtClean="0">
                <a:latin typeface="Roboto" pitchFamily="2" charset="0"/>
                <a:ea typeface="Roboto" pitchFamily="2" charset="0"/>
              </a:rPr>
              <a:t> tissue</a:t>
            </a:r>
            <a:endParaRPr lang="es-ES" dirty="0" smtClean="0">
              <a:latin typeface="Roboto" pitchFamily="2" charset="0"/>
              <a:ea typeface="Roboto" pitchFamily="2" charset="0"/>
            </a:endParaRPr>
          </a:p>
        </p:txBody>
      </p:sp>
      <p:sp>
        <p:nvSpPr>
          <p:cNvPr id="5" name="Slide Number Placeholder 4"/>
          <p:cNvSpPr>
            <a:spLocks noGrp="1"/>
          </p:cNvSpPr>
          <p:nvPr>
            <p:ph type="sldNum" sz="quarter" idx="12"/>
          </p:nvPr>
        </p:nvSpPr>
        <p:spPr/>
        <p:txBody>
          <a:bodyPr/>
          <a:lstStyle/>
          <a:p>
            <a:fld id="{227F3176-F9F6-45D0-9446-6BF35B4A50FB}" type="slidenum">
              <a:rPr lang="en-US" smtClean="0"/>
              <a:pPr/>
              <a:t>19</a:t>
            </a:fld>
            <a:r>
              <a:rPr lang="en-US" smtClean="0"/>
              <a:t> / 75</a:t>
            </a:r>
            <a:endParaRPr lang="en-US" dirty="0"/>
          </a:p>
        </p:txBody>
      </p:sp>
    </p:spTree>
    <p:extLst>
      <p:ext uri="{BB962C8B-B14F-4D97-AF65-F5344CB8AC3E}">
        <p14:creationId xmlns:p14="http://schemas.microsoft.com/office/powerpoint/2010/main" val="1647937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7F3176-F9F6-45D0-9446-6BF35B4A50FB}" type="slidenum">
              <a:rPr lang="en-US" smtClean="0"/>
              <a:pPr/>
              <a:t>2</a:t>
            </a:fld>
            <a:r>
              <a:rPr lang="en-US" dirty="0" smtClean="0"/>
              <a:t> / 75</a:t>
            </a:r>
            <a:endParaRPr lang="en-US" dirty="0"/>
          </a:p>
        </p:txBody>
      </p:sp>
      <p:sp>
        <p:nvSpPr>
          <p:cNvPr id="3" name="TextBox 2"/>
          <p:cNvSpPr txBox="1"/>
          <p:nvPr/>
        </p:nvSpPr>
        <p:spPr>
          <a:xfrm>
            <a:off x="870014" y="93970"/>
            <a:ext cx="2281394" cy="523220"/>
          </a:xfrm>
          <a:prstGeom prst="rect">
            <a:avLst/>
          </a:prstGeom>
          <a:noFill/>
        </p:spPr>
        <p:txBody>
          <a:bodyPr wrap="none" rtlCol="0">
            <a:spAutoFit/>
          </a:bodyPr>
          <a:lstStyle/>
          <a:p>
            <a:r>
              <a:rPr lang="es-ES" sz="2800" b="1" dirty="0" smtClean="0">
                <a:latin typeface="Roboto" pitchFamily="2" charset="0"/>
                <a:ea typeface="Roboto" pitchFamily="2" charset="0"/>
              </a:rPr>
              <a:t>Human </a:t>
            </a:r>
            <a:r>
              <a:rPr lang="es-ES" sz="2800" b="1" dirty="0" err="1" smtClean="0">
                <a:latin typeface="Roboto" pitchFamily="2" charset="0"/>
                <a:ea typeface="Roboto" pitchFamily="2" charset="0"/>
              </a:rPr>
              <a:t>Brain</a:t>
            </a:r>
            <a:endParaRPr lang="en-US" sz="2800" b="1" dirty="0">
              <a:latin typeface="Roboto" pitchFamily="2" charset="0"/>
              <a:ea typeface="Roboto"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517" y="2019013"/>
            <a:ext cx="4920646" cy="4019550"/>
          </a:xfrm>
          <a:prstGeom prst="rect">
            <a:avLst/>
          </a:prstGeom>
        </p:spPr>
      </p:pic>
      <p:sp>
        <p:nvSpPr>
          <p:cNvPr id="7" name="Rectangle 6"/>
          <p:cNvSpPr/>
          <p:nvPr/>
        </p:nvSpPr>
        <p:spPr>
          <a:xfrm>
            <a:off x="4320842" y="1794860"/>
            <a:ext cx="5208270" cy="309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5067025" y="2660207"/>
            <a:ext cx="3692446" cy="2981273"/>
          </a:xfrm>
          <a:prstGeom prst="rect">
            <a:avLst/>
          </a:prstGeom>
        </p:spPr>
      </p:pic>
      <p:sp>
        <p:nvSpPr>
          <p:cNvPr id="8" name="TextBox 7"/>
          <p:cNvSpPr txBox="1"/>
          <p:nvPr/>
        </p:nvSpPr>
        <p:spPr>
          <a:xfrm>
            <a:off x="136756" y="994936"/>
            <a:ext cx="8622715" cy="646331"/>
          </a:xfrm>
          <a:prstGeom prst="rect">
            <a:avLst/>
          </a:prstGeom>
          <a:noFill/>
        </p:spPr>
        <p:txBody>
          <a:bodyPr wrap="square" rtlCol="0">
            <a:spAutoFit/>
          </a:bodyPr>
          <a:lstStyle/>
          <a:p>
            <a:pPr algn="just"/>
            <a:r>
              <a:rPr lang="en-US" b="1" dirty="0" smtClean="0">
                <a:solidFill>
                  <a:schemeClr val="accent5">
                    <a:lumMod val="75000"/>
                  </a:schemeClr>
                </a:solidFill>
                <a:latin typeface="Roboto" pitchFamily="2" charset="0"/>
                <a:ea typeface="Roboto" pitchFamily="2" charset="0"/>
              </a:rPr>
              <a:t>The human brain </a:t>
            </a:r>
            <a:r>
              <a:rPr lang="en-US" dirty="0" smtClean="0">
                <a:latin typeface="Roboto" pitchFamily="2" charset="0"/>
                <a:ea typeface="Roboto" pitchFamily="2" charset="0"/>
              </a:rPr>
              <a:t>is composed of two main tissues: </a:t>
            </a:r>
            <a:r>
              <a:rPr lang="en-US" b="1" dirty="0" smtClean="0">
                <a:solidFill>
                  <a:schemeClr val="accent5">
                    <a:lumMod val="75000"/>
                  </a:schemeClr>
                </a:solidFill>
                <a:latin typeface="Roboto" pitchFamily="2" charset="0"/>
                <a:ea typeface="Roboto" pitchFamily="2" charset="0"/>
              </a:rPr>
              <a:t>Gray</a:t>
            </a:r>
            <a:r>
              <a:rPr lang="en-US" dirty="0" smtClean="0">
                <a:latin typeface="Roboto" pitchFamily="2" charset="0"/>
                <a:ea typeface="Roboto" pitchFamily="2" charset="0"/>
              </a:rPr>
              <a:t> </a:t>
            </a:r>
            <a:r>
              <a:rPr lang="en-US" b="1" dirty="0" smtClean="0">
                <a:solidFill>
                  <a:schemeClr val="accent5">
                    <a:lumMod val="75000"/>
                  </a:schemeClr>
                </a:solidFill>
                <a:latin typeface="Roboto" pitchFamily="2" charset="0"/>
                <a:ea typeface="Roboto" pitchFamily="2" charset="0"/>
              </a:rPr>
              <a:t>matter</a:t>
            </a:r>
            <a:r>
              <a:rPr lang="en-US" dirty="0" smtClean="0">
                <a:latin typeface="Roboto" pitchFamily="2" charset="0"/>
                <a:ea typeface="Roboto" pitchFamily="2" charset="0"/>
              </a:rPr>
              <a:t> </a:t>
            </a:r>
            <a:r>
              <a:rPr lang="es-ES" dirty="0" smtClean="0">
                <a:latin typeface="Roboto" pitchFamily="2" charset="0"/>
                <a:ea typeface="Roboto" pitchFamily="2" charset="0"/>
              </a:rPr>
              <a:t>(GM) and </a:t>
            </a:r>
            <a:r>
              <a:rPr lang="es-ES" b="1" dirty="0" smtClean="0">
                <a:solidFill>
                  <a:schemeClr val="accent5">
                    <a:lumMod val="75000"/>
                  </a:schemeClr>
                </a:solidFill>
                <a:latin typeface="Roboto" pitchFamily="2" charset="0"/>
                <a:ea typeface="Roboto" pitchFamily="2" charset="0"/>
              </a:rPr>
              <a:t>White </a:t>
            </a:r>
            <a:r>
              <a:rPr lang="es-ES" b="1" dirty="0" err="1" smtClean="0">
                <a:solidFill>
                  <a:schemeClr val="accent5">
                    <a:lumMod val="75000"/>
                  </a:schemeClr>
                </a:solidFill>
                <a:latin typeface="Roboto" pitchFamily="2" charset="0"/>
                <a:ea typeface="Roboto" pitchFamily="2" charset="0"/>
              </a:rPr>
              <a:t>matter</a:t>
            </a:r>
            <a:r>
              <a:rPr lang="es-ES" dirty="0" smtClean="0">
                <a:latin typeface="Roboto" pitchFamily="2" charset="0"/>
                <a:ea typeface="Roboto" pitchFamily="2" charset="0"/>
              </a:rPr>
              <a:t> (WM) </a:t>
            </a:r>
            <a:endParaRPr lang="en-US" dirty="0">
              <a:latin typeface="Roboto" pitchFamily="2" charset="0"/>
              <a:ea typeface="Roboto" pitchFamily="2" charset="0"/>
            </a:endParaRPr>
          </a:p>
        </p:txBody>
      </p:sp>
      <p:grpSp>
        <p:nvGrpSpPr>
          <p:cNvPr id="25" name="Group 24"/>
          <p:cNvGrpSpPr/>
          <p:nvPr/>
        </p:nvGrpSpPr>
        <p:grpSpPr>
          <a:xfrm>
            <a:off x="1665494" y="2362960"/>
            <a:ext cx="1792457" cy="1052580"/>
            <a:chOff x="2077792" y="2700270"/>
            <a:chExt cx="1792457" cy="1052580"/>
          </a:xfrm>
        </p:grpSpPr>
        <p:sp>
          <p:nvSpPr>
            <p:cNvPr id="21" name="TextBox 20"/>
            <p:cNvSpPr txBox="1"/>
            <p:nvPr/>
          </p:nvSpPr>
          <p:spPr>
            <a:xfrm>
              <a:off x="2464158" y="2700270"/>
              <a:ext cx="1406091" cy="369332"/>
            </a:xfrm>
            <a:prstGeom prst="rect">
              <a:avLst/>
            </a:prstGeom>
            <a:noFill/>
          </p:spPr>
          <p:txBody>
            <a:bodyPr wrap="none" rtlCol="0">
              <a:spAutoFit/>
            </a:bodyPr>
            <a:lstStyle/>
            <a:p>
              <a:r>
                <a:rPr lang="es-ES" b="1" dirty="0" smtClean="0">
                  <a:solidFill>
                    <a:schemeClr val="accent5">
                      <a:lumMod val="75000"/>
                    </a:schemeClr>
                  </a:solidFill>
                  <a:latin typeface="Roboto" pitchFamily="2" charset="0"/>
                  <a:ea typeface="Roboto" pitchFamily="2" charset="0"/>
                </a:rPr>
                <a:t>Gray </a:t>
              </a:r>
              <a:r>
                <a:rPr lang="es-ES" b="1" dirty="0" err="1" smtClean="0">
                  <a:solidFill>
                    <a:schemeClr val="accent5">
                      <a:lumMod val="75000"/>
                    </a:schemeClr>
                  </a:solidFill>
                  <a:latin typeface="Roboto" pitchFamily="2" charset="0"/>
                  <a:ea typeface="Roboto" pitchFamily="2" charset="0"/>
                </a:rPr>
                <a:t>matter</a:t>
              </a:r>
              <a:endParaRPr lang="en-US" b="1" dirty="0">
                <a:solidFill>
                  <a:schemeClr val="accent5">
                    <a:lumMod val="75000"/>
                  </a:schemeClr>
                </a:solidFill>
                <a:latin typeface="Roboto" pitchFamily="2" charset="0"/>
                <a:ea typeface="Roboto" pitchFamily="2" charset="0"/>
              </a:endParaRPr>
            </a:p>
          </p:txBody>
        </p:sp>
        <p:cxnSp>
          <p:nvCxnSpPr>
            <p:cNvPr id="23" name="Straight Arrow Connector 22"/>
            <p:cNvCxnSpPr/>
            <p:nvPr/>
          </p:nvCxnSpPr>
          <p:spPr>
            <a:xfrm flipH="1">
              <a:off x="2077792" y="3069602"/>
              <a:ext cx="988532" cy="68324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93091" y="4297850"/>
            <a:ext cx="1523174" cy="1512551"/>
            <a:chOff x="2099288" y="1829712"/>
            <a:chExt cx="1523174" cy="1512551"/>
          </a:xfrm>
        </p:grpSpPr>
        <p:sp>
          <p:nvSpPr>
            <p:cNvPr id="27" name="TextBox 26"/>
            <p:cNvSpPr txBox="1"/>
            <p:nvPr/>
          </p:nvSpPr>
          <p:spPr>
            <a:xfrm>
              <a:off x="2099288" y="2972931"/>
              <a:ext cx="1523174" cy="369332"/>
            </a:xfrm>
            <a:prstGeom prst="rect">
              <a:avLst/>
            </a:prstGeom>
            <a:noFill/>
          </p:spPr>
          <p:txBody>
            <a:bodyPr wrap="none" rtlCol="0">
              <a:spAutoFit/>
            </a:bodyPr>
            <a:lstStyle/>
            <a:p>
              <a:r>
                <a:rPr lang="es-ES" b="1" dirty="0" smtClean="0">
                  <a:solidFill>
                    <a:schemeClr val="accent5">
                      <a:lumMod val="75000"/>
                    </a:schemeClr>
                  </a:solidFill>
                  <a:latin typeface="Roboto" pitchFamily="2" charset="0"/>
                  <a:ea typeface="Roboto" pitchFamily="2" charset="0"/>
                </a:rPr>
                <a:t>White </a:t>
              </a:r>
              <a:r>
                <a:rPr lang="es-ES" b="1" dirty="0" err="1" smtClean="0">
                  <a:solidFill>
                    <a:schemeClr val="accent5">
                      <a:lumMod val="75000"/>
                    </a:schemeClr>
                  </a:solidFill>
                  <a:latin typeface="Roboto" pitchFamily="2" charset="0"/>
                  <a:ea typeface="Roboto" pitchFamily="2" charset="0"/>
                </a:rPr>
                <a:t>matter</a:t>
              </a:r>
              <a:endParaRPr lang="en-US" b="1" dirty="0">
                <a:solidFill>
                  <a:schemeClr val="accent5">
                    <a:lumMod val="75000"/>
                  </a:schemeClr>
                </a:solidFill>
                <a:latin typeface="Roboto" pitchFamily="2" charset="0"/>
                <a:ea typeface="Roboto" pitchFamily="2" charset="0"/>
              </a:endParaRPr>
            </a:p>
          </p:txBody>
        </p:sp>
        <p:cxnSp>
          <p:nvCxnSpPr>
            <p:cNvPr id="28" name="Straight Arrow Connector 27"/>
            <p:cNvCxnSpPr>
              <a:stCxn id="27" idx="0"/>
            </p:cNvCxnSpPr>
            <p:nvPr/>
          </p:nvCxnSpPr>
          <p:spPr>
            <a:xfrm flipV="1">
              <a:off x="2860875" y="1829712"/>
              <a:ext cx="761587" cy="114321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5440146" y="1226495"/>
            <a:ext cx="2361864" cy="4970962"/>
            <a:chOff x="3374050" y="2586164"/>
            <a:chExt cx="2361864" cy="4970962"/>
          </a:xfrm>
        </p:grpSpPr>
        <p:pic>
          <p:nvPicPr>
            <p:cNvPr id="31" name="Picture 30"/>
            <p:cNvPicPr>
              <a:picLocks noChangeAspect="1"/>
            </p:cNvPicPr>
            <p:nvPr/>
          </p:nvPicPr>
          <p:blipFill>
            <a:blip r:embed="rId5"/>
            <a:stretch>
              <a:fillRect/>
            </a:stretch>
          </p:blipFill>
          <p:spPr>
            <a:xfrm>
              <a:off x="3374050" y="2586164"/>
              <a:ext cx="2361864" cy="4687053"/>
            </a:xfrm>
            <a:prstGeom prst="rect">
              <a:avLst/>
            </a:prstGeom>
          </p:spPr>
        </p:pic>
        <p:sp>
          <p:nvSpPr>
            <p:cNvPr id="32" name="TextBox 31"/>
            <p:cNvSpPr txBox="1"/>
            <p:nvPr/>
          </p:nvSpPr>
          <p:spPr>
            <a:xfrm>
              <a:off x="4086264" y="7187794"/>
              <a:ext cx="937436" cy="369332"/>
            </a:xfrm>
            <a:prstGeom prst="rect">
              <a:avLst/>
            </a:prstGeom>
            <a:noFill/>
          </p:spPr>
          <p:txBody>
            <a:bodyPr wrap="none" rtlCol="0">
              <a:spAutoFit/>
            </a:bodyPr>
            <a:lstStyle/>
            <a:p>
              <a:r>
                <a:rPr lang="es-ES" b="1" dirty="0" err="1" smtClean="0">
                  <a:latin typeface="Roboto" pitchFamily="2" charset="0"/>
                  <a:ea typeface="Roboto" pitchFamily="2" charset="0"/>
                </a:rPr>
                <a:t>Neuron</a:t>
              </a:r>
              <a:endParaRPr lang="en-US" b="1" dirty="0">
                <a:latin typeface="Roboto" pitchFamily="2" charset="0"/>
                <a:ea typeface="Roboto" pitchFamily="2" charset="0"/>
              </a:endParaRPr>
            </a:p>
          </p:txBody>
        </p:sp>
      </p:grpSp>
    </p:spTree>
    <p:extLst>
      <p:ext uri="{BB962C8B-B14F-4D97-AF65-F5344CB8AC3E}">
        <p14:creationId xmlns:p14="http://schemas.microsoft.com/office/powerpoint/2010/main" val="78282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par>
                                <p:cTn id="8" presetID="42" presetClass="path" presetSubtype="0" accel="50000" decel="50000" fill="hold" nodeType="withEffect">
                                  <p:stCondLst>
                                    <p:cond delay="0"/>
                                  </p:stCondLst>
                                  <p:childTnLst>
                                    <p:animMotion origin="layout" path="M 3.61111E-6 -4.07407E-6 L -0.50938 0.00232 " pathEditMode="relative" rAng="0" ptsTypes="AA">
                                      <p:cBhvr>
                                        <p:cTn id="9" dur="2000" fill="hold"/>
                                        <p:tgtEl>
                                          <p:spTgt spid="20"/>
                                        </p:tgtEl>
                                        <p:attrNameLst>
                                          <p:attrName>ppt_x</p:attrName>
                                          <p:attrName>ppt_y</p:attrName>
                                        </p:attrNameLst>
                                      </p:cBhvr>
                                      <p:rCtr x="-25469" y="116"/>
                                    </p:animMotion>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1340432" cy="523220"/>
          </a:xfrm>
          <a:prstGeom prst="rect">
            <a:avLst/>
          </a:prstGeom>
          <a:noFill/>
        </p:spPr>
        <p:txBody>
          <a:bodyPr wrap="none" rtlCol="0">
            <a:spAutoFit/>
          </a:bodyPr>
          <a:lstStyle/>
          <a:p>
            <a:r>
              <a:rPr lang="es-ES" sz="2800" b="1" dirty="0" err="1" smtClean="0">
                <a:latin typeface="Roboto" pitchFamily="2" charset="0"/>
                <a:ea typeface="Roboto" pitchFamily="2" charset="0"/>
              </a:rPr>
              <a:t>Outline</a:t>
            </a:r>
            <a:endParaRPr lang="en-US" sz="2800" b="1" dirty="0">
              <a:latin typeface="Roboto" pitchFamily="2" charset="0"/>
              <a:ea typeface="Roboto" pitchFamily="2" charset="0"/>
            </a:endParaRPr>
          </a:p>
        </p:txBody>
      </p:sp>
      <p:sp>
        <p:nvSpPr>
          <p:cNvPr id="7" name="TextBox 6"/>
          <p:cNvSpPr txBox="1"/>
          <p:nvPr/>
        </p:nvSpPr>
        <p:spPr>
          <a:xfrm>
            <a:off x="314574" y="474345"/>
            <a:ext cx="7776231" cy="4801314"/>
          </a:xfrm>
          <a:prstGeom prst="rect">
            <a:avLst/>
          </a:prstGeom>
          <a:noFill/>
        </p:spPr>
        <p:txBody>
          <a:bodyPr wrap="square" rtlCol="0">
            <a:spAutoFit/>
          </a:bodyPr>
          <a:lstStyle/>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a:latin typeface="Roboto" pitchFamily="2" charset="0"/>
              <a:ea typeface="Roboto" pitchFamily="2" charset="0"/>
            </a:endParaRPr>
          </a:p>
          <a:p>
            <a:endParaRPr lang="es-ES" dirty="0" smtClean="0">
              <a:latin typeface="Roboto" pitchFamily="2" charset="0"/>
              <a:ea typeface="Roboto" pitchFamily="2" charset="0"/>
            </a:endParaRPr>
          </a:p>
          <a:p>
            <a:pPr marL="342900" indent="-342900">
              <a:buFontTx/>
              <a:buAutoNum type="arabicPeriod"/>
            </a:pPr>
            <a:r>
              <a:rPr lang="es-ES" dirty="0" err="1">
                <a:solidFill>
                  <a:schemeClr val="bg1">
                    <a:lumMod val="65000"/>
                  </a:schemeClr>
                </a:solidFill>
                <a:latin typeface="Roboto" pitchFamily="2" charset="0"/>
                <a:ea typeface="Roboto" pitchFamily="2" charset="0"/>
              </a:rPr>
              <a:t>Analysis</a:t>
            </a:r>
            <a:r>
              <a:rPr lang="es-ES" dirty="0">
                <a:solidFill>
                  <a:schemeClr val="bg1">
                    <a:lumMod val="65000"/>
                  </a:schemeClr>
                </a:solidFill>
                <a:latin typeface="Roboto" pitchFamily="2" charset="0"/>
                <a:ea typeface="Roboto" pitchFamily="2" charset="0"/>
              </a:rPr>
              <a:t> and </a:t>
            </a:r>
            <a:r>
              <a:rPr lang="es-ES" dirty="0" err="1">
                <a:solidFill>
                  <a:schemeClr val="bg1">
                    <a:lumMod val="65000"/>
                  </a:schemeClr>
                </a:solidFill>
                <a:latin typeface="Roboto" pitchFamily="2" charset="0"/>
                <a:ea typeface="Roboto" pitchFamily="2" charset="0"/>
              </a:rPr>
              <a:t>evaluation</a:t>
            </a:r>
            <a:r>
              <a:rPr lang="es-ES" dirty="0">
                <a:solidFill>
                  <a:schemeClr val="bg1">
                    <a:lumMod val="65000"/>
                  </a:schemeClr>
                </a:solidFill>
                <a:latin typeface="Roboto" pitchFamily="2" charset="0"/>
                <a:ea typeface="Roboto" pitchFamily="2" charset="0"/>
              </a:rPr>
              <a:t> of </a:t>
            </a:r>
            <a:r>
              <a:rPr lang="es-ES" dirty="0" err="1">
                <a:solidFill>
                  <a:schemeClr val="bg1">
                    <a:lumMod val="65000"/>
                  </a:schemeClr>
                </a:solidFill>
                <a:latin typeface="Roboto" pitchFamily="2" charset="0"/>
                <a:ea typeface="Roboto" pitchFamily="2" charset="0"/>
              </a:rPr>
              <a:t>the</a:t>
            </a:r>
            <a:r>
              <a:rPr lang="es-ES" dirty="0">
                <a:solidFill>
                  <a:schemeClr val="bg1">
                    <a:lumMod val="65000"/>
                  </a:schemeClr>
                </a:solidFill>
                <a:latin typeface="Roboto" pitchFamily="2" charset="0"/>
                <a:ea typeface="Roboto" pitchFamily="2" charset="0"/>
              </a:rPr>
              <a:t> </a:t>
            </a:r>
            <a:r>
              <a:rPr lang="es-ES" dirty="0" err="1">
                <a:solidFill>
                  <a:schemeClr val="bg1">
                    <a:lumMod val="65000"/>
                  </a:schemeClr>
                </a:solidFill>
                <a:latin typeface="Roboto" pitchFamily="2" charset="0"/>
                <a:ea typeface="Roboto" pitchFamily="2" charset="0"/>
              </a:rPr>
              <a:t>state</a:t>
            </a:r>
            <a:r>
              <a:rPr lang="es-ES" dirty="0">
                <a:solidFill>
                  <a:schemeClr val="bg1">
                    <a:lumMod val="65000"/>
                  </a:schemeClr>
                </a:solidFill>
                <a:latin typeface="Roboto" pitchFamily="2" charset="0"/>
                <a:ea typeface="Roboto" pitchFamily="2" charset="0"/>
              </a:rPr>
              <a:t> of </a:t>
            </a:r>
            <a:r>
              <a:rPr lang="es-ES" dirty="0" err="1">
                <a:solidFill>
                  <a:schemeClr val="bg1">
                    <a:lumMod val="65000"/>
                  </a:schemeClr>
                </a:solidFill>
                <a:latin typeface="Roboto" pitchFamily="2" charset="0"/>
                <a:ea typeface="Roboto" pitchFamily="2" charset="0"/>
              </a:rPr>
              <a:t>the</a:t>
            </a:r>
            <a:r>
              <a:rPr lang="es-ES" dirty="0">
                <a:solidFill>
                  <a:schemeClr val="bg1">
                    <a:lumMod val="65000"/>
                  </a:schemeClr>
                </a:solidFill>
                <a:latin typeface="Roboto" pitchFamily="2" charset="0"/>
                <a:ea typeface="Roboto" pitchFamily="2" charset="0"/>
              </a:rPr>
              <a:t> art in </a:t>
            </a:r>
            <a:r>
              <a:rPr lang="es-ES" dirty="0" err="1">
                <a:solidFill>
                  <a:schemeClr val="bg1">
                    <a:lumMod val="65000"/>
                  </a:schemeClr>
                </a:solidFill>
                <a:latin typeface="Roboto" pitchFamily="2" charset="0"/>
                <a:ea typeface="Roboto" pitchFamily="2" charset="0"/>
              </a:rPr>
              <a:t>tissue</a:t>
            </a:r>
            <a:r>
              <a:rPr lang="es-ES" dirty="0">
                <a:solidFill>
                  <a:schemeClr val="bg1">
                    <a:lumMod val="65000"/>
                  </a:schemeClr>
                </a:solidFill>
                <a:latin typeface="Roboto" pitchFamily="2" charset="0"/>
                <a:ea typeface="Roboto" pitchFamily="2" charset="0"/>
              </a:rPr>
              <a:t> </a:t>
            </a:r>
            <a:r>
              <a:rPr lang="es-ES" dirty="0" err="1">
                <a:solidFill>
                  <a:schemeClr val="bg1">
                    <a:lumMod val="65000"/>
                  </a:schemeClr>
                </a:solidFill>
                <a:latin typeface="Roboto" pitchFamily="2" charset="0"/>
                <a:ea typeface="Roboto" pitchFamily="2" charset="0"/>
              </a:rPr>
              <a:t>segmentation</a:t>
            </a:r>
            <a:endParaRPr lang="es-ES" dirty="0">
              <a:solidFill>
                <a:schemeClr val="bg1">
                  <a:lumMod val="65000"/>
                </a:schemeClr>
              </a:solidFill>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lgn="just">
              <a:buAutoNum type="arabicPeriod"/>
            </a:pPr>
            <a:r>
              <a:rPr lang="es-ES" b="1" dirty="0" err="1" smtClean="0">
                <a:solidFill>
                  <a:schemeClr val="accent5">
                    <a:lumMod val="75000"/>
                  </a:schemeClr>
                </a:solidFill>
                <a:latin typeface="Roboto" pitchFamily="2" charset="0"/>
                <a:ea typeface="Roboto" pitchFamily="2" charset="0"/>
              </a:rPr>
              <a:t>Evaluation</a:t>
            </a:r>
            <a:r>
              <a:rPr lang="es-ES" b="1" dirty="0" smtClean="0">
                <a:latin typeface="Roboto" pitchFamily="2" charset="0"/>
                <a:ea typeface="Roboto" pitchFamily="2" charset="0"/>
              </a:rPr>
              <a:t> of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effects</a:t>
            </a:r>
            <a:r>
              <a:rPr lang="es-ES" b="1" dirty="0" smtClean="0">
                <a:latin typeface="Roboto" pitchFamily="2" charset="0"/>
                <a:ea typeface="Roboto" pitchFamily="2" charset="0"/>
              </a:rPr>
              <a:t> of </a:t>
            </a:r>
            <a:r>
              <a:rPr lang="es-ES" b="1" dirty="0" smtClean="0">
                <a:solidFill>
                  <a:schemeClr val="accent5">
                    <a:lumMod val="75000"/>
                  </a:schemeClr>
                </a:solidFill>
                <a:latin typeface="Roboto" pitchFamily="2" charset="0"/>
                <a:ea typeface="Roboto" pitchFamily="2" charset="0"/>
              </a:rPr>
              <a:t>WM </a:t>
            </a:r>
            <a:r>
              <a:rPr lang="es-ES" b="1" dirty="0" err="1" smtClean="0">
                <a:solidFill>
                  <a:schemeClr val="accent5">
                    <a:lumMod val="75000"/>
                  </a:schemeClr>
                </a:solidFill>
                <a:latin typeface="Roboto" pitchFamily="2" charset="0"/>
                <a:ea typeface="Roboto" pitchFamily="2" charset="0"/>
              </a:rPr>
              <a:t>lesions</a:t>
            </a:r>
            <a:r>
              <a:rPr lang="es-ES" b="1" dirty="0" smtClean="0">
                <a:latin typeface="Roboto" pitchFamily="2" charset="0"/>
                <a:ea typeface="Roboto" pitchFamily="2" charset="0"/>
              </a:rPr>
              <a:t> </a:t>
            </a:r>
            <a:r>
              <a:rPr lang="es-ES" b="1" dirty="0" err="1" smtClean="0">
                <a:latin typeface="Roboto" pitchFamily="2" charset="0"/>
                <a:ea typeface="Roboto" pitchFamily="2" charset="0"/>
              </a:rPr>
              <a:t>on</a:t>
            </a:r>
            <a:r>
              <a:rPr lang="es-ES" b="1" dirty="0" smtClean="0">
                <a:latin typeface="Roboto" pitchFamily="2" charset="0"/>
                <a:ea typeface="Roboto" pitchFamily="2" charset="0"/>
              </a:rPr>
              <a:t> </a:t>
            </a:r>
            <a:r>
              <a:rPr lang="es-ES" b="1" dirty="0" err="1" smtClean="0">
                <a:latin typeface="Roboto" pitchFamily="2" charset="0"/>
                <a:ea typeface="Roboto" pitchFamily="2" charset="0"/>
              </a:rPr>
              <a:t>automated</a:t>
            </a:r>
            <a:r>
              <a:rPr lang="es-ES" b="1" dirty="0">
                <a:latin typeface="Roboto" pitchFamily="2" charset="0"/>
                <a:ea typeface="Roboto" pitchFamily="2" charset="0"/>
              </a:rPr>
              <a:t>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endParaRPr lang="es-ES" b="1" dirty="0" smtClean="0">
              <a:latin typeface="Roboto" pitchFamily="2" charset="0"/>
              <a:ea typeface="Roboto" pitchFamily="2" charset="0"/>
            </a:endParaRPr>
          </a:p>
          <a:p>
            <a:pPr marL="342900" indent="-342900" algn="just">
              <a:buAutoNum type="arabicPeriod"/>
            </a:pPr>
            <a:endParaRPr lang="es-ES" dirty="0">
              <a:latin typeface="Roboto" pitchFamily="2" charset="0"/>
              <a:ea typeface="Roboto" pitchFamily="2" charset="0"/>
            </a:endParaRPr>
          </a:p>
          <a:p>
            <a:pPr marL="342900" indent="-342900" algn="just">
              <a:buAutoNum type="arabicPeriod"/>
            </a:pPr>
            <a:r>
              <a:rPr lang="es-ES" dirty="0" smtClean="0">
                <a:solidFill>
                  <a:schemeClr val="bg1">
                    <a:lumMod val="65000"/>
                  </a:schemeClr>
                </a:solidFill>
                <a:latin typeface="Roboto" pitchFamily="2" charset="0"/>
                <a:ea typeface="Roboto" pitchFamily="2" charset="0"/>
              </a:rPr>
              <a:t>A new </a:t>
            </a:r>
            <a:r>
              <a:rPr lang="es-ES" dirty="0" err="1" smtClean="0">
                <a:solidFill>
                  <a:schemeClr val="bg1">
                    <a:lumMod val="65000"/>
                  </a:schemeClr>
                </a:solidFill>
                <a:latin typeface="Roboto" pitchFamily="2" charset="0"/>
                <a:ea typeface="Roboto" pitchFamily="2" charset="0"/>
              </a:rPr>
              <a:t>lesion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filling</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algorithm</a:t>
            </a:r>
            <a:r>
              <a:rPr lang="es-ES" dirty="0" smtClean="0">
                <a:solidFill>
                  <a:schemeClr val="bg1">
                    <a:lumMod val="65000"/>
                  </a:schemeClr>
                </a:solidFill>
                <a:latin typeface="Roboto" pitchFamily="2" charset="0"/>
                <a:ea typeface="Roboto" pitchFamily="2" charset="0"/>
              </a:rPr>
              <a:t> to reduce </a:t>
            </a:r>
            <a:r>
              <a:rPr lang="es-ES" dirty="0" err="1" smtClean="0">
                <a:solidFill>
                  <a:schemeClr val="bg1">
                    <a:lumMod val="65000"/>
                  </a:schemeClr>
                </a:solidFill>
                <a:latin typeface="Roboto" pitchFamily="2" charset="0"/>
                <a:ea typeface="Roboto" pitchFamily="2" charset="0"/>
              </a:rPr>
              <a:t>the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effects</a:t>
            </a:r>
            <a:r>
              <a:rPr lang="es-ES" dirty="0" smtClean="0">
                <a:solidFill>
                  <a:schemeClr val="bg1">
                    <a:lumMod val="65000"/>
                  </a:schemeClr>
                </a:solidFill>
                <a:latin typeface="Roboto" pitchFamily="2" charset="0"/>
                <a:ea typeface="Roboto" pitchFamily="2" charset="0"/>
              </a:rPr>
              <a:t> of WM </a:t>
            </a:r>
            <a:r>
              <a:rPr lang="es-ES" dirty="0" err="1" smtClean="0">
                <a:solidFill>
                  <a:schemeClr val="bg1">
                    <a:lumMod val="65000"/>
                  </a:schemeClr>
                </a:solidFill>
                <a:latin typeface="Roboto" pitchFamily="2" charset="0"/>
                <a:ea typeface="Roboto" pitchFamily="2" charset="0"/>
              </a:rPr>
              <a:t>lesions</a:t>
            </a:r>
            <a:endParaRPr lang="es-ES" dirty="0" smtClean="0">
              <a:solidFill>
                <a:schemeClr val="bg1">
                  <a:lumMod val="65000"/>
                </a:schemeClr>
              </a:solidFill>
              <a:latin typeface="Roboto" pitchFamily="2" charset="0"/>
              <a:ea typeface="Roboto" pitchFamily="2" charset="0"/>
            </a:endParaRPr>
          </a:p>
          <a:p>
            <a:pPr marL="342900" indent="-342900" algn="ctr">
              <a:buAutoNum type="arabicPeriod"/>
            </a:pPr>
            <a:endParaRPr lang="es-ES" dirty="0">
              <a:solidFill>
                <a:schemeClr val="bg1">
                  <a:lumMod val="6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65000"/>
                  </a:schemeClr>
                </a:solidFill>
                <a:latin typeface="Roboto" pitchFamily="2" charset="0"/>
                <a:ea typeface="Roboto" pitchFamily="2" charset="0"/>
              </a:rPr>
              <a:t>Effect</a:t>
            </a:r>
            <a:r>
              <a:rPr lang="es-ES" dirty="0" smtClean="0">
                <a:solidFill>
                  <a:schemeClr val="bg1">
                    <a:lumMod val="65000"/>
                  </a:schemeClr>
                </a:solidFill>
                <a:latin typeface="Roboto" pitchFamily="2" charset="0"/>
                <a:ea typeface="Roboto" pitchFamily="2" charset="0"/>
              </a:rPr>
              <a:t> of </a:t>
            </a:r>
            <a:r>
              <a:rPr lang="es-ES" dirty="0" err="1" smtClean="0">
                <a:solidFill>
                  <a:schemeClr val="bg1">
                    <a:lumMod val="65000"/>
                  </a:schemeClr>
                </a:solidFill>
                <a:latin typeface="Roboto" pitchFamily="2" charset="0"/>
                <a:ea typeface="Roboto" pitchFamily="2" charset="0"/>
              </a:rPr>
              <a:t>automated</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lesion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segmentation</a:t>
            </a:r>
            <a:r>
              <a:rPr lang="es-ES" dirty="0" smtClean="0">
                <a:solidFill>
                  <a:schemeClr val="bg1">
                    <a:lumMod val="65000"/>
                  </a:schemeClr>
                </a:solidFill>
                <a:latin typeface="Roboto" pitchFamily="2" charset="0"/>
                <a:ea typeface="Roboto" pitchFamily="2" charset="0"/>
              </a:rPr>
              <a:t> and </a:t>
            </a:r>
            <a:r>
              <a:rPr lang="es-ES" dirty="0" err="1" smtClean="0">
                <a:solidFill>
                  <a:schemeClr val="bg1">
                    <a:lumMod val="65000"/>
                  </a:schemeClr>
                </a:solidFill>
                <a:latin typeface="Roboto" pitchFamily="2" charset="0"/>
                <a:ea typeface="Roboto" pitchFamily="2" charset="0"/>
              </a:rPr>
              <a:t>filling</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on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tissue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segmentation</a:t>
            </a:r>
            <a:endParaRPr lang="es-ES" dirty="0" smtClean="0">
              <a:solidFill>
                <a:schemeClr val="bg1">
                  <a:lumMod val="65000"/>
                </a:schemeClr>
              </a:solidFill>
              <a:latin typeface="Roboto" pitchFamily="2" charset="0"/>
              <a:ea typeface="Roboto" pitchFamily="2" charset="0"/>
            </a:endParaRPr>
          </a:p>
          <a:p>
            <a:pPr marL="342900" indent="-342900" algn="just">
              <a:buAutoNum type="arabicPeriod"/>
            </a:pPr>
            <a:endParaRPr lang="es-ES" dirty="0">
              <a:solidFill>
                <a:schemeClr val="bg1">
                  <a:lumMod val="6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65000"/>
                  </a:schemeClr>
                </a:solidFill>
                <a:latin typeface="Roboto" pitchFamily="2" charset="0"/>
                <a:ea typeface="Roboto" pitchFamily="2" charset="0"/>
              </a:rPr>
              <a:t>Automated</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brain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tissue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segmentation</a:t>
            </a:r>
            <a:r>
              <a:rPr lang="es-ES" dirty="0" smtClean="0">
                <a:solidFill>
                  <a:schemeClr val="bg1">
                    <a:lumMod val="65000"/>
                  </a:schemeClr>
                </a:solidFill>
                <a:latin typeface="Roboto" pitchFamily="2" charset="0"/>
                <a:ea typeface="Roboto" pitchFamily="2" charset="0"/>
              </a:rPr>
              <a:t> in </a:t>
            </a:r>
            <a:r>
              <a:rPr lang="es-ES" dirty="0" err="1" smtClean="0">
                <a:solidFill>
                  <a:schemeClr val="bg1">
                    <a:lumMod val="65000"/>
                  </a:schemeClr>
                </a:solidFill>
                <a:latin typeface="Roboto" pitchFamily="2" charset="0"/>
                <a:ea typeface="Roboto" pitchFamily="2" charset="0"/>
              </a:rPr>
              <a:t>the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presence</a:t>
            </a:r>
            <a:r>
              <a:rPr lang="es-ES" dirty="0" smtClean="0">
                <a:solidFill>
                  <a:schemeClr val="bg1">
                    <a:lumMod val="65000"/>
                  </a:schemeClr>
                </a:solidFill>
                <a:latin typeface="Roboto" pitchFamily="2" charset="0"/>
                <a:ea typeface="Roboto" pitchFamily="2" charset="0"/>
              </a:rPr>
              <a:t> of WM </a:t>
            </a:r>
            <a:r>
              <a:rPr lang="es-ES" dirty="0" err="1" smtClean="0">
                <a:solidFill>
                  <a:schemeClr val="bg1">
                    <a:lumMod val="65000"/>
                  </a:schemeClr>
                </a:solidFill>
                <a:latin typeface="Roboto" pitchFamily="2" charset="0"/>
                <a:ea typeface="Roboto" pitchFamily="2" charset="0"/>
              </a:rPr>
              <a:t>lesions</a:t>
            </a:r>
            <a:endParaRPr lang="es-ES" dirty="0" smtClean="0">
              <a:solidFill>
                <a:schemeClr val="bg1">
                  <a:lumMod val="65000"/>
                </a:schemeClr>
              </a:solidFill>
              <a:latin typeface="Roboto" pitchFamily="2" charset="0"/>
              <a:ea typeface="Roboto" pitchFamily="2" charset="0"/>
            </a:endParaRPr>
          </a:p>
          <a:p>
            <a:pPr marL="342900" indent="-342900" algn="just">
              <a:buAutoNum type="arabicPeriod"/>
            </a:pPr>
            <a:endParaRPr lang="es-ES" dirty="0" smtClean="0">
              <a:solidFill>
                <a:schemeClr val="bg1">
                  <a:lumMod val="6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65000"/>
                  </a:schemeClr>
                </a:solidFill>
                <a:latin typeface="Roboto" pitchFamily="2" charset="0"/>
                <a:ea typeface="Roboto" pitchFamily="2" charset="0"/>
              </a:rPr>
              <a:t>Contributions</a:t>
            </a:r>
            <a:r>
              <a:rPr lang="es-ES" dirty="0" smtClean="0">
                <a:solidFill>
                  <a:schemeClr val="bg1">
                    <a:lumMod val="65000"/>
                  </a:schemeClr>
                </a:solidFill>
                <a:latin typeface="Roboto" pitchFamily="2" charset="0"/>
                <a:ea typeface="Roboto" pitchFamily="2" charset="0"/>
              </a:rPr>
              <a:t> and </a:t>
            </a:r>
            <a:r>
              <a:rPr lang="es-ES" dirty="0" err="1" smtClean="0">
                <a:solidFill>
                  <a:schemeClr val="bg1">
                    <a:lumMod val="65000"/>
                  </a:schemeClr>
                </a:solidFill>
                <a:latin typeface="Roboto" pitchFamily="2" charset="0"/>
                <a:ea typeface="Roboto" pitchFamily="2" charset="0"/>
              </a:rPr>
              <a:t>future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work</a:t>
            </a:r>
            <a:endParaRPr lang="es-ES" dirty="0" smtClean="0">
              <a:solidFill>
                <a:schemeClr val="bg1">
                  <a:lumMod val="65000"/>
                </a:schemeClr>
              </a:solidFill>
              <a:latin typeface="Roboto" pitchFamily="2" charset="0"/>
              <a:ea typeface="Roboto" pitchFamily="2" charset="0"/>
            </a:endParaRPr>
          </a:p>
          <a:p>
            <a:pPr marL="342900" indent="-342900">
              <a:buAutoNum type="arabicPeriod"/>
            </a:pPr>
            <a:endParaRPr lang="en-US" dirty="0">
              <a:solidFill>
                <a:schemeClr val="bg1">
                  <a:lumMod val="65000"/>
                </a:schemeClr>
              </a:solidFill>
              <a:latin typeface="Roboto" pitchFamily="2" charset="0"/>
              <a:ea typeface="Roboto" pitchFamily="2" charset="0"/>
            </a:endParaRPr>
          </a:p>
        </p:txBody>
      </p:sp>
      <p:sp>
        <p:nvSpPr>
          <p:cNvPr id="2" name="Slide Number Placeholder 1"/>
          <p:cNvSpPr>
            <a:spLocks noGrp="1"/>
          </p:cNvSpPr>
          <p:nvPr>
            <p:ph type="sldNum" sz="quarter" idx="12"/>
          </p:nvPr>
        </p:nvSpPr>
        <p:spPr/>
        <p:txBody>
          <a:bodyPr/>
          <a:lstStyle/>
          <a:p>
            <a:fld id="{227F3176-F9F6-45D0-9446-6BF35B4A50FB}" type="slidenum">
              <a:rPr lang="en-US" smtClean="0"/>
              <a:pPr/>
              <a:t>20</a:t>
            </a:fld>
            <a:r>
              <a:rPr lang="en-US" smtClean="0"/>
              <a:t> / 75</a:t>
            </a:r>
            <a:endParaRPr lang="en-US" dirty="0" smtClean="0"/>
          </a:p>
        </p:txBody>
      </p:sp>
    </p:spTree>
    <p:extLst>
      <p:ext uri="{BB962C8B-B14F-4D97-AF65-F5344CB8AC3E}">
        <p14:creationId xmlns:p14="http://schemas.microsoft.com/office/powerpoint/2010/main" val="12916436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664645" cy="523220"/>
          </a:xfrm>
          <a:prstGeom prst="rect">
            <a:avLst/>
          </a:prstGeom>
          <a:noFill/>
        </p:spPr>
        <p:txBody>
          <a:bodyPr wrap="none" rtlCol="0">
            <a:spAutoFit/>
          </a:bodyPr>
          <a:lstStyle/>
          <a:p>
            <a:r>
              <a:rPr lang="es-ES" sz="2800" b="1" dirty="0">
                <a:latin typeface="Roboto" pitchFamily="2" charset="0"/>
                <a:ea typeface="Roboto" pitchFamily="2" charset="0"/>
              </a:rPr>
              <a:t>2</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Effect</a:t>
            </a:r>
            <a:r>
              <a:rPr lang="es-ES" sz="2800" b="1" dirty="0" smtClean="0">
                <a:latin typeface="Roboto" pitchFamily="2" charset="0"/>
                <a:ea typeface="Roboto" pitchFamily="2" charset="0"/>
              </a:rPr>
              <a:t> of WM </a:t>
            </a:r>
            <a:r>
              <a:rPr lang="es-ES" sz="2800" b="1" dirty="0" err="1" smtClean="0">
                <a:latin typeface="Roboto" pitchFamily="2" charset="0"/>
                <a:ea typeface="Roboto" pitchFamily="2" charset="0"/>
              </a:rPr>
              <a:t>lesions</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endParaRPr lang="en-US" sz="2800" b="1" dirty="0">
              <a:latin typeface="Roboto" pitchFamily="2" charset="0"/>
              <a:ea typeface="Roboto" pitchFamily="2" charset="0"/>
            </a:endParaRPr>
          </a:p>
        </p:txBody>
      </p:sp>
      <p:sp>
        <p:nvSpPr>
          <p:cNvPr id="3" name="TextBox 2"/>
          <p:cNvSpPr txBox="1"/>
          <p:nvPr/>
        </p:nvSpPr>
        <p:spPr>
          <a:xfrm>
            <a:off x="163513" y="5371945"/>
            <a:ext cx="8585200" cy="923330"/>
          </a:xfrm>
          <a:prstGeom prst="rect">
            <a:avLst/>
          </a:prstGeom>
          <a:noFill/>
        </p:spPr>
        <p:txBody>
          <a:bodyPr wrap="square" rtlCol="0">
            <a:spAutoFit/>
          </a:bodyPr>
          <a:lstStyle/>
          <a:p>
            <a:r>
              <a:rPr lang="es-ES" b="1" dirty="0" smtClean="0">
                <a:solidFill>
                  <a:schemeClr val="accent5">
                    <a:lumMod val="75000"/>
                  </a:schemeClr>
                </a:solidFill>
                <a:latin typeface="Roboto" pitchFamily="2" charset="0"/>
                <a:ea typeface="Roboto" pitchFamily="2" charset="0"/>
              </a:rPr>
              <a:t>ANN</a:t>
            </a:r>
            <a:r>
              <a:rPr lang="es-ES" dirty="0">
                <a:latin typeface="Roboto" pitchFamily="2" charset="0"/>
                <a:ea typeface="Roboto" pitchFamily="2" charset="0"/>
              </a:rPr>
              <a:t>, </a:t>
            </a:r>
            <a:r>
              <a:rPr lang="es-ES" b="1" dirty="0">
                <a:solidFill>
                  <a:schemeClr val="accent5">
                    <a:lumMod val="75000"/>
                  </a:schemeClr>
                </a:solidFill>
                <a:latin typeface="Roboto" pitchFamily="2" charset="0"/>
                <a:ea typeface="Roboto" pitchFamily="2" charset="0"/>
              </a:rPr>
              <a:t>FCM</a:t>
            </a:r>
            <a:r>
              <a:rPr lang="es-ES" dirty="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FANTASM</a:t>
            </a:r>
            <a:r>
              <a:rPr lang="es-ES" dirty="0">
                <a:latin typeface="Roboto" pitchFamily="2" charset="0"/>
                <a:ea typeface="Roboto" pitchFamily="2" charset="0"/>
              </a:rPr>
              <a:t>, </a:t>
            </a:r>
            <a:r>
              <a:rPr lang="es-ES" b="1" dirty="0">
                <a:solidFill>
                  <a:schemeClr val="accent5">
                    <a:lumMod val="75000"/>
                  </a:schemeClr>
                </a:solidFill>
                <a:latin typeface="Roboto" pitchFamily="2" charset="0"/>
                <a:ea typeface="Roboto" pitchFamily="2" charset="0"/>
              </a:rPr>
              <a:t>FAST</a:t>
            </a:r>
            <a:r>
              <a:rPr lang="es-ES" dirty="0">
                <a:latin typeface="Roboto" pitchFamily="2" charset="0"/>
                <a:ea typeface="Roboto" pitchFamily="2" charset="0"/>
              </a:rPr>
              <a:t>, </a:t>
            </a:r>
            <a:r>
              <a:rPr lang="es-ES" b="1" dirty="0">
                <a:solidFill>
                  <a:schemeClr val="accent5">
                    <a:lumMod val="75000"/>
                  </a:schemeClr>
                </a:solidFill>
                <a:latin typeface="Roboto" pitchFamily="2" charset="0"/>
                <a:ea typeface="Roboto" pitchFamily="2" charset="0"/>
              </a:rPr>
              <a:t>SPM5</a:t>
            </a:r>
            <a:r>
              <a:rPr lang="es-ES" dirty="0">
                <a:latin typeface="Roboto" pitchFamily="2" charset="0"/>
                <a:ea typeface="Roboto" pitchFamily="2" charset="0"/>
              </a:rPr>
              <a:t> and </a:t>
            </a:r>
            <a:r>
              <a:rPr lang="es-ES" b="1" dirty="0" smtClean="0">
                <a:solidFill>
                  <a:schemeClr val="accent5">
                    <a:lumMod val="75000"/>
                  </a:schemeClr>
                </a:solidFill>
                <a:latin typeface="Roboto" pitchFamily="2" charset="0"/>
                <a:ea typeface="Roboto" pitchFamily="2" charset="0"/>
              </a:rPr>
              <a:t>SPM8</a:t>
            </a:r>
            <a:r>
              <a:rPr lang="es-ES" dirty="0" smtClean="0">
                <a:latin typeface="Roboto" pitchFamily="2" charset="0"/>
                <a:ea typeface="Roboto" pitchFamily="2" charset="0"/>
              </a:rPr>
              <a:t> </a:t>
            </a:r>
            <a:r>
              <a:rPr lang="es-ES" dirty="0" err="1" smtClean="0">
                <a:latin typeface="Roboto" pitchFamily="2" charset="0"/>
                <a:ea typeface="Roboto" pitchFamily="2" charset="0"/>
              </a:rPr>
              <a:t>methods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re-</a:t>
            </a:r>
            <a:r>
              <a:rPr lang="es-ES" dirty="0" err="1" smtClean="0">
                <a:latin typeface="Roboto" pitchFamily="2" charset="0"/>
                <a:ea typeface="Roboto" pitchFamily="2" charset="0"/>
              </a:rPr>
              <a:t>evaluated</a:t>
            </a:r>
            <a:r>
              <a:rPr lang="es-ES" dirty="0" smtClean="0">
                <a:latin typeface="Roboto" pitchFamily="2" charset="0"/>
                <a:ea typeface="Roboto" pitchFamily="2" charset="0"/>
              </a:rPr>
              <a:t> </a:t>
            </a:r>
            <a:r>
              <a:rPr lang="es-ES" dirty="0" err="1" smtClean="0">
                <a:latin typeface="Roboto" pitchFamily="2" charset="0"/>
                <a:ea typeface="Roboto" pitchFamily="2" charset="0"/>
              </a:rPr>
              <a:t>using</a:t>
            </a:r>
            <a:r>
              <a:rPr lang="es-ES" dirty="0" smtClean="0">
                <a:latin typeface="Roboto" pitchFamily="2" charset="0"/>
                <a:ea typeface="Roboto" pitchFamily="2" charset="0"/>
              </a:rPr>
              <a:t> MR </a:t>
            </a:r>
            <a:r>
              <a:rPr lang="es-ES" dirty="0" err="1" smtClean="0">
                <a:latin typeface="Roboto" pitchFamily="2" charset="0"/>
                <a:ea typeface="Roboto" pitchFamily="2" charset="0"/>
              </a:rPr>
              <a:t>images</a:t>
            </a:r>
            <a:r>
              <a:rPr lang="es-ES" dirty="0" smtClean="0">
                <a:latin typeface="Roboto" pitchFamily="2" charset="0"/>
                <a:ea typeface="Roboto" pitchFamily="2" charset="0"/>
              </a:rPr>
              <a:t> of MS </a:t>
            </a:r>
            <a:r>
              <a:rPr lang="es-ES" dirty="0" err="1" smtClean="0">
                <a:latin typeface="Roboto" pitchFamily="2" charset="0"/>
                <a:ea typeface="Roboto" pitchFamily="2" charset="0"/>
              </a:rPr>
              <a:t>patients</a:t>
            </a:r>
            <a:r>
              <a:rPr lang="es-ES" dirty="0" smtClean="0">
                <a:latin typeface="Roboto" pitchFamily="2" charset="0"/>
                <a:ea typeface="Roboto" pitchFamily="2" charset="0"/>
              </a:rPr>
              <a:t> </a:t>
            </a:r>
            <a:r>
              <a:rPr lang="es-ES" b="1" dirty="0" smtClean="0">
                <a:latin typeface="Roboto" pitchFamily="2" charset="0"/>
                <a:ea typeface="Roboto" pitchFamily="2" charset="0"/>
              </a:rPr>
              <a:t>in </a:t>
            </a:r>
            <a:r>
              <a:rPr lang="es-ES" b="1" dirty="0" err="1" smtClean="0">
                <a:latin typeface="Roboto" pitchFamily="2" charset="0"/>
                <a:ea typeface="Roboto" pitchFamily="2" charset="0"/>
              </a:rPr>
              <a:t>order</a:t>
            </a:r>
            <a:r>
              <a:rPr lang="es-ES" b="1" dirty="0" smtClean="0">
                <a:latin typeface="Roboto" pitchFamily="2" charset="0"/>
                <a:ea typeface="Roboto" pitchFamily="2" charset="0"/>
              </a:rPr>
              <a:t> to </a:t>
            </a:r>
            <a:r>
              <a:rPr lang="es-ES" b="1" dirty="0" err="1" smtClean="0">
                <a:latin typeface="Roboto" pitchFamily="2" charset="0"/>
                <a:ea typeface="Roboto" pitchFamily="2" charset="0"/>
              </a:rPr>
              <a:t>analyze</a:t>
            </a:r>
            <a:r>
              <a:rPr lang="es-ES" b="1" dirty="0" smtClean="0">
                <a:latin typeface="Roboto" pitchFamily="2" charset="0"/>
                <a:ea typeface="Roboto" pitchFamily="2" charset="0"/>
              </a:rPr>
              <a:t>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effect</a:t>
            </a:r>
            <a:r>
              <a:rPr lang="es-ES" b="1" dirty="0" smtClean="0">
                <a:latin typeface="Roboto" pitchFamily="2" charset="0"/>
                <a:ea typeface="Roboto" pitchFamily="2" charset="0"/>
              </a:rPr>
              <a:t> of </a:t>
            </a:r>
            <a:r>
              <a:rPr lang="es-ES" b="1" dirty="0" smtClean="0">
                <a:solidFill>
                  <a:schemeClr val="accent5">
                    <a:lumMod val="75000"/>
                  </a:schemeClr>
                </a:solidFill>
                <a:latin typeface="Roboto" pitchFamily="2" charset="0"/>
                <a:ea typeface="Roboto" pitchFamily="2" charset="0"/>
              </a:rPr>
              <a:t>WM </a:t>
            </a:r>
            <a:r>
              <a:rPr lang="es-ES" b="1" dirty="0" err="1" smtClean="0">
                <a:solidFill>
                  <a:schemeClr val="accent5">
                    <a:lumMod val="75000"/>
                  </a:schemeClr>
                </a:solidFill>
                <a:latin typeface="Roboto" pitchFamily="2" charset="0"/>
                <a:ea typeface="Roboto" pitchFamily="2" charset="0"/>
              </a:rPr>
              <a:t>lesions</a:t>
            </a:r>
            <a:r>
              <a:rPr lang="es-ES" b="1" dirty="0" smtClean="0">
                <a:solidFill>
                  <a:schemeClr val="accent5">
                    <a:lumMod val="75000"/>
                  </a:schemeClr>
                </a:solidFill>
                <a:latin typeface="Roboto" pitchFamily="2" charset="0"/>
                <a:ea typeface="Roboto" pitchFamily="2" charset="0"/>
              </a:rPr>
              <a:t> </a:t>
            </a:r>
            <a:r>
              <a:rPr lang="es-ES" b="1" dirty="0" err="1" smtClean="0">
                <a:latin typeface="Roboto" pitchFamily="2" charset="0"/>
                <a:ea typeface="Roboto" pitchFamily="2" charset="0"/>
              </a:rPr>
              <a:t>on</a:t>
            </a:r>
            <a:r>
              <a:rPr lang="es-ES" b="1"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endParaRPr lang="es-ES" b="1" dirty="0" smtClean="0">
              <a:latin typeface="Roboto" pitchFamily="2" charset="0"/>
              <a:ea typeface="Roboto" pitchFamily="2" charset="0"/>
            </a:endParaRPr>
          </a:p>
        </p:txBody>
      </p:sp>
      <p:sp>
        <p:nvSpPr>
          <p:cNvPr id="5" name="TextBox 4"/>
          <p:cNvSpPr txBox="1"/>
          <p:nvPr/>
        </p:nvSpPr>
        <p:spPr>
          <a:xfrm>
            <a:off x="299720" y="2438400"/>
            <a:ext cx="184731" cy="369332"/>
          </a:xfrm>
          <a:prstGeom prst="rect">
            <a:avLst/>
          </a:prstGeom>
          <a:noFill/>
        </p:spPr>
        <p:txBody>
          <a:bodyPr wrap="none" rtlCol="0">
            <a:spAutoFit/>
          </a:bodyPr>
          <a:lstStyle/>
          <a:p>
            <a:endParaRPr lang="en-US" dirty="0"/>
          </a:p>
        </p:txBody>
      </p:sp>
      <p:sp>
        <p:nvSpPr>
          <p:cNvPr id="8" name="TextBox 7"/>
          <p:cNvSpPr txBox="1"/>
          <p:nvPr/>
        </p:nvSpPr>
        <p:spPr>
          <a:xfrm>
            <a:off x="163513" y="991727"/>
            <a:ext cx="8585200" cy="369332"/>
          </a:xfrm>
          <a:prstGeom prst="rect">
            <a:avLst/>
          </a:prstGeom>
          <a:noFill/>
        </p:spPr>
        <p:txBody>
          <a:bodyPr wrap="square" rtlCol="0">
            <a:spAutoFit/>
          </a:bodyPr>
          <a:lstStyle/>
          <a:p>
            <a:r>
              <a:rPr lang="es-ES" dirty="0" smtClean="0">
                <a:latin typeface="Roboto" pitchFamily="2" charset="0"/>
                <a:ea typeface="Roboto" pitchFamily="2" charset="0"/>
              </a:rPr>
              <a:t>As </a:t>
            </a:r>
            <a:r>
              <a:rPr lang="es-ES" dirty="0" err="1" smtClean="0">
                <a:latin typeface="Roboto" pitchFamily="2" charset="0"/>
                <a:ea typeface="Roboto" pitchFamily="2" charset="0"/>
              </a:rPr>
              <a:t>seen</a:t>
            </a:r>
            <a:r>
              <a:rPr lang="es-ES" dirty="0" smtClean="0">
                <a:latin typeface="Roboto" pitchFamily="2" charset="0"/>
                <a:ea typeface="Roboto" pitchFamily="2" charset="0"/>
              </a:rPr>
              <a:t> in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Introduction</a:t>
            </a:r>
            <a:r>
              <a:rPr lang="es-ES"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WM </a:t>
            </a:r>
            <a:r>
              <a:rPr lang="es-ES" b="1" dirty="0" err="1" smtClean="0">
                <a:solidFill>
                  <a:schemeClr val="accent5">
                    <a:lumMod val="75000"/>
                  </a:schemeClr>
                </a:solidFill>
                <a:latin typeface="Roboto" pitchFamily="2" charset="0"/>
                <a:ea typeface="Roboto" pitchFamily="2" charset="0"/>
              </a:rPr>
              <a:t>lesions</a:t>
            </a:r>
            <a:r>
              <a:rPr lang="es-ES" b="1" dirty="0" smtClean="0">
                <a:solidFill>
                  <a:schemeClr val="accent5">
                    <a:lumMod val="75000"/>
                  </a:schemeClr>
                </a:solidFill>
                <a:latin typeface="Roboto" pitchFamily="2" charset="0"/>
                <a:ea typeface="Roboto" pitchFamily="2" charset="0"/>
              </a:rPr>
              <a:t> </a:t>
            </a:r>
            <a:r>
              <a:rPr lang="es-ES" dirty="0" smtClean="0">
                <a:latin typeface="Roboto" pitchFamily="2" charset="0"/>
                <a:ea typeface="Roboto" pitchFamily="2" charset="0"/>
              </a:rPr>
              <a:t>can </a:t>
            </a:r>
            <a:r>
              <a:rPr lang="es-ES" dirty="0" err="1" smtClean="0">
                <a:latin typeface="Roboto" pitchFamily="2" charset="0"/>
                <a:ea typeface="Roboto" pitchFamily="2" charset="0"/>
              </a:rPr>
              <a:t>affect</a:t>
            </a:r>
            <a:r>
              <a:rPr lang="es-ES"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endParaRPr lang="es-ES" b="1" dirty="0" smtClean="0">
              <a:latin typeface="Roboto" pitchFamily="2" charset="0"/>
              <a:ea typeface="Roboto" pitchFamily="2" charset="0"/>
            </a:endParaRPr>
          </a:p>
        </p:txBody>
      </p:sp>
      <p:sp>
        <p:nvSpPr>
          <p:cNvPr id="17" name="Rectangle 16"/>
          <p:cNvSpPr/>
          <p:nvPr/>
        </p:nvSpPr>
        <p:spPr>
          <a:xfrm>
            <a:off x="6813132" y="2377323"/>
            <a:ext cx="4407092" cy="646331"/>
          </a:xfrm>
          <a:prstGeom prst="rect">
            <a:avLst/>
          </a:prstGeom>
        </p:spPr>
        <p:txBody>
          <a:bodyPr wrap="square">
            <a:spAutoFit/>
          </a:bodyPr>
          <a:lstStyle/>
          <a:p>
            <a:r>
              <a:rPr lang="es-ES" b="1" dirty="0" smtClean="0">
                <a:solidFill>
                  <a:schemeClr val="accent5"/>
                </a:solidFill>
                <a:latin typeface="Roboto" pitchFamily="2" charset="0"/>
                <a:ea typeface="Roboto" pitchFamily="2" charset="0"/>
              </a:rPr>
              <a:t>WM</a:t>
            </a:r>
            <a:r>
              <a:rPr lang="es-ES" dirty="0" smtClean="0">
                <a:latin typeface="Roboto" pitchFamily="2" charset="0"/>
                <a:ea typeface="Roboto" pitchFamily="2" charset="0"/>
              </a:rPr>
              <a:t> </a:t>
            </a:r>
            <a:r>
              <a:rPr lang="es-ES" dirty="0" err="1" smtClean="0">
                <a:latin typeface="Roboto" pitchFamily="2" charset="0"/>
                <a:ea typeface="Roboto" pitchFamily="2" charset="0"/>
              </a:rPr>
              <a:t>is</a:t>
            </a:r>
            <a:r>
              <a:rPr lang="es-ES" dirty="0" smtClean="0">
                <a:latin typeface="Roboto" pitchFamily="2" charset="0"/>
                <a:ea typeface="Roboto" pitchFamily="2" charset="0"/>
              </a:rPr>
              <a:t> </a:t>
            </a:r>
            <a:r>
              <a:rPr lang="es-ES" dirty="0" err="1" smtClean="0">
                <a:latin typeface="Roboto" pitchFamily="2" charset="0"/>
                <a:ea typeface="Roboto" pitchFamily="2" charset="0"/>
              </a:rPr>
              <a:t>classified</a:t>
            </a:r>
            <a:endParaRPr lang="es-ES" dirty="0" smtClean="0">
              <a:latin typeface="Roboto" pitchFamily="2" charset="0"/>
              <a:ea typeface="Roboto" pitchFamily="2" charset="0"/>
            </a:endParaRPr>
          </a:p>
          <a:p>
            <a:r>
              <a:rPr lang="es-ES" dirty="0" smtClean="0">
                <a:latin typeface="Roboto" pitchFamily="2" charset="0"/>
                <a:ea typeface="Roboto" pitchFamily="2" charset="0"/>
              </a:rPr>
              <a:t>as</a:t>
            </a:r>
            <a:r>
              <a:rPr lang="es-ES" b="1" dirty="0" smtClean="0">
                <a:solidFill>
                  <a:srgbClr val="FF0000"/>
                </a:solidFill>
                <a:latin typeface="Roboto" pitchFamily="2" charset="0"/>
                <a:ea typeface="Roboto" pitchFamily="2" charset="0"/>
              </a:rPr>
              <a:t> </a:t>
            </a:r>
            <a:r>
              <a:rPr lang="es-ES" b="1" dirty="0" smtClean="0">
                <a:solidFill>
                  <a:srgbClr val="00B050"/>
                </a:solidFill>
                <a:latin typeface="Roboto" pitchFamily="2" charset="0"/>
                <a:ea typeface="Roboto" pitchFamily="2" charset="0"/>
              </a:rPr>
              <a:t>GM</a:t>
            </a:r>
            <a:endParaRPr lang="en-US" b="1" dirty="0">
              <a:solidFill>
                <a:srgbClr val="00B050"/>
              </a:solidFill>
              <a:latin typeface="Roboto" pitchFamily="2" charset="0"/>
              <a:ea typeface="Roboto" pitchFamily="2" charset="0"/>
            </a:endParaRPr>
          </a:p>
        </p:txBody>
      </p:sp>
      <p:grpSp>
        <p:nvGrpSpPr>
          <p:cNvPr id="21" name="Group 20"/>
          <p:cNvGrpSpPr/>
          <p:nvPr/>
        </p:nvGrpSpPr>
        <p:grpSpPr>
          <a:xfrm>
            <a:off x="299720" y="1348021"/>
            <a:ext cx="3161259" cy="3803359"/>
            <a:chOff x="3057711" y="2716562"/>
            <a:chExt cx="3161259" cy="3803359"/>
          </a:xfrm>
        </p:grpSpPr>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3057711" y="2716562"/>
              <a:ext cx="3161259" cy="3589020"/>
            </a:xfrm>
            <a:prstGeom prst="rect">
              <a:avLst/>
            </a:prstGeom>
          </p:spPr>
        </p:pic>
        <p:sp>
          <p:nvSpPr>
            <p:cNvPr id="23" name="TextBox 22"/>
            <p:cNvSpPr txBox="1"/>
            <p:nvPr/>
          </p:nvSpPr>
          <p:spPr>
            <a:xfrm>
              <a:off x="4019933" y="6150589"/>
              <a:ext cx="1236813" cy="369332"/>
            </a:xfrm>
            <a:prstGeom prst="rect">
              <a:avLst/>
            </a:prstGeom>
            <a:noFill/>
          </p:spPr>
          <p:txBody>
            <a:bodyPr wrap="none" rtlCol="0">
              <a:spAutoFit/>
            </a:bodyPr>
            <a:lstStyle/>
            <a:p>
              <a:r>
                <a:rPr lang="es-ES" b="1" dirty="0" smtClean="0"/>
                <a:t>MS </a:t>
              </a:r>
              <a:r>
                <a:rPr lang="es-ES" b="1" dirty="0" err="1" smtClean="0"/>
                <a:t>patient</a:t>
              </a:r>
              <a:endParaRPr lang="en-US" b="1" dirty="0"/>
            </a:p>
          </p:txBody>
        </p:sp>
      </p:gr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061" y="1768784"/>
            <a:ext cx="2610361" cy="2810488"/>
          </a:xfrm>
          <a:prstGeom prst="rect">
            <a:avLst/>
          </a:prstGeom>
        </p:spPr>
      </p:pic>
      <p:grpSp>
        <p:nvGrpSpPr>
          <p:cNvPr id="9" name="Group 8"/>
          <p:cNvGrpSpPr/>
          <p:nvPr/>
        </p:nvGrpSpPr>
        <p:grpSpPr>
          <a:xfrm>
            <a:off x="1261942" y="1919415"/>
            <a:ext cx="5295593" cy="1402069"/>
            <a:chOff x="1292395" y="2427264"/>
            <a:chExt cx="5295593" cy="1402069"/>
          </a:xfrm>
        </p:grpSpPr>
        <p:grpSp>
          <p:nvGrpSpPr>
            <p:cNvPr id="11" name="Group 10"/>
            <p:cNvGrpSpPr/>
            <p:nvPr/>
          </p:nvGrpSpPr>
          <p:grpSpPr>
            <a:xfrm>
              <a:off x="4943656" y="2427264"/>
              <a:ext cx="1644332" cy="1402069"/>
              <a:chOff x="5141709" y="3555071"/>
              <a:chExt cx="1644332" cy="1402069"/>
            </a:xfrm>
          </p:grpSpPr>
          <p:pic>
            <p:nvPicPr>
              <p:cNvPr id="15" name="Picture 1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5155202" y="3555450"/>
                <a:ext cx="1617345" cy="1401310"/>
              </a:xfrm>
              <a:prstGeom prst="rect">
                <a:avLst/>
              </a:prstGeom>
            </p:spPr>
          </p:pic>
          <p:sp>
            <p:nvSpPr>
              <p:cNvPr id="16" name="Rectangle 15"/>
              <p:cNvSpPr/>
              <p:nvPr/>
            </p:nvSpPr>
            <p:spPr>
              <a:xfrm>
                <a:off x="5141709" y="3555071"/>
                <a:ext cx="1644332" cy="1402069"/>
              </a:xfrm>
              <a:prstGeom prst="rect">
                <a:avLst/>
              </a:prstGeom>
              <a:noFill/>
              <a:ln w="635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12" name="Group 11"/>
            <p:cNvGrpSpPr/>
            <p:nvPr/>
          </p:nvGrpSpPr>
          <p:grpSpPr>
            <a:xfrm>
              <a:off x="1292395" y="3110342"/>
              <a:ext cx="3624274" cy="512421"/>
              <a:chOff x="4572000" y="4753561"/>
              <a:chExt cx="3624274" cy="512421"/>
            </a:xfrm>
          </p:grpSpPr>
          <p:cxnSp>
            <p:nvCxnSpPr>
              <p:cNvPr id="13" name="Straight Arrow Connector 12"/>
              <p:cNvCxnSpPr/>
              <p:nvPr/>
            </p:nvCxnSpPr>
            <p:spPr>
              <a:xfrm flipV="1">
                <a:off x="5193347" y="4753561"/>
                <a:ext cx="3002927" cy="35168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572000" y="4753561"/>
                <a:ext cx="594360" cy="512421"/>
              </a:xfrm>
              <a:prstGeom prst="rect">
                <a:avLst/>
              </a:prstGeom>
              <a:noFill/>
              <a:ln w="635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grpSp>
        <p:nvGrpSpPr>
          <p:cNvPr id="18" name="Group 17"/>
          <p:cNvGrpSpPr/>
          <p:nvPr/>
        </p:nvGrpSpPr>
        <p:grpSpPr>
          <a:xfrm>
            <a:off x="4940190" y="1919415"/>
            <a:ext cx="1644332" cy="1402069"/>
            <a:chOff x="6299749" y="5265738"/>
            <a:chExt cx="1644332" cy="1402069"/>
          </a:xfrm>
        </p:grpSpPr>
        <p:pic>
          <p:nvPicPr>
            <p:cNvPr id="19" name="Picture 18"/>
            <p:cNvPicPr>
              <a:picLocks noChangeAspect="1"/>
            </p:cNvPicPr>
            <p:nvPr/>
          </p:nvPicPr>
          <p:blipFill>
            <a:blip r:embed="rId8"/>
            <a:stretch>
              <a:fillRect/>
            </a:stretch>
          </p:blipFill>
          <p:spPr>
            <a:xfrm>
              <a:off x="6327390" y="5265738"/>
              <a:ext cx="1616691" cy="1402069"/>
            </a:xfrm>
            <a:prstGeom prst="rect">
              <a:avLst/>
            </a:prstGeom>
          </p:spPr>
        </p:pic>
        <p:sp>
          <p:nvSpPr>
            <p:cNvPr id="20" name="Rectangle 19"/>
            <p:cNvSpPr/>
            <p:nvPr/>
          </p:nvSpPr>
          <p:spPr>
            <a:xfrm>
              <a:off x="6299749" y="5265738"/>
              <a:ext cx="1644332" cy="1402069"/>
            </a:xfrm>
            <a:prstGeom prst="rect">
              <a:avLst/>
            </a:prstGeom>
            <a:noFill/>
            <a:ln w="635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227F3176-F9F6-45D0-9446-6BF35B4A50FB}" type="slidenum">
              <a:rPr lang="en-US" smtClean="0"/>
              <a:pPr/>
              <a:t>21</a:t>
            </a:fld>
            <a:r>
              <a:rPr lang="en-US" smtClean="0"/>
              <a:t> / 75</a:t>
            </a:r>
            <a:endParaRPr lang="en-US" dirty="0"/>
          </a:p>
        </p:txBody>
      </p:sp>
    </p:spTree>
    <p:extLst>
      <p:ext uri="{BB962C8B-B14F-4D97-AF65-F5344CB8AC3E}">
        <p14:creationId xmlns:p14="http://schemas.microsoft.com/office/powerpoint/2010/main" val="139615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30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30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664645" cy="523220"/>
          </a:xfrm>
          <a:prstGeom prst="rect">
            <a:avLst/>
          </a:prstGeom>
          <a:noFill/>
        </p:spPr>
        <p:txBody>
          <a:bodyPr wrap="none" rtlCol="0">
            <a:spAutoFit/>
          </a:bodyPr>
          <a:lstStyle/>
          <a:p>
            <a:r>
              <a:rPr lang="es-ES" sz="2800" b="1" dirty="0" smtClean="0">
                <a:latin typeface="Roboto" pitchFamily="2" charset="0"/>
                <a:ea typeface="Roboto" pitchFamily="2" charset="0"/>
              </a:rPr>
              <a:t>3. </a:t>
            </a:r>
            <a:r>
              <a:rPr lang="es-ES" sz="2800" b="1" dirty="0" err="1" smtClean="0">
                <a:latin typeface="Roboto" pitchFamily="2" charset="0"/>
                <a:ea typeface="Roboto" pitchFamily="2" charset="0"/>
              </a:rPr>
              <a:t>Effect</a:t>
            </a:r>
            <a:r>
              <a:rPr lang="es-ES" sz="2800" b="1" dirty="0" smtClean="0">
                <a:latin typeface="Roboto" pitchFamily="2" charset="0"/>
                <a:ea typeface="Roboto" pitchFamily="2" charset="0"/>
              </a:rPr>
              <a:t> of WM </a:t>
            </a:r>
            <a:r>
              <a:rPr lang="es-ES" sz="2800" b="1" dirty="0" err="1" smtClean="0">
                <a:latin typeface="Roboto" pitchFamily="2" charset="0"/>
                <a:ea typeface="Roboto" pitchFamily="2" charset="0"/>
              </a:rPr>
              <a:t>lesions</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endParaRPr lang="en-US" sz="2800" b="1" dirty="0">
              <a:latin typeface="Roboto" pitchFamily="2" charset="0"/>
              <a:ea typeface="Roboto" pitchFamily="2" charset="0"/>
            </a:endParaRPr>
          </a:p>
        </p:txBody>
      </p:sp>
      <p:sp>
        <p:nvSpPr>
          <p:cNvPr id="6" name="TextBox 5"/>
          <p:cNvSpPr txBox="1"/>
          <p:nvPr/>
        </p:nvSpPr>
        <p:spPr>
          <a:xfrm>
            <a:off x="162560" y="972538"/>
            <a:ext cx="8696960" cy="369332"/>
          </a:xfrm>
          <a:prstGeom prst="rect">
            <a:avLst/>
          </a:prstGeom>
          <a:noFill/>
        </p:spPr>
        <p:txBody>
          <a:bodyPr wrap="square" rtlCol="0">
            <a:spAutoFit/>
          </a:bodyPr>
          <a:lstStyle/>
          <a:p>
            <a:r>
              <a:rPr lang="es-ES" b="1" dirty="0" err="1" smtClean="0">
                <a:latin typeface="Roboto" pitchFamily="2" charset="0"/>
                <a:ea typeface="Roboto" pitchFamily="2" charset="0"/>
              </a:rPr>
              <a:t>Evaluated</a:t>
            </a:r>
            <a:r>
              <a:rPr lang="es-ES" b="1" dirty="0" smtClean="0">
                <a:latin typeface="Roboto" pitchFamily="2" charset="0"/>
                <a:ea typeface="Roboto" pitchFamily="2" charset="0"/>
              </a:rPr>
              <a:t> data:</a:t>
            </a:r>
            <a:endParaRPr lang="en-US" b="1" dirty="0">
              <a:latin typeface="Roboto" pitchFamily="2" charset="0"/>
              <a:ea typeface="Roboto" pitchFamily="2" charset="0"/>
            </a:endParaRPr>
          </a:p>
        </p:txBody>
      </p:sp>
      <p:sp>
        <p:nvSpPr>
          <p:cNvPr id="5" name="TextBox 4"/>
          <p:cNvSpPr txBox="1"/>
          <p:nvPr/>
        </p:nvSpPr>
        <p:spPr>
          <a:xfrm>
            <a:off x="299720" y="2438400"/>
            <a:ext cx="184731" cy="369332"/>
          </a:xfrm>
          <a:prstGeom prst="rect">
            <a:avLst/>
          </a:prstGeom>
          <a:noFill/>
        </p:spPr>
        <p:txBody>
          <a:bodyPr wrap="none" rtlCol="0">
            <a:spAutoFit/>
          </a:bodyPr>
          <a:lstStyle/>
          <a:p>
            <a:endParaRPr lang="en-US" dirty="0"/>
          </a:p>
        </p:txBody>
      </p:sp>
      <p:sp>
        <p:nvSpPr>
          <p:cNvPr id="10" name="Rectangle 9"/>
          <p:cNvSpPr/>
          <p:nvPr/>
        </p:nvSpPr>
        <p:spPr>
          <a:xfrm>
            <a:off x="220345" y="1203764"/>
            <a:ext cx="8453120" cy="3416320"/>
          </a:xfrm>
          <a:prstGeom prst="rect">
            <a:avLst/>
          </a:prstGeom>
        </p:spPr>
        <p:txBody>
          <a:bodyPr wrap="square">
            <a:spAutoFit/>
          </a:bodyPr>
          <a:lstStyle/>
          <a:p>
            <a:pPr marL="285750" indent="-285750" algn="just">
              <a:buFont typeface="Arial" panose="020B0604020202020204" pitchFamily="34" charset="0"/>
              <a:buChar char="•"/>
            </a:pPr>
            <a:endParaRPr lang="en-US" dirty="0" smtClean="0">
              <a:latin typeface="Roboto" pitchFamily="2" charset="0"/>
              <a:ea typeface="Roboto" pitchFamily="2" charset="0"/>
            </a:endParaRPr>
          </a:p>
          <a:p>
            <a:pPr marL="285750" indent="-285750" algn="just">
              <a:buFont typeface="Arial" panose="020B0604020202020204" pitchFamily="34" charset="0"/>
              <a:buChar char="•"/>
            </a:pPr>
            <a:r>
              <a:rPr lang="es-ES" b="1" dirty="0" err="1" smtClean="0">
                <a:latin typeface="Roboto" pitchFamily="2" charset="0"/>
                <a:ea typeface="Roboto" pitchFamily="2" charset="0"/>
              </a:rPr>
              <a:t>Lack</a:t>
            </a:r>
            <a:r>
              <a:rPr lang="es-ES" b="1" dirty="0" smtClean="0">
                <a:latin typeface="Roboto" pitchFamily="2" charset="0"/>
                <a:ea typeface="Roboto" pitchFamily="2" charset="0"/>
              </a:rPr>
              <a:t> </a:t>
            </a:r>
            <a:r>
              <a:rPr lang="es-ES" dirty="0" smtClean="0">
                <a:latin typeface="Roboto" pitchFamily="2" charset="0"/>
                <a:ea typeface="Roboto" pitchFamily="2" charset="0"/>
              </a:rPr>
              <a:t>of </a:t>
            </a:r>
            <a:r>
              <a:rPr lang="es-ES" dirty="0" err="1" smtClean="0">
                <a:latin typeface="Roboto" pitchFamily="2" charset="0"/>
                <a:ea typeface="Roboto" pitchFamily="2" charset="0"/>
              </a:rPr>
              <a:t>public</a:t>
            </a:r>
            <a:r>
              <a:rPr lang="es-ES" dirty="0" smtClean="0">
                <a:latin typeface="Roboto" pitchFamily="2" charset="0"/>
                <a:ea typeface="Roboto" pitchFamily="2" charset="0"/>
              </a:rPr>
              <a:t> </a:t>
            </a:r>
            <a:r>
              <a:rPr lang="es-ES" dirty="0" err="1" smtClean="0">
                <a:latin typeface="Roboto" pitchFamily="2" charset="0"/>
                <a:ea typeface="Roboto" pitchFamily="2" charset="0"/>
              </a:rPr>
              <a:t>available</a:t>
            </a:r>
            <a:r>
              <a:rPr lang="es-ES" dirty="0" smtClean="0">
                <a:latin typeface="Roboto" pitchFamily="2" charset="0"/>
                <a:ea typeface="Roboto" pitchFamily="2" charset="0"/>
              </a:rPr>
              <a:t> </a:t>
            </a:r>
            <a:r>
              <a:rPr lang="es-ES" dirty="0" err="1" smtClean="0">
                <a:latin typeface="Roboto" pitchFamily="2" charset="0"/>
                <a:ea typeface="Roboto" pitchFamily="2" charset="0"/>
              </a:rPr>
              <a:t>databases</a:t>
            </a:r>
            <a:r>
              <a:rPr lang="es-ES" dirty="0" smtClean="0">
                <a:latin typeface="Roboto" pitchFamily="2" charset="0"/>
                <a:ea typeface="Roboto" pitchFamily="2" charset="0"/>
              </a:rPr>
              <a:t> </a:t>
            </a:r>
            <a:r>
              <a:rPr lang="es-ES" dirty="0" err="1" smtClean="0">
                <a:latin typeface="Roboto" pitchFamily="2" charset="0"/>
                <a:ea typeface="Roboto" pitchFamily="2" charset="0"/>
              </a:rPr>
              <a:t>incorporating</a:t>
            </a:r>
            <a:r>
              <a:rPr lang="es-ES" dirty="0" smtClean="0">
                <a:latin typeface="Roboto" pitchFamily="2" charset="0"/>
                <a:ea typeface="Roboto" pitchFamily="2" charset="0"/>
              </a:rPr>
              <a:t> </a:t>
            </a:r>
            <a:r>
              <a:rPr lang="es-ES" dirty="0" err="1" smtClean="0">
                <a:latin typeface="Roboto" pitchFamily="2" charset="0"/>
                <a:ea typeface="Roboto" pitchFamily="2" charset="0"/>
              </a:rPr>
              <a:t>both</a:t>
            </a:r>
            <a:r>
              <a:rPr lang="es-ES" dirty="0" smtClean="0">
                <a:latin typeface="Roboto" pitchFamily="2" charset="0"/>
                <a:ea typeface="Roboto" pitchFamily="2" charset="0"/>
              </a:rPr>
              <a:t> </a:t>
            </a:r>
            <a:r>
              <a:rPr lang="es-ES" b="1" dirty="0" smtClean="0">
                <a:latin typeface="Roboto" pitchFamily="2" charset="0"/>
                <a:ea typeface="Roboto" pitchFamily="2" charset="0"/>
              </a:rPr>
              <a:t>manual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and </a:t>
            </a: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annotations</a:t>
            </a:r>
            <a:endParaRPr lang="en-US" b="1" dirty="0" smtClean="0">
              <a:latin typeface="Roboto" pitchFamily="2" charset="0"/>
              <a:ea typeface="Roboto" pitchFamily="2" charset="0"/>
            </a:endParaRPr>
          </a:p>
          <a:p>
            <a:pPr marL="285750" indent="-285750" algn="just">
              <a:buFont typeface="Arial" panose="020B0604020202020204" pitchFamily="34" charset="0"/>
              <a:buChar char="•"/>
            </a:pPr>
            <a:endParaRPr lang="en-US" dirty="0">
              <a:latin typeface="Roboto" pitchFamily="2" charset="0"/>
              <a:ea typeface="Roboto" pitchFamily="2" charset="0"/>
            </a:endParaRPr>
          </a:p>
          <a:p>
            <a:pPr marL="285750" indent="-285750" algn="just">
              <a:buFont typeface="Arial" panose="020B0604020202020204" pitchFamily="34" charset="0"/>
              <a:buChar char="•"/>
            </a:pPr>
            <a:r>
              <a:rPr lang="en-US" dirty="0" smtClean="0">
                <a:latin typeface="Roboto" pitchFamily="2" charset="0"/>
                <a:ea typeface="Roboto" pitchFamily="2" charset="0"/>
              </a:rPr>
              <a:t>30 1.5T MRI </a:t>
            </a:r>
            <a:r>
              <a:rPr lang="en-US" dirty="0">
                <a:latin typeface="Roboto" pitchFamily="2" charset="0"/>
                <a:ea typeface="Roboto" pitchFamily="2" charset="0"/>
              </a:rPr>
              <a:t>images from patients with clinically confirmed MS </a:t>
            </a:r>
            <a:r>
              <a:rPr lang="en-US" b="1" dirty="0">
                <a:latin typeface="Roboto" pitchFamily="2" charset="0"/>
                <a:ea typeface="Roboto" pitchFamily="2" charset="0"/>
              </a:rPr>
              <a:t>at three different </a:t>
            </a:r>
            <a:r>
              <a:rPr lang="en-US" b="1" dirty="0" smtClean="0">
                <a:latin typeface="Roboto" pitchFamily="2" charset="0"/>
                <a:ea typeface="Roboto" pitchFamily="2" charset="0"/>
              </a:rPr>
              <a:t>hospitals </a:t>
            </a:r>
            <a:r>
              <a:rPr lang="en-US" dirty="0">
                <a:latin typeface="Roboto" pitchFamily="2" charset="0"/>
                <a:ea typeface="Roboto" pitchFamily="2" charset="0"/>
              </a:rPr>
              <a:t>(H1= 10, H2 = 10 and H3 = </a:t>
            </a:r>
            <a:r>
              <a:rPr lang="en-US" dirty="0" smtClean="0">
                <a:latin typeface="Roboto" pitchFamily="2" charset="0"/>
                <a:ea typeface="Roboto" pitchFamily="2" charset="0"/>
              </a:rPr>
              <a:t>10) </a:t>
            </a:r>
            <a:r>
              <a:rPr lang="en-US" b="1" dirty="0" smtClean="0">
                <a:latin typeface="Roboto" pitchFamily="2" charset="0"/>
                <a:ea typeface="Roboto" pitchFamily="2" charset="0"/>
              </a:rPr>
              <a:t>and scanners </a:t>
            </a:r>
            <a:r>
              <a:rPr lang="en-US" dirty="0" smtClean="0">
                <a:latin typeface="Roboto" pitchFamily="2" charset="0"/>
                <a:ea typeface="Roboto" pitchFamily="2" charset="0"/>
              </a:rPr>
              <a:t>(Siemens, Phillips and GE)</a:t>
            </a:r>
          </a:p>
          <a:p>
            <a:pPr algn="just"/>
            <a:endParaRPr lang="es-ES" b="1" dirty="0">
              <a:latin typeface="Roboto" pitchFamily="2" charset="0"/>
              <a:ea typeface="Roboto" pitchFamily="2" charset="0"/>
            </a:endParaRPr>
          </a:p>
          <a:p>
            <a:pPr marL="285750" indent="-285750" algn="just">
              <a:buFont typeface="Arial" panose="020B0604020202020204" pitchFamily="34" charset="0"/>
              <a:buChar char="•"/>
            </a:pPr>
            <a:r>
              <a:rPr lang="es-ES" dirty="0" smtClean="0">
                <a:latin typeface="Roboto" pitchFamily="2" charset="0"/>
                <a:ea typeface="Roboto" pitchFamily="2" charset="0"/>
              </a:rPr>
              <a:t>T1-w </a:t>
            </a:r>
            <a:r>
              <a:rPr lang="es-ES" dirty="0" err="1" smtClean="0">
                <a:latin typeface="Roboto" pitchFamily="2" charset="0"/>
                <a:ea typeface="Roboto" pitchFamily="2" charset="0"/>
              </a:rPr>
              <a:t>images</a:t>
            </a:r>
            <a:r>
              <a:rPr lang="es-ES" dirty="0" smtClean="0">
                <a:latin typeface="Roboto" pitchFamily="2" charset="0"/>
                <a:ea typeface="Roboto" pitchFamily="2" charset="0"/>
              </a:rPr>
              <a:t> </a:t>
            </a:r>
            <a:r>
              <a:rPr lang="es-ES" dirty="0" err="1" smtClean="0">
                <a:latin typeface="Roboto" pitchFamily="2" charset="0"/>
                <a:ea typeface="Roboto" pitchFamily="2" charset="0"/>
              </a:rPr>
              <a:t>acquired</a:t>
            </a:r>
            <a:r>
              <a:rPr lang="es-ES" dirty="0" smtClean="0">
                <a:latin typeface="Roboto" pitchFamily="2" charset="0"/>
                <a:ea typeface="Roboto" pitchFamily="2" charset="0"/>
              </a:rPr>
              <a:t> in axial </a:t>
            </a:r>
            <a:r>
              <a:rPr lang="es-ES" dirty="0" err="1" smtClean="0">
                <a:latin typeface="Roboto" pitchFamily="2" charset="0"/>
                <a:ea typeface="Roboto" pitchFamily="2" charset="0"/>
              </a:rPr>
              <a:t>view</a:t>
            </a:r>
            <a:r>
              <a:rPr lang="es-ES" dirty="0" smtClean="0">
                <a:latin typeface="Roboto" pitchFamily="2" charset="0"/>
                <a:ea typeface="Roboto" pitchFamily="2" charset="0"/>
              </a:rPr>
              <a:t> (</a:t>
            </a:r>
            <a:r>
              <a:rPr lang="es-ES" dirty="0" err="1" smtClean="0">
                <a:latin typeface="Roboto" pitchFamily="2" charset="0"/>
                <a:ea typeface="Roboto" pitchFamily="2" charset="0"/>
              </a:rPr>
              <a:t>slice</a:t>
            </a:r>
            <a:r>
              <a:rPr lang="es-ES" dirty="0" smtClean="0">
                <a:latin typeface="Roboto" pitchFamily="2" charset="0"/>
                <a:ea typeface="Roboto" pitchFamily="2" charset="0"/>
              </a:rPr>
              <a:t> </a:t>
            </a:r>
            <a:r>
              <a:rPr lang="es-ES" dirty="0" err="1" smtClean="0">
                <a:latin typeface="Roboto" pitchFamily="2" charset="0"/>
                <a:ea typeface="Roboto" pitchFamily="2" charset="0"/>
              </a:rPr>
              <a:t>thickness</a:t>
            </a:r>
            <a:r>
              <a:rPr lang="es-ES" dirty="0" smtClean="0">
                <a:latin typeface="Roboto" pitchFamily="2" charset="0"/>
                <a:ea typeface="Roboto" pitchFamily="2" charset="0"/>
              </a:rPr>
              <a:t> of 3mm) </a:t>
            </a:r>
            <a:r>
              <a:rPr lang="es-ES" dirty="0" err="1" smtClean="0">
                <a:latin typeface="Roboto" pitchFamily="2" charset="0"/>
                <a:ea typeface="Roboto" pitchFamily="2" charset="0"/>
              </a:rPr>
              <a:t>along</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b="1" dirty="0" smtClean="0">
                <a:latin typeface="Roboto" pitchFamily="2" charset="0"/>
                <a:ea typeface="Roboto" pitchFamily="2" charset="0"/>
              </a:rPr>
              <a:t>manual</a:t>
            </a:r>
            <a:r>
              <a:rPr lang="es-ES" dirty="0" smtClean="0">
                <a:latin typeface="Roboto" pitchFamily="2" charset="0"/>
                <a:ea typeface="Roboto" pitchFamily="2" charset="0"/>
              </a:rPr>
              <a:t> </a:t>
            </a:r>
            <a:r>
              <a:rPr lang="es-ES" b="1" dirty="0" err="1" smtClean="0">
                <a:latin typeface="Roboto" pitchFamily="2" charset="0"/>
                <a:ea typeface="Roboto" pitchFamily="2" charset="0"/>
              </a:rPr>
              <a:t>lesion</a:t>
            </a:r>
            <a:r>
              <a:rPr lang="es-ES" dirty="0" smtClean="0">
                <a:latin typeface="Roboto" pitchFamily="2" charset="0"/>
                <a:ea typeface="Roboto" pitchFamily="2" charset="0"/>
              </a:rPr>
              <a:t> </a:t>
            </a:r>
            <a:r>
              <a:rPr lang="es-ES" b="1" dirty="0" err="1" smtClean="0">
                <a:latin typeface="Roboto" pitchFamily="2" charset="0"/>
                <a:ea typeface="Roboto" pitchFamily="2" charset="0"/>
              </a:rPr>
              <a:t>annotations</a:t>
            </a:r>
            <a:endParaRPr lang="es-ES" b="1" dirty="0" smtClean="0">
              <a:latin typeface="Roboto" pitchFamily="2" charset="0"/>
              <a:ea typeface="Roboto" pitchFamily="2" charset="0"/>
            </a:endParaRPr>
          </a:p>
          <a:p>
            <a:pPr marL="285750" indent="-285750" algn="just">
              <a:buFont typeface="Arial" panose="020B0604020202020204" pitchFamily="34" charset="0"/>
              <a:buChar char="•"/>
            </a:pPr>
            <a:endParaRPr lang="es-ES" dirty="0">
              <a:latin typeface="Roboto" pitchFamily="2" charset="0"/>
              <a:ea typeface="Roboto" pitchFamily="2" charset="0"/>
            </a:endParaRPr>
          </a:p>
          <a:p>
            <a:pPr marL="285750" indent="-285750" algn="just">
              <a:buFont typeface="Arial" panose="020B0604020202020204" pitchFamily="34" charset="0"/>
              <a:buChar char="•"/>
            </a:pPr>
            <a:endParaRPr lang="en-US" dirty="0"/>
          </a:p>
        </p:txBody>
      </p:sp>
      <p:sp>
        <p:nvSpPr>
          <p:cNvPr id="9" name="Rectangle 8"/>
          <p:cNvSpPr/>
          <p:nvPr/>
        </p:nvSpPr>
        <p:spPr>
          <a:xfrm>
            <a:off x="175113" y="5188641"/>
            <a:ext cx="5730387" cy="646331"/>
          </a:xfrm>
          <a:prstGeom prst="rect">
            <a:avLst/>
          </a:prstGeom>
        </p:spPr>
        <p:txBody>
          <a:bodyPr wrap="square">
            <a:spAutoFit/>
          </a:bodyPr>
          <a:lstStyle/>
          <a:p>
            <a:pPr marL="285750" indent="-285750" algn="just">
              <a:buFont typeface="Arial" panose="020B0604020202020204" pitchFamily="34" charset="0"/>
              <a:buChar char="•"/>
            </a:pPr>
            <a:r>
              <a:rPr lang="en-US" dirty="0">
                <a:latin typeface="Roboto" pitchFamily="2" charset="0"/>
                <a:ea typeface="Roboto" pitchFamily="2" charset="0"/>
              </a:rPr>
              <a:t>All T1-w images were skull-stripped </a:t>
            </a:r>
            <a:r>
              <a:rPr lang="en-US" dirty="0" smtClean="0">
                <a:latin typeface="Roboto" pitchFamily="2" charset="0"/>
                <a:ea typeface="Roboto" pitchFamily="2" charset="0"/>
              </a:rPr>
              <a:t>using </a:t>
            </a:r>
            <a:r>
              <a:rPr lang="en-US" b="1" dirty="0" smtClean="0">
                <a:latin typeface="Roboto" pitchFamily="2" charset="0"/>
                <a:ea typeface="Roboto" pitchFamily="2" charset="0"/>
              </a:rPr>
              <a:t>BET</a:t>
            </a:r>
            <a:r>
              <a:rPr lang="en-US" dirty="0" smtClean="0">
                <a:latin typeface="Roboto" pitchFamily="2" charset="0"/>
                <a:ea typeface="Roboto" pitchFamily="2" charset="0"/>
              </a:rPr>
              <a:t> </a:t>
            </a:r>
            <a:r>
              <a:rPr lang="en-US" dirty="0">
                <a:latin typeface="Roboto" pitchFamily="2" charset="0"/>
                <a:ea typeface="Roboto" pitchFamily="2" charset="0"/>
              </a:rPr>
              <a:t>and bias-corrected </a:t>
            </a:r>
            <a:r>
              <a:rPr lang="en-US" dirty="0" smtClean="0">
                <a:latin typeface="Roboto" pitchFamily="2" charset="0"/>
                <a:ea typeface="Roboto" pitchFamily="2" charset="0"/>
              </a:rPr>
              <a:t>using </a:t>
            </a:r>
            <a:r>
              <a:rPr lang="es-ES" b="1" dirty="0" smtClean="0">
                <a:latin typeface="Roboto" pitchFamily="2" charset="0"/>
                <a:ea typeface="Roboto" pitchFamily="2" charset="0"/>
              </a:rPr>
              <a:t>N3</a:t>
            </a:r>
            <a:endParaRPr lang="en-US" b="1" dirty="0">
              <a:latin typeface="Roboto" pitchFamily="2" charset="0"/>
              <a:ea typeface="Roboto" pitchFamily="2"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1903" y="3897313"/>
            <a:ext cx="2381562" cy="2506217"/>
          </a:xfrm>
          <a:prstGeom prst="rect">
            <a:avLst/>
          </a:prstGeom>
        </p:spPr>
      </p:pic>
      <p:sp>
        <p:nvSpPr>
          <p:cNvPr id="14" name="TextBox 13"/>
          <p:cNvSpPr txBox="1"/>
          <p:nvPr/>
        </p:nvSpPr>
        <p:spPr>
          <a:xfrm>
            <a:off x="175113" y="4296918"/>
            <a:ext cx="5730387" cy="646331"/>
          </a:xfrm>
          <a:prstGeom prst="rect">
            <a:avLst/>
          </a:prstGeom>
          <a:noFill/>
        </p:spPr>
        <p:txBody>
          <a:bodyPr wrap="square" rtlCol="0">
            <a:spAutoFit/>
          </a:bodyPr>
          <a:lstStyle/>
          <a:p>
            <a:pPr marL="285750" indent="-285750">
              <a:buFont typeface="Arial" panose="020B0604020202020204" pitchFamily="34" charset="0"/>
              <a:buChar char="•"/>
            </a:pPr>
            <a:r>
              <a:rPr lang="es-ES" b="1" dirty="0" smtClean="0">
                <a:solidFill>
                  <a:schemeClr val="accent5">
                    <a:lumMod val="75000"/>
                  </a:schemeClr>
                </a:solidFill>
                <a:latin typeface="Roboto" pitchFamily="2" charset="0"/>
                <a:ea typeface="Roboto" pitchFamily="2" charset="0"/>
              </a:rPr>
              <a:t>WM </a:t>
            </a:r>
            <a:r>
              <a:rPr lang="es-ES" b="1" dirty="0" err="1" smtClean="0">
                <a:solidFill>
                  <a:schemeClr val="accent5">
                    <a:lumMod val="75000"/>
                  </a:schemeClr>
                </a:solidFill>
                <a:latin typeface="Roboto" pitchFamily="2" charset="0"/>
                <a:ea typeface="Roboto" pitchFamily="2" charset="0"/>
              </a:rPr>
              <a:t>lesions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manually</a:t>
            </a:r>
            <a:r>
              <a:rPr lang="es-ES" dirty="0" smtClean="0">
                <a:latin typeface="Roboto" pitchFamily="2" charset="0"/>
                <a:ea typeface="Roboto" pitchFamily="2" charset="0"/>
              </a:rPr>
              <a:t> </a:t>
            </a:r>
            <a:r>
              <a:rPr lang="es-ES" dirty="0" err="1" smtClean="0">
                <a:latin typeface="Roboto" pitchFamily="2" charset="0"/>
                <a:ea typeface="Roboto" pitchFamily="2" charset="0"/>
              </a:rPr>
              <a:t>delineated</a:t>
            </a:r>
            <a:r>
              <a:rPr lang="es-ES" dirty="0" smtClean="0">
                <a:latin typeface="Roboto" pitchFamily="2" charset="0"/>
                <a:ea typeface="Roboto" pitchFamily="2" charset="0"/>
              </a:rPr>
              <a:t> </a:t>
            </a:r>
            <a:r>
              <a:rPr lang="es-ES" dirty="0" err="1" smtClean="0">
                <a:latin typeface="Roboto" pitchFamily="2" charset="0"/>
                <a:ea typeface="Roboto" pitchFamily="2" charset="0"/>
              </a:rPr>
              <a:t>on</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PD-w </a:t>
            </a:r>
            <a:r>
              <a:rPr lang="es-ES" dirty="0" err="1" smtClean="0">
                <a:latin typeface="Roboto" pitchFamily="2" charset="0"/>
                <a:ea typeface="Roboto" pitchFamily="2" charset="0"/>
              </a:rPr>
              <a:t>sequence</a:t>
            </a:r>
            <a:endParaRPr lang="en-US" dirty="0">
              <a:latin typeface="Roboto" pitchFamily="2" charset="0"/>
              <a:ea typeface="Roboto" pitchFamily="2" charset="0"/>
            </a:endParaRPr>
          </a:p>
        </p:txBody>
      </p:sp>
      <p:sp>
        <p:nvSpPr>
          <p:cNvPr id="3" name="Slide Number Placeholder 2"/>
          <p:cNvSpPr>
            <a:spLocks noGrp="1"/>
          </p:cNvSpPr>
          <p:nvPr>
            <p:ph type="sldNum" sz="quarter" idx="12"/>
          </p:nvPr>
        </p:nvSpPr>
        <p:spPr/>
        <p:txBody>
          <a:bodyPr/>
          <a:lstStyle/>
          <a:p>
            <a:fld id="{227F3176-F9F6-45D0-9446-6BF35B4A50FB}" type="slidenum">
              <a:rPr lang="en-US" smtClean="0"/>
              <a:pPr/>
              <a:t>22</a:t>
            </a:fld>
            <a:r>
              <a:rPr lang="en-US" smtClean="0"/>
              <a:t> / 75</a:t>
            </a:r>
            <a:endParaRPr lang="en-US" dirty="0"/>
          </a:p>
        </p:txBody>
      </p:sp>
    </p:spTree>
    <p:extLst>
      <p:ext uri="{BB962C8B-B14F-4D97-AF65-F5344CB8AC3E}">
        <p14:creationId xmlns:p14="http://schemas.microsoft.com/office/powerpoint/2010/main" val="3485657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709529" cy="523220"/>
          </a:xfrm>
          <a:prstGeom prst="rect">
            <a:avLst/>
          </a:prstGeom>
          <a:noFill/>
        </p:spPr>
        <p:txBody>
          <a:bodyPr wrap="none" rtlCol="0">
            <a:spAutoFit/>
          </a:bodyPr>
          <a:lstStyle/>
          <a:p>
            <a:r>
              <a:rPr lang="es-ES" sz="2800" b="1" dirty="0" smtClean="0">
                <a:latin typeface="Roboto" pitchFamily="2" charset="0"/>
                <a:ea typeface="Roboto" pitchFamily="2" charset="0"/>
              </a:rPr>
              <a:t>2. </a:t>
            </a:r>
            <a:r>
              <a:rPr lang="es-ES" sz="2800" b="1" dirty="0" err="1" smtClean="0">
                <a:latin typeface="Roboto" pitchFamily="2" charset="0"/>
                <a:ea typeface="Roboto" pitchFamily="2" charset="0"/>
              </a:rPr>
              <a:t>Effect</a:t>
            </a:r>
            <a:r>
              <a:rPr lang="es-ES" sz="2800" b="1" dirty="0" smtClean="0">
                <a:latin typeface="Roboto" pitchFamily="2" charset="0"/>
                <a:ea typeface="Roboto" pitchFamily="2" charset="0"/>
              </a:rPr>
              <a:t> of WM </a:t>
            </a:r>
            <a:r>
              <a:rPr lang="es-ES" sz="2800" b="1" dirty="0" err="1" smtClean="0">
                <a:latin typeface="Roboto" pitchFamily="2" charset="0"/>
                <a:ea typeface="Roboto" pitchFamily="2" charset="0"/>
              </a:rPr>
              <a:t>lesions</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endParaRPr lang="en-US" sz="2800" b="1" dirty="0">
              <a:latin typeface="Roboto" pitchFamily="2" charset="0"/>
              <a:ea typeface="Roboto" pitchFamily="2" charset="0"/>
            </a:endParaRPr>
          </a:p>
        </p:txBody>
      </p:sp>
      <p:sp>
        <p:nvSpPr>
          <p:cNvPr id="7" name="TextBox 6"/>
          <p:cNvSpPr txBox="1"/>
          <p:nvPr/>
        </p:nvSpPr>
        <p:spPr>
          <a:xfrm>
            <a:off x="164462" y="986385"/>
            <a:ext cx="8461475" cy="369332"/>
          </a:xfrm>
          <a:prstGeom prst="rect">
            <a:avLst/>
          </a:prstGeom>
          <a:noFill/>
        </p:spPr>
        <p:txBody>
          <a:bodyPr wrap="square" rtlCol="0">
            <a:spAutoFit/>
          </a:bodyPr>
          <a:lstStyle/>
          <a:p>
            <a:pPr algn="just"/>
            <a:r>
              <a:rPr lang="es-ES" b="1" dirty="0" err="1" smtClean="0">
                <a:latin typeface="Roboto" pitchFamily="2" charset="0"/>
                <a:ea typeface="Roboto" pitchFamily="2" charset="0"/>
              </a:rPr>
              <a:t>Masking-out</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84016" y="2372676"/>
            <a:ext cx="2651217" cy="3009962"/>
          </a:xfrm>
          <a:prstGeom prst="rect">
            <a:avLst/>
          </a:prstGeom>
        </p:spPr>
      </p:pic>
      <p:sp>
        <p:nvSpPr>
          <p:cNvPr id="6" name="TextBox 5"/>
          <p:cNvSpPr txBox="1"/>
          <p:nvPr/>
        </p:nvSpPr>
        <p:spPr>
          <a:xfrm>
            <a:off x="164462" y="1511137"/>
            <a:ext cx="8591551" cy="646331"/>
          </a:xfrm>
          <a:prstGeom prst="rect">
            <a:avLst/>
          </a:prstGeom>
          <a:noFill/>
        </p:spPr>
        <p:txBody>
          <a:bodyPr wrap="square" rtlCol="0">
            <a:spAutoFit/>
          </a:bodyPr>
          <a:lstStyle/>
          <a:p>
            <a:pPr algn="just"/>
            <a:r>
              <a:rPr lang="es-ES" b="1" dirty="0" smtClean="0">
                <a:latin typeface="Roboto" pitchFamily="2" charset="0"/>
                <a:ea typeface="Roboto" pitchFamily="2" charset="0"/>
              </a:rPr>
              <a:t>A </a:t>
            </a:r>
            <a:r>
              <a:rPr lang="es-ES" b="1" dirty="0" err="1" smtClean="0">
                <a:latin typeface="Roboto" pitchFamily="2" charset="0"/>
                <a:ea typeface="Roboto" pitchFamily="2" charset="0"/>
              </a:rPr>
              <a:t>classical</a:t>
            </a:r>
            <a:r>
              <a:rPr lang="es-ES" b="1" dirty="0" smtClean="0">
                <a:latin typeface="Roboto" pitchFamily="2" charset="0"/>
                <a:ea typeface="Roboto" pitchFamily="2" charset="0"/>
              </a:rPr>
              <a:t> </a:t>
            </a:r>
            <a:r>
              <a:rPr lang="es-ES" b="1" dirty="0" err="1" smtClean="0">
                <a:latin typeface="Roboto" pitchFamily="2" charset="0"/>
                <a:ea typeface="Roboto" pitchFamily="2" charset="0"/>
              </a:rPr>
              <a:t>approach</a:t>
            </a:r>
            <a:r>
              <a:rPr lang="es-ES" b="1" dirty="0" smtClean="0">
                <a:latin typeface="Roboto" pitchFamily="2" charset="0"/>
                <a:ea typeface="Roboto" pitchFamily="2" charset="0"/>
              </a:rPr>
              <a:t> </a:t>
            </a:r>
            <a:r>
              <a:rPr lang="es-ES" dirty="0" smtClean="0">
                <a:latin typeface="Roboto" pitchFamily="2" charset="0"/>
                <a:ea typeface="Roboto" pitchFamily="2" charset="0"/>
              </a:rPr>
              <a:t>to </a:t>
            </a:r>
            <a:r>
              <a:rPr lang="es-ES" dirty="0" err="1" smtClean="0">
                <a:latin typeface="Roboto" pitchFamily="2" charset="0"/>
                <a:ea typeface="Roboto" pitchFamily="2" charset="0"/>
              </a:rPr>
              <a:t>deal</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WM</a:t>
            </a:r>
            <a:r>
              <a:rPr lang="es-ES" b="1" dirty="0" smtClean="0">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lesions</a:t>
            </a:r>
            <a:r>
              <a:rPr lang="es-ES" b="1" dirty="0" smtClean="0">
                <a:latin typeface="Roboto" pitchFamily="2" charset="0"/>
                <a:ea typeface="Roboto" pitchFamily="2" charset="0"/>
              </a:rPr>
              <a:t> </a:t>
            </a:r>
            <a:r>
              <a:rPr lang="es-ES" dirty="0" smtClean="0">
                <a:latin typeface="Roboto" pitchFamily="2" charset="0"/>
                <a:ea typeface="Roboto" pitchFamily="2" charset="0"/>
              </a:rPr>
              <a:t>has </a:t>
            </a:r>
            <a:r>
              <a:rPr lang="es-ES" dirty="0" err="1" smtClean="0">
                <a:latin typeface="Roboto" pitchFamily="2" charset="0"/>
                <a:ea typeface="Roboto" pitchFamily="2" charset="0"/>
              </a:rPr>
              <a:t>been</a:t>
            </a:r>
            <a:r>
              <a:rPr lang="es-ES" dirty="0" smtClean="0">
                <a:latin typeface="Roboto" pitchFamily="2" charset="0"/>
                <a:ea typeface="Roboto" pitchFamily="2" charset="0"/>
              </a:rPr>
              <a:t> </a:t>
            </a:r>
            <a:r>
              <a:rPr lang="es-ES" b="1" dirty="0" err="1" smtClean="0">
                <a:latin typeface="Roboto" pitchFamily="2" charset="0"/>
                <a:ea typeface="Roboto" pitchFamily="2" charset="0"/>
              </a:rPr>
              <a:t>masking-out</a:t>
            </a:r>
            <a:r>
              <a:rPr lang="es-ES" dirty="0" smtClean="0">
                <a:latin typeface="Roboto" pitchFamily="2" charset="0"/>
                <a:ea typeface="Roboto" pitchFamily="2" charset="0"/>
              </a:rPr>
              <a:t> </a:t>
            </a:r>
            <a:r>
              <a:rPr lang="es-ES" dirty="0" err="1" smtClean="0">
                <a:latin typeface="Roboto" pitchFamily="2" charset="0"/>
                <a:ea typeface="Roboto" pitchFamily="2" charset="0"/>
              </a:rPr>
              <a:t>them</a:t>
            </a:r>
            <a:r>
              <a:rPr lang="es-ES" dirty="0" smtClean="0">
                <a:latin typeface="Roboto" pitchFamily="2" charset="0"/>
                <a:ea typeface="Roboto" pitchFamily="2" charset="0"/>
              </a:rPr>
              <a:t> </a:t>
            </a:r>
            <a:r>
              <a:rPr lang="es-ES" dirty="0" err="1" smtClean="0">
                <a:latin typeface="Roboto" pitchFamily="2" charset="0"/>
                <a:ea typeface="Roboto" pitchFamily="2" charset="0"/>
              </a:rPr>
              <a:t>before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r>
              <a:rPr lang="es-ES" dirty="0" smtClean="0">
                <a:latin typeface="Roboto" pitchFamily="2" charset="0"/>
                <a:ea typeface="Roboto" pitchFamily="2" charset="0"/>
              </a:rPr>
              <a:t> and </a:t>
            </a:r>
            <a:r>
              <a:rPr lang="es-ES" dirty="0" err="1" smtClean="0">
                <a:latin typeface="Roboto" pitchFamily="2" charset="0"/>
                <a:ea typeface="Roboto" pitchFamily="2" charset="0"/>
              </a:rPr>
              <a:t>added</a:t>
            </a:r>
            <a:r>
              <a:rPr lang="es-ES" dirty="0" smtClean="0">
                <a:latin typeface="Roboto" pitchFamily="2" charset="0"/>
                <a:ea typeface="Roboto" pitchFamily="2" charset="0"/>
              </a:rPr>
              <a:t> as </a:t>
            </a:r>
            <a:r>
              <a:rPr lang="es-ES" b="1" dirty="0" smtClean="0">
                <a:latin typeface="Roboto" pitchFamily="2" charset="0"/>
                <a:ea typeface="Roboto" pitchFamily="2" charset="0"/>
              </a:rPr>
              <a:t>WM</a:t>
            </a:r>
            <a:r>
              <a:rPr lang="es-ES" dirty="0" smtClean="0">
                <a:latin typeface="Roboto" pitchFamily="2" charset="0"/>
                <a:ea typeface="Roboto" pitchFamily="2" charset="0"/>
              </a:rPr>
              <a:t> </a:t>
            </a:r>
            <a:r>
              <a:rPr lang="es-ES" dirty="0" err="1" smtClean="0">
                <a:latin typeface="Roboto" pitchFamily="2" charset="0"/>
                <a:ea typeface="Roboto" pitchFamily="2" charset="0"/>
              </a:rPr>
              <a:t>afterwards</a:t>
            </a:r>
            <a:endParaRPr lang="es-ES" b="1" dirty="0" smtClean="0">
              <a:latin typeface="Roboto" pitchFamily="2" charset="0"/>
              <a:ea typeface="Roboto" pitchFamily="2" charset="0"/>
            </a:endParaRPr>
          </a:p>
        </p:txBody>
      </p:sp>
      <p:pic>
        <p:nvPicPr>
          <p:cNvPr id="15" name="Picture 14"/>
          <p:cNvPicPr>
            <a:picLocks noChangeAspect="1"/>
          </p:cNvPicPr>
          <p:nvPr/>
        </p:nvPicPr>
        <p:blipFill>
          <a:blip r:embed="rId5"/>
          <a:stretch>
            <a:fillRect/>
          </a:stretch>
        </p:blipFill>
        <p:spPr>
          <a:xfrm>
            <a:off x="4787173" y="2688671"/>
            <a:ext cx="2420452" cy="2563477"/>
          </a:xfrm>
          <a:prstGeom prst="rect">
            <a:avLst/>
          </a:prstGeom>
        </p:spPr>
      </p:pic>
      <p:sp>
        <p:nvSpPr>
          <p:cNvPr id="22" name="Rectangle 21"/>
          <p:cNvSpPr/>
          <p:nvPr/>
        </p:nvSpPr>
        <p:spPr>
          <a:xfrm>
            <a:off x="44179" y="7962068"/>
            <a:ext cx="2494918" cy="646331"/>
          </a:xfrm>
          <a:prstGeom prst="rect">
            <a:avLst/>
          </a:prstGeom>
        </p:spPr>
        <p:txBody>
          <a:bodyPr wrap="square">
            <a:spAutoFit/>
          </a:bodyPr>
          <a:lstStyle/>
          <a:p>
            <a:r>
              <a:rPr lang="es-ES" b="1" dirty="0" err="1" smtClean="0">
                <a:latin typeface="Roboto" pitchFamily="2" charset="0"/>
                <a:ea typeface="Roboto" pitchFamily="2" charset="0"/>
              </a:rPr>
              <a:t>Different</a:t>
            </a:r>
            <a:r>
              <a:rPr lang="es-ES" b="1" dirty="0" smtClean="0">
                <a:latin typeface="Roboto" pitchFamily="2" charset="0"/>
                <a:ea typeface="Roboto" pitchFamily="2" charset="0"/>
              </a:rPr>
              <a:t> </a:t>
            </a:r>
            <a:r>
              <a:rPr lang="es-ES" b="1" dirty="0" err="1" smtClean="0">
                <a:latin typeface="Roboto" pitchFamily="2" charset="0"/>
                <a:ea typeface="Roboto" pitchFamily="2" charset="0"/>
              </a:rPr>
              <a:t>approaches</a:t>
            </a:r>
            <a:r>
              <a:rPr lang="es-ES" b="1" dirty="0" smtClean="0">
                <a:latin typeface="Roboto" pitchFamily="2" charset="0"/>
                <a:ea typeface="Roboto" pitchFamily="2" charset="0"/>
              </a:rPr>
              <a:t> </a:t>
            </a:r>
          </a:p>
          <a:p>
            <a:r>
              <a:rPr lang="es-ES" b="1" dirty="0" err="1" smtClean="0">
                <a:latin typeface="Roboto" pitchFamily="2" charset="0"/>
                <a:ea typeface="Roboto" pitchFamily="2" charset="0"/>
              </a:rPr>
              <a:t>have</a:t>
            </a:r>
            <a:r>
              <a:rPr lang="es-ES" b="1" dirty="0" smtClean="0">
                <a:latin typeface="Roboto" pitchFamily="2" charset="0"/>
                <a:ea typeface="Roboto" pitchFamily="2" charset="0"/>
              </a:rPr>
              <a:t> </a:t>
            </a:r>
            <a:r>
              <a:rPr lang="es-ES" b="1" dirty="0" err="1" smtClean="0">
                <a:latin typeface="Roboto" pitchFamily="2" charset="0"/>
                <a:ea typeface="Roboto" pitchFamily="2" charset="0"/>
              </a:rPr>
              <a:t>been</a:t>
            </a:r>
            <a:r>
              <a:rPr lang="es-ES" b="1" dirty="0" smtClean="0">
                <a:latin typeface="Roboto" pitchFamily="2" charset="0"/>
                <a:ea typeface="Roboto" pitchFamily="2" charset="0"/>
              </a:rPr>
              <a:t> </a:t>
            </a:r>
            <a:r>
              <a:rPr lang="es-ES" b="1" dirty="0" err="1" smtClean="0">
                <a:latin typeface="Roboto" pitchFamily="2" charset="0"/>
                <a:ea typeface="Roboto" pitchFamily="2" charset="0"/>
              </a:rPr>
              <a:t>proposed</a:t>
            </a:r>
            <a:r>
              <a:rPr lang="es-ES" b="1" dirty="0" smtClean="0">
                <a:latin typeface="Roboto" pitchFamily="2" charset="0"/>
                <a:ea typeface="Roboto" pitchFamily="2" charset="0"/>
              </a:rPr>
              <a:t> </a:t>
            </a:r>
            <a:endParaRPr lang="es-ES" b="1" dirty="0">
              <a:solidFill>
                <a:schemeClr val="accent6"/>
              </a:solidFill>
              <a:latin typeface="Roboto" pitchFamily="2" charset="0"/>
              <a:ea typeface="Roboto" pitchFamily="2" charset="0"/>
            </a:endParaRPr>
          </a:p>
        </p:txBody>
      </p:sp>
      <p:sp>
        <p:nvSpPr>
          <p:cNvPr id="23" name="Rectangle 22"/>
          <p:cNvSpPr/>
          <p:nvPr/>
        </p:nvSpPr>
        <p:spPr>
          <a:xfrm>
            <a:off x="6947762" y="8608399"/>
            <a:ext cx="5564454" cy="1200329"/>
          </a:xfrm>
          <a:prstGeom prst="rect">
            <a:avLst/>
          </a:prstGeom>
        </p:spPr>
        <p:txBody>
          <a:bodyPr wrap="square">
            <a:spAutoFit/>
          </a:bodyPr>
          <a:lstStyle/>
          <a:p>
            <a:r>
              <a:rPr lang="es-ES" dirty="0" smtClean="0">
                <a:latin typeface="Roboto" pitchFamily="2" charset="0"/>
                <a:ea typeface="Roboto" pitchFamily="2" charset="0"/>
              </a:rPr>
              <a:t>In </a:t>
            </a:r>
            <a:r>
              <a:rPr lang="es-ES" dirty="0" err="1" smtClean="0">
                <a:latin typeface="Roboto" pitchFamily="2" charset="0"/>
                <a:ea typeface="Roboto" pitchFamily="2" charset="0"/>
              </a:rPr>
              <a:t>previous</a:t>
            </a:r>
            <a:r>
              <a:rPr lang="es-ES" dirty="0" smtClean="0">
                <a:latin typeface="Roboto" pitchFamily="2" charset="0"/>
                <a:ea typeface="Roboto" pitchFamily="2" charset="0"/>
              </a:rPr>
              <a:t> </a:t>
            </a:r>
            <a:r>
              <a:rPr lang="es-ES" dirty="0" err="1" smtClean="0">
                <a:latin typeface="Roboto" pitchFamily="2" charset="0"/>
                <a:ea typeface="Roboto" pitchFamily="2" charset="0"/>
              </a:rPr>
              <a:t>studies</a:t>
            </a:r>
            <a:r>
              <a:rPr lang="es-ES" dirty="0" smtClean="0">
                <a:latin typeface="Roboto" pitchFamily="2" charset="0"/>
                <a:ea typeface="Roboto" pitchFamily="2" charset="0"/>
              </a:rPr>
              <a:t> [</a:t>
            </a:r>
            <a:r>
              <a:rPr lang="es-ES" dirty="0" err="1" smtClean="0">
                <a:latin typeface="Roboto" pitchFamily="2" charset="0"/>
                <a:ea typeface="Roboto" pitchFamily="2" charset="0"/>
              </a:rPr>
              <a:t>ref</a:t>
            </a:r>
            <a:r>
              <a:rPr lang="es-ES" dirty="0" smtClean="0">
                <a:latin typeface="Roboto" pitchFamily="2" charset="0"/>
                <a:ea typeface="Roboto" pitchFamily="2" charset="0"/>
              </a:rPr>
              <a:t>, </a:t>
            </a:r>
            <a:r>
              <a:rPr lang="es-ES" dirty="0" err="1" smtClean="0">
                <a:latin typeface="Roboto" pitchFamily="2" charset="0"/>
                <a:ea typeface="Roboto" pitchFamily="2" charset="0"/>
              </a:rPr>
              <a:t>ref</a:t>
            </a:r>
            <a:r>
              <a:rPr lang="es-ES" dirty="0" smtClean="0">
                <a:latin typeface="Roboto" pitchFamily="2" charset="0"/>
                <a:ea typeface="Roboto" pitchFamily="2" charset="0"/>
              </a:rPr>
              <a:t>],  </a:t>
            </a:r>
            <a:r>
              <a:rPr lang="es-ES" b="1" dirty="0" err="1" smtClean="0">
                <a:solidFill>
                  <a:schemeClr val="accent6"/>
                </a:solidFill>
                <a:latin typeface="Roboto" pitchFamily="2" charset="0"/>
                <a:ea typeface="Roboto" pitchFamily="2" charset="0"/>
              </a:rPr>
              <a:t>filling</a:t>
            </a:r>
            <a:r>
              <a:rPr lang="es-ES" b="1" dirty="0" smtClean="0">
                <a:solidFill>
                  <a:schemeClr val="accent6"/>
                </a:solidFill>
                <a:latin typeface="Roboto" pitchFamily="2" charset="0"/>
                <a:ea typeface="Roboto" pitchFamily="2" charset="0"/>
              </a:rPr>
              <a:t> WM </a:t>
            </a:r>
            <a:r>
              <a:rPr lang="es-ES" b="1" dirty="0" err="1" smtClean="0">
                <a:solidFill>
                  <a:schemeClr val="accent6"/>
                </a:solidFill>
                <a:latin typeface="Roboto" pitchFamily="2" charset="0"/>
                <a:ea typeface="Roboto" pitchFamily="2" charset="0"/>
              </a:rPr>
              <a:t>lesions</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with</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signal</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intensities</a:t>
            </a:r>
            <a:r>
              <a:rPr lang="es-ES" b="1" dirty="0" smtClean="0">
                <a:solidFill>
                  <a:schemeClr val="accent6"/>
                </a:solidFill>
                <a:latin typeface="Roboto" pitchFamily="2" charset="0"/>
                <a:ea typeface="Roboto" pitchFamily="2" charset="0"/>
              </a:rPr>
              <a:t> similar to normal-</a:t>
            </a:r>
            <a:r>
              <a:rPr lang="es-ES" b="1" dirty="0" err="1" smtClean="0">
                <a:solidFill>
                  <a:schemeClr val="accent6"/>
                </a:solidFill>
                <a:latin typeface="Roboto" pitchFamily="2" charset="0"/>
                <a:ea typeface="Roboto" pitchFamily="2" charset="0"/>
              </a:rPr>
              <a:t>appearing</a:t>
            </a:r>
            <a:r>
              <a:rPr lang="es-ES" b="1" dirty="0" smtClean="0">
                <a:solidFill>
                  <a:schemeClr val="accent6"/>
                </a:solidFill>
                <a:latin typeface="Roboto" pitchFamily="2" charset="0"/>
                <a:ea typeface="Roboto" pitchFamily="2" charset="0"/>
              </a:rPr>
              <a:t> WM has </a:t>
            </a:r>
            <a:r>
              <a:rPr lang="es-ES" b="1" dirty="0" err="1" smtClean="0">
                <a:solidFill>
                  <a:schemeClr val="accent6"/>
                </a:solidFill>
                <a:latin typeface="Roboto" pitchFamily="2" charset="0"/>
                <a:ea typeface="Roboto" pitchFamily="2" charset="0"/>
              </a:rPr>
              <a:t>been</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shown</a:t>
            </a:r>
            <a:r>
              <a:rPr lang="es-ES" b="1" dirty="0" smtClean="0">
                <a:solidFill>
                  <a:schemeClr val="accent6"/>
                </a:solidFill>
                <a:latin typeface="Roboto" pitchFamily="2" charset="0"/>
                <a:ea typeface="Roboto" pitchFamily="2" charset="0"/>
              </a:rPr>
              <a:t> to be </a:t>
            </a:r>
            <a:r>
              <a:rPr lang="es-ES" b="1" dirty="0" err="1" smtClean="0">
                <a:solidFill>
                  <a:schemeClr val="accent6"/>
                </a:solidFill>
                <a:latin typeface="Roboto" pitchFamily="2" charset="0"/>
                <a:ea typeface="Roboto" pitchFamily="2" charset="0"/>
              </a:rPr>
              <a:t>effective</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reducing</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the</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effects</a:t>
            </a:r>
            <a:r>
              <a:rPr lang="es-ES" b="1" dirty="0" smtClean="0">
                <a:solidFill>
                  <a:schemeClr val="accent6"/>
                </a:solidFill>
                <a:latin typeface="Roboto" pitchFamily="2" charset="0"/>
                <a:ea typeface="Roboto" pitchFamily="2" charset="0"/>
              </a:rPr>
              <a:t> of WM </a:t>
            </a:r>
            <a:r>
              <a:rPr lang="es-ES" b="1" dirty="0" err="1" smtClean="0">
                <a:solidFill>
                  <a:schemeClr val="accent6"/>
                </a:solidFill>
                <a:latin typeface="Roboto" pitchFamily="2" charset="0"/>
                <a:ea typeface="Roboto" pitchFamily="2" charset="0"/>
              </a:rPr>
              <a:t>lesions</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on</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tissue</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segmentation</a:t>
            </a:r>
            <a:r>
              <a:rPr lang="es-ES" b="1" dirty="0" smtClean="0">
                <a:solidFill>
                  <a:schemeClr val="accent6"/>
                </a:solidFill>
                <a:latin typeface="Roboto" pitchFamily="2" charset="0"/>
                <a:ea typeface="Roboto" pitchFamily="2" charset="0"/>
              </a:rPr>
              <a:t> </a:t>
            </a:r>
            <a:endParaRPr lang="es-ES" b="1" dirty="0">
              <a:solidFill>
                <a:schemeClr val="accent6"/>
              </a:solidFill>
              <a:latin typeface="Roboto" pitchFamily="2" charset="0"/>
              <a:ea typeface="Roboto" pitchFamily="2" charset="0"/>
            </a:endParaRPr>
          </a:p>
        </p:txBody>
      </p:sp>
      <p:grpSp>
        <p:nvGrpSpPr>
          <p:cNvPr id="36" name="Group 35"/>
          <p:cNvGrpSpPr/>
          <p:nvPr/>
        </p:nvGrpSpPr>
        <p:grpSpPr>
          <a:xfrm>
            <a:off x="2394955" y="7563506"/>
            <a:ext cx="4002927" cy="737085"/>
            <a:chOff x="2523778" y="5132388"/>
            <a:chExt cx="4002927" cy="737085"/>
          </a:xfrm>
        </p:grpSpPr>
        <p:sp>
          <p:nvSpPr>
            <p:cNvPr id="25" name="Rectangle 24"/>
            <p:cNvSpPr/>
            <p:nvPr/>
          </p:nvSpPr>
          <p:spPr>
            <a:xfrm>
              <a:off x="2946688" y="5132388"/>
              <a:ext cx="3580017" cy="646331"/>
            </a:xfrm>
            <a:prstGeom prst="rect">
              <a:avLst/>
            </a:prstGeom>
          </p:spPr>
          <p:txBody>
            <a:bodyPr wrap="square">
              <a:spAutoFit/>
            </a:bodyPr>
            <a:lstStyle/>
            <a:p>
              <a:r>
                <a:rPr lang="es-ES" b="1" dirty="0" smtClean="0">
                  <a:latin typeface="Roboto" pitchFamily="2" charset="0"/>
                  <a:ea typeface="Roboto" pitchFamily="2" charset="0"/>
                </a:rPr>
                <a:t>Local </a:t>
              </a:r>
              <a:r>
                <a:rPr lang="es-ES" b="1" dirty="0" err="1" smtClean="0">
                  <a:latin typeface="Roboto" pitchFamily="2" charset="0"/>
                  <a:ea typeface="Roboto" pitchFamily="2" charset="0"/>
                </a:rPr>
                <a:t>methods</a:t>
              </a:r>
              <a:r>
                <a:rPr lang="es-ES" b="1" dirty="0" smtClean="0">
                  <a:latin typeface="Roboto" pitchFamily="2" charset="0"/>
                  <a:ea typeface="Roboto" pitchFamily="2" charset="0"/>
                </a:rPr>
                <a:t>: </a:t>
              </a:r>
              <a:r>
                <a:rPr lang="es-ES" dirty="0" err="1" smtClean="0">
                  <a:latin typeface="Roboto" pitchFamily="2" charset="0"/>
                  <a:ea typeface="Roboto" pitchFamily="2" charset="0"/>
                </a:rPr>
                <a:t>signal</a:t>
              </a:r>
              <a:r>
                <a:rPr lang="es-ES" dirty="0" smtClean="0">
                  <a:latin typeface="Roboto" pitchFamily="2" charset="0"/>
                  <a:ea typeface="Roboto" pitchFamily="2" charset="0"/>
                </a:rPr>
                <a:t> </a:t>
              </a:r>
              <a:r>
                <a:rPr lang="es-ES" dirty="0" err="1" smtClean="0">
                  <a:latin typeface="Roboto" pitchFamily="2" charset="0"/>
                  <a:ea typeface="Roboto" pitchFamily="2" charset="0"/>
                </a:rPr>
                <a:t>intensities</a:t>
              </a:r>
              <a:r>
                <a:rPr lang="es-ES" dirty="0" smtClean="0">
                  <a:latin typeface="Roboto" pitchFamily="2" charset="0"/>
                  <a:ea typeface="Roboto" pitchFamily="2" charset="0"/>
                </a:rPr>
                <a:t> </a:t>
              </a:r>
              <a:r>
                <a:rPr lang="es-ES" dirty="0" err="1" smtClean="0">
                  <a:latin typeface="Roboto" pitchFamily="2" charset="0"/>
                  <a:ea typeface="Roboto" pitchFamily="2" charset="0"/>
                </a:rPr>
                <a:t>from</a:t>
              </a:r>
              <a:r>
                <a:rPr lang="es-ES" dirty="0" smtClean="0">
                  <a:latin typeface="Roboto" pitchFamily="2" charset="0"/>
                  <a:ea typeface="Roboto" pitchFamily="2" charset="0"/>
                </a:rPr>
                <a:t> </a:t>
              </a:r>
              <a:r>
                <a:rPr lang="es-ES" dirty="0" err="1" smtClean="0">
                  <a:latin typeface="Roboto" pitchFamily="2" charset="0"/>
                  <a:ea typeface="Roboto" pitchFamily="2" charset="0"/>
                </a:rPr>
                <a:t>neighboring</a:t>
              </a:r>
              <a:r>
                <a:rPr lang="es-ES" dirty="0" smtClean="0">
                  <a:latin typeface="Roboto" pitchFamily="2" charset="0"/>
                  <a:ea typeface="Roboto" pitchFamily="2" charset="0"/>
                </a:rPr>
                <a:t> </a:t>
              </a:r>
              <a:r>
                <a:rPr lang="es-ES" dirty="0" err="1" smtClean="0">
                  <a:latin typeface="Roboto" pitchFamily="2" charset="0"/>
                  <a:ea typeface="Roboto" pitchFamily="2" charset="0"/>
                </a:rPr>
                <a:t>voxels</a:t>
              </a:r>
              <a:r>
                <a:rPr lang="es-ES" dirty="0" smtClean="0">
                  <a:latin typeface="Roboto" pitchFamily="2" charset="0"/>
                  <a:ea typeface="Roboto" pitchFamily="2" charset="0"/>
                </a:rPr>
                <a:t> </a:t>
              </a:r>
              <a:endParaRPr lang="es-ES" b="1" dirty="0" smtClean="0">
                <a:latin typeface="Roboto" pitchFamily="2" charset="0"/>
                <a:ea typeface="Roboto" pitchFamily="2" charset="0"/>
              </a:endParaRPr>
            </a:p>
          </p:txBody>
        </p:sp>
        <p:cxnSp>
          <p:nvCxnSpPr>
            <p:cNvPr id="28" name="Straight Arrow Connector 27"/>
            <p:cNvCxnSpPr>
              <a:endCxn id="25" idx="1"/>
            </p:cNvCxnSpPr>
            <p:nvPr/>
          </p:nvCxnSpPr>
          <p:spPr>
            <a:xfrm flipV="1">
              <a:off x="2523778" y="5455554"/>
              <a:ext cx="422910" cy="41391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412447" y="8285233"/>
            <a:ext cx="4320539" cy="798353"/>
            <a:chOff x="2541270" y="5854115"/>
            <a:chExt cx="4320539" cy="798353"/>
          </a:xfrm>
        </p:grpSpPr>
        <p:sp>
          <p:nvSpPr>
            <p:cNvPr id="26" name="Rectangle 25"/>
            <p:cNvSpPr/>
            <p:nvPr/>
          </p:nvSpPr>
          <p:spPr>
            <a:xfrm>
              <a:off x="2946688" y="6006137"/>
              <a:ext cx="3915121" cy="646331"/>
            </a:xfrm>
            <a:prstGeom prst="rect">
              <a:avLst/>
            </a:prstGeom>
          </p:spPr>
          <p:txBody>
            <a:bodyPr wrap="square">
              <a:spAutoFit/>
            </a:bodyPr>
            <a:lstStyle/>
            <a:p>
              <a:r>
                <a:rPr lang="es-ES" b="1" dirty="0" smtClean="0">
                  <a:latin typeface="Roboto" pitchFamily="2" charset="0"/>
                  <a:ea typeface="Roboto" pitchFamily="2" charset="0"/>
                </a:rPr>
                <a:t>Global </a:t>
              </a:r>
              <a:r>
                <a:rPr lang="es-ES" b="1" dirty="0" err="1" smtClean="0">
                  <a:latin typeface="Roboto" pitchFamily="2" charset="0"/>
                  <a:ea typeface="Roboto" pitchFamily="2" charset="0"/>
                </a:rPr>
                <a:t>methods</a:t>
              </a:r>
              <a:r>
                <a:rPr lang="es-ES" b="1" dirty="0" smtClean="0">
                  <a:latin typeface="Roboto" pitchFamily="2" charset="0"/>
                  <a:ea typeface="Roboto" pitchFamily="2" charset="0"/>
                </a:rPr>
                <a:t>: </a:t>
              </a:r>
              <a:r>
                <a:rPr lang="es-ES" dirty="0" err="1" smtClean="0">
                  <a:latin typeface="Roboto" pitchFamily="2" charset="0"/>
                  <a:ea typeface="Roboto" pitchFamily="2" charset="0"/>
                </a:rPr>
                <a:t>signal</a:t>
              </a:r>
              <a:r>
                <a:rPr lang="es-ES" dirty="0" smtClean="0">
                  <a:latin typeface="Roboto" pitchFamily="2" charset="0"/>
                  <a:ea typeface="Roboto" pitchFamily="2" charset="0"/>
                </a:rPr>
                <a:t> </a:t>
              </a:r>
              <a:r>
                <a:rPr lang="es-ES" dirty="0" err="1" smtClean="0">
                  <a:latin typeface="Roboto" pitchFamily="2" charset="0"/>
                  <a:ea typeface="Roboto" pitchFamily="2" charset="0"/>
                </a:rPr>
                <a:t>intensities</a:t>
              </a:r>
              <a:r>
                <a:rPr lang="es-ES" dirty="0" smtClean="0">
                  <a:latin typeface="Roboto" pitchFamily="2" charset="0"/>
                  <a:ea typeface="Roboto" pitchFamily="2" charset="0"/>
                </a:rPr>
                <a:t> </a:t>
              </a:r>
              <a:r>
                <a:rPr lang="es-ES" dirty="0" err="1" smtClean="0">
                  <a:latin typeface="Roboto" pitchFamily="2" charset="0"/>
                  <a:ea typeface="Roboto" pitchFamily="2" charset="0"/>
                </a:rPr>
                <a:t>from</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whole</a:t>
              </a:r>
              <a:r>
                <a:rPr lang="es-ES" dirty="0" smtClean="0">
                  <a:latin typeface="Roboto" pitchFamily="2" charset="0"/>
                  <a:ea typeface="Roboto" pitchFamily="2" charset="0"/>
                </a:rPr>
                <a:t> </a:t>
              </a:r>
              <a:r>
                <a:rPr lang="es-ES" dirty="0" err="1" smtClean="0">
                  <a:latin typeface="Roboto" pitchFamily="2" charset="0"/>
                  <a:ea typeface="Roboto" pitchFamily="2" charset="0"/>
                </a:rPr>
                <a:t>image</a:t>
              </a:r>
              <a:endParaRPr lang="es-ES" b="1" dirty="0" smtClean="0">
                <a:latin typeface="Roboto" pitchFamily="2" charset="0"/>
                <a:ea typeface="Roboto" pitchFamily="2" charset="0"/>
              </a:endParaRPr>
            </a:p>
          </p:txBody>
        </p:sp>
        <p:cxnSp>
          <p:nvCxnSpPr>
            <p:cNvPr id="29" name="Straight Arrow Connector 28"/>
            <p:cNvCxnSpPr>
              <a:endCxn id="26" idx="1"/>
            </p:cNvCxnSpPr>
            <p:nvPr/>
          </p:nvCxnSpPr>
          <p:spPr>
            <a:xfrm>
              <a:off x="2541270" y="5854115"/>
              <a:ext cx="405418" cy="47518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74865" y="2380355"/>
            <a:ext cx="2651217" cy="3009962"/>
            <a:chOff x="3332428" y="1538083"/>
            <a:chExt cx="2651217" cy="3009962"/>
          </a:xfrm>
        </p:grpSpPr>
        <p:pic>
          <p:nvPicPr>
            <p:cNvPr id="24" name="Picture 23"/>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3332428" y="1538083"/>
              <a:ext cx="2651217" cy="3009962"/>
            </a:xfrm>
            <a:prstGeom prst="rect">
              <a:avLst/>
            </a:prstGeom>
          </p:spPr>
        </p:pic>
        <p:pic>
          <p:nvPicPr>
            <p:cNvPr id="30" name="Picture 29"/>
            <p:cNvPicPr>
              <a:picLocks noChangeAspect="1"/>
            </p:cNvPicPr>
            <p:nvPr/>
          </p:nvPicPr>
          <p:blipFill>
            <a:blip r:embed="rId6"/>
            <a:stretch>
              <a:fillRect/>
            </a:stretch>
          </p:blipFill>
          <p:spPr>
            <a:xfrm>
              <a:off x="4183007" y="2536940"/>
              <a:ext cx="863329" cy="478471"/>
            </a:xfrm>
            <a:prstGeom prst="rect">
              <a:avLst/>
            </a:prstGeom>
          </p:spPr>
        </p:pic>
      </p:grpSp>
      <p:grpSp>
        <p:nvGrpSpPr>
          <p:cNvPr id="11" name="Group 10"/>
          <p:cNvGrpSpPr/>
          <p:nvPr/>
        </p:nvGrpSpPr>
        <p:grpSpPr>
          <a:xfrm>
            <a:off x="2467839" y="2645615"/>
            <a:ext cx="2436409" cy="2580376"/>
            <a:chOff x="6147974" y="2146373"/>
            <a:chExt cx="2436409" cy="2580376"/>
          </a:xfrm>
        </p:grpSpPr>
        <p:pic>
          <p:nvPicPr>
            <p:cNvPr id="27" name="Picture 26"/>
            <p:cNvPicPr>
              <a:picLocks noChangeAspect="1"/>
            </p:cNvPicPr>
            <p:nvPr/>
          </p:nvPicPr>
          <p:blipFill>
            <a:blip r:embed="rId5"/>
            <a:stretch>
              <a:fillRect/>
            </a:stretch>
          </p:blipFill>
          <p:spPr>
            <a:xfrm>
              <a:off x="6147974" y="2146373"/>
              <a:ext cx="2436409" cy="2580376"/>
            </a:xfrm>
            <a:prstGeom prst="rect">
              <a:avLst/>
            </a:prstGeom>
          </p:spPr>
        </p:pic>
        <p:pic>
          <p:nvPicPr>
            <p:cNvPr id="31" name="Picture 30"/>
            <p:cNvPicPr>
              <a:picLocks noChangeAspect="1"/>
            </p:cNvPicPr>
            <p:nvPr/>
          </p:nvPicPr>
          <p:blipFill>
            <a:blip r:embed="rId6"/>
            <a:stretch>
              <a:fillRect/>
            </a:stretch>
          </p:blipFill>
          <p:spPr>
            <a:xfrm>
              <a:off x="6799946" y="2868558"/>
              <a:ext cx="863329" cy="478471"/>
            </a:xfrm>
            <a:prstGeom prst="rect">
              <a:avLst/>
            </a:prstGeom>
          </p:spPr>
        </p:pic>
      </p:grpSp>
      <p:sp>
        <p:nvSpPr>
          <p:cNvPr id="3" name="Rectangle 2"/>
          <p:cNvSpPr/>
          <p:nvPr/>
        </p:nvSpPr>
        <p:spPr>
          <a:xfrm>
            <a:off x="6956188" y="5195075"/>
            <a:ext cx="2120581" cy="646331"/>
          </a:xfrm>
          <a:prstGeom prst="rect">
            <a:avLst/>
          </a:prstGeom>
        </p:spPr>
        <p:txBody>
          <a:bodyPr wrap="none">
            <a:spAutoFit/>
          </a:bodyPr>
          <a:lstStyle/>
          <a:p>
            <a:r>
              <a:rPr lang="es-ES" b="1" dirty="0" err="1" smtClean="0">
                <a:latin typeface="Roboto" pitchFamily="2" charset="0"/>
                <a:ea typeface="Roboto" pitchFamily="2" charset="0"/>
              </a:rPr>
              <a:t>Lesions</a:t>
            </a:r>
            <a:r>
              <a:rPr lang="es-ES" b="1" dirty="0" smtClean="0">
                <a:latin typeface="Roboto" pitchFamily="2" charset="0"/>
                <a:ea typeface="Roboto" pitchFamily="2" charset="0"/>
              </a:rPr>
              <a:t> are </a:t>
            </a:r>
            <a:r>
              <a:rPr lang="es-ES" b="1" dirty="0" err="1" smtClean="0">
                <a:latin typeface="Roboto" pitchFamily="2" charset="0"/>
                <a:ea typeface="Roboto" pitchFamily="2" charset="0"/>
              </a:rPr>
              <a:t>added</a:t>
            </a:r>
            <a:r>
              <a:rPr lang="es-ES" b="1" dirty="0" smtClean="0">
                <a:latin typeface="Roboto" pitchFamily="2" charset="0"/>
                <a:ea typeface="Roboto" pitchFamily="2" charset="0"/>
              </a:rPr>
              <a:t> </a:t>
            </a:r>
          </a:p>
          <a:p>
            <a:pPr algn="ctr"/>
            <a:r>
              <a:rPr lang="es-ES" b="1" dirty="0" smtClean="0">
                <a:latin typeface="Roboto" pitchFamily="2" charset="0"/>
                <a:ea typeface="Roboto" pitchFamily="2" charset="0"/>
              </a:rPr>
              <a:t>as WM  </a:t>
            </a:r>
            <a:endParaRPr lang="en-US" dirty="0"/>
          </a:p>
        </p:txBody>
      </p:sp>
      <p:sp>
        <p:nvSpPr>
          <p:cNvPr id="8" name="Slide Number Placeholder 7"/>
          <p:cNvSpPr>
            <a:spLocks noGrp="1"/>
          </p:cNvSpPr>
          <p:nvPr>
            <p:ph type="sldNum" sz="quarter" idx="12"/>
          </p:nvPr>
        </p:nvSpPr>
        <p:spPr/>
        <p:txBody>
          <a:bodyPr/>
          <a:lstStyle/>
          <a:p>
            <a:fld id="{227F3176-F9F6-45D0-9446-6BF35B4A50FB}" type="slidenum">
              <a:rPr lang="en-US" smtClean="0"/>
              <a:pPr/>
              <a:t>23</a:t>
            </a:fld>
            <a:r>
              <a:rPr lang="en-US" smtClean="0"/>
              <a:t> / 75</a:t>
            </a:r>
            <a:endParaRPr lang="en-US" dirty="0"/>
          </a:p>
        </p:txBody>
      </p:sp>
    </p:spTree>
    <p:extLst>
      <p:ext uri="{BB962C8B-B14F-4D97-AF65-F5344CB8AC3E}">
        <p14:creationId xmlns:p14="http://schemas.microsoft.com/office/powerpoint/2010/main" val="21270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3000"/>
                                        <p:tgtEl>
                                          <p:spTgt spid="10"/>
                                        </p:tgtEl>
                                      </p:cBhvr>
                                    </p:animEffect>
                                  </p:childTnLst>
                                </p:cTn>
                              </p:par>
                              <p:par>
                                <p:cTn id="10" presetID="42" presetClass="path" presetSubtype="0" accel="50000" decel="50000" fill="hold" nodeType="withEffect">
                                  <p:stCondLst>
                                    <p:cond delay="0"/>
                                  </p:stCondLst>
                                  <p:childTnLst>
                                    <p:animMotion origin="layout" path="M 5E-6 4.81481E-6 L 0.23837 -0.00163 " pathEditMode="relative" rAng="0" ptsTypes="AA">
                                      <p:cBhvr>
                                        <p:cTn id="11" dur="2000" fill="hold"/>
                                        <p:tgtEl>
                                          <p:spTgt spid="10"/>
                                        </p:tgtEl>
                                        <p:attrNameLst>
                                          <p:attrName>ppt_x</p:attrName>
                                          <p:attrName>ppt_y</p:attrName>
                                        </p:attrNameLst>
                                      </p:cBhvr>
                                      <p:rCtr x="11910" y="-93"/>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3000"/>
                                        <p:tgtEl>
                                          <p:spTgt spid="11"/>
                                        </p:tgtEl>
                                      </p:cBhvr>
                                    </p:animEffect>
                                  </p:childTnLst>
                                </p:cTn>
                              </p:par>
                              <p:par>
                                <p:cTn id="17" presetID="42" presetClass="path" presetSubtype="0" accel="50000" decel="50000" fill="hold" nodeType="withEffect">
                                  <p:stCondLst>
                                    <p:cond delay="0"/>
                                  </p:stCondLst>
                                  <p:childTnLst>
                                    <p:animMotion origin="layout" path="M 5E-6 -2.59259E-6 L 0.24098 0.00347 " pathEditMode="relative" rAng="0" ptsTypes="AA">
                                      <p:cBhvr>
                                        <p:cTn id="18" dur="2000" fill="hold"/>
                                        <p:tgtEl>
                                          <p:spTgt spid="11"/>
                                        </p:tgtEl>
                                        <p:attrNameLst>
                                          <p:attrName>ppt_x</p:attrName>
                                          <p:attrName>ppt_y</p:attrName>
                                        </p:attrNameLst>
                                      </p:cBhvr>
                                      <p:rCtr x="12049" y="162"/>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3000"/>
                                        <p:tgtEl>
                                          <p:spTgt spid="15"/>
                                        </p:tgtEl>
                                      </p:cBhvr>
                                    </p:animEffect>
                                  </p:childTnLst>
                                </p:cTn>
                              </p:par>
                              <p:par>
                                <p:cTn id="24" presetID="42" presetClass="path" presetSubtype="0" accel="50000" decel="50000" fill="hold" nodeType="withEffect">
                                  <p:stCondLst>
                                    <p:cond delay="0"/>
                                  </p:stCondLst>
                                  <p:childTnLst>
                                    <p:animMotion origin="layout" path="M -2.77778E-6 4.81481E-6 L 0.22657 -0.00116 " pathEditMode="relative" rAng="0" ptsTypes="AA">
                                      <p:cBhvr>
                                        <p:cTn id="25" dur="2000" fill="hold"/>
                                        <p:tgtEl>
                                          <p:spTgt spid="15"/>
                                        </p:tgtEl>
                                        <p:attrNameLst>
                                          <p:attrName>ppt_x</p:attrName>
                                          <p:attrName>ppt_y</p:attrName>
                                        </p:attrNameLst>
                                      </p:cBhvr>
                                      <p:rCtr x="11319" y="-69"/>
                                    </p:animMotion>
                                  </p:childTnLst>
                                </p:cTn>
                              </p:par>
                              <p:par>
                                <p:cTn id="26" presetID="1"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664645" cy="523220"/>
          </a:xfrm>
          <a:prstGeom prst="rect">
            <a:avLst/>
          </a:prstGeom>
          <a:noFill/>
        </p:spPr>
        <p:txBody>
          <a:bodyPr wrap="none" rtlCol="0">
            <a:spAutoFit/>
          </a:bodyPr>
          <a:lstStyle/>
          <a:p>
            <a:r>
              <a:rPr lang="es-ES" sz="2800" b="1" dirty="0" smtClean="0">
                <a:latin typeface="Roboto" pitchFamily="2" charset="0"/>
                <a:ea typeface="Roboto" pitchFamily="2" charset="0"/>
              </a:rPr>
              <a:t>3. </a:t>
            </a:r>
            <a:r>
              <a:rPr lang="es-ES" sz="2800" b="1" dirty="0" err="1" smtClean="0">
                <a:latin typeface="Roboto" pitchFamily="2" charset="0"/>
                <a:ea typeface="Roboto" pitchFamily="2" charset="0"/>
              </a:rPr>
              <a:t>Effect</a:t>
            </a:r>
            <a:r>
              <a:rPr lang="es-ES" sz="2800" b="1" dirty="0" smtClean="0">
                <a:latin typeface="Roboto" pitchFamily="2" charset="0"/>
                <a:ea typeface="Roboto" pitchFamily="2" charset="0"/>
              </a:rPr>
              <a:t> of WM </a:t>
            </a:r>
            <a:r>
              <a:rPr lang="es-ES" sz="2800" b="1" dirty="0" err="1" smtClean="0">
                <a:latin typeface="Roboto" pitchFamily="2" charset="0"/>
                <a:ea typeface="Roboto" pitchFamily="2" charset="0"/>
              </a:rPr>
              <a:t>lesions</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endParaRPr lang="en-US" sz="2800" b="1" dirty="0">
              <a:latin typeface="Roboto" pitchFamily="2" charset="0"/>
              <a:ea typeface="Roboto" pitchFamily="2" charset="0"/>
            </a:endParaRPr>
          </a:p>
        </p:txBody>
      </p:sp>
      <p:sp>
        <p:nvSpPr>
          <p:cNvPr id="3" name="TextBox 2"/>
          <p:cNvSpPr txBox="1"/>
          <p:nvPr/>
        </p:nvSpPr>
        <p:spPr>
          <a:xfrm>
            <a:off x="143510" y="1000125"/>
            <a:ext cx="8585200" cy="369332"/>
          </a:xfrm>
          <a:prstGeom prst="rect">
            <a:avLst/>
          </a:prstGeom>
          <a:noFill/>
        </p:spPr>
        <p:txBody>
          <a:bodyPr wrap="square" rtlCol="0">
            <a:spAutoFit/>
          </a:bodyPr>
          <a:lstStyle/>
          <a:p>
            <a:r>
              <a:rPr lang="es-ES" b="1" dirty="0" smtClean="0">
                <a:latin typeface="Roboto" pitchFamily="2" charset="0"/>
                <a:ea typeface="Roboto" pitchFamily="2" charset="0"/>
              </a:rPr>
              <a:t>Data </a:t>
            </a:r>
            <a:r>
              <a:rPr lang="es-ES" b="1" dirty="0" err="1" smtClean="0">
                <a:latin typeface="Roboto" pitchFamily="2" charset="0"/>
                <a:ea typeface="Roboto" pitchFamily="2" charset="0"/>
              </a:rPr>
              <a:t>analysis</a:t>
            </a:r>
            <a:r>
              <a:rPr lang="es-ES" b="1" dirty="0" smtClean="0">
                <a:latin typeface="Roboto" pitchFamily="2" charset="0"/>
                <a:ea typeface="Roboto" pitchFamily="2" charset="0"/>
              </a:rPr>
              <a:t>:</a:t>
            </a:r>
          </a:p>
        </p:txBody>
      </p:sp>
      <p:sp>
        <p:nvSpPr>
          <p:cNvPr id="5" name="TextBox 4"/>
          <p:cNvSpPr txBox="1"/>
          <p:nvPr/>
        </p:nvSpPr>
        <p:spPr>
          <a:xfrm>
            <a:off x="258587" y="2416637"/>
            <a:ext cx="184731" cy="276999"/>
          </a:xfrm>
          <a:prstGeom prst="rect">
            <a:avLst/>
          </a:prstGeom>
          <a:noFill/>
        </p:spPr>
        <p:txBody>
          <a:bodyPr wrap="none" rtlCol="0">
            <a:spAutoFit/>
          </a:bodyPr>
          <a:lstStyle/>
          <a:p>
            <a:endParaRPr lang="en-US" sz="1200" dirty="0">
              <a:latin typeface="Roboto" pitchFamily="2" charset="0"/>
              <a:ea typeface="Roboto" pitchFamily="2" charset="0"/>
            </a:endParaRPr>
          </a:p>
        </p:txBody>
      </p:sp>
      <p:sp>
        <p:nvSpPr>
          <p:cNvPr id="7" name="Rectangle 6"/>
          <p:cNvSpPr/>
          <p:nvPr/>
        </p:nvSpPr>
        <p:spPr>
          <a:xfrm>
            <a:off x="132080" y="1550028"/>
            <a:ext cx="7852663" cy="369332"/>
          </a:xfrm>
          <a:prstGeom prst="rect">
            <a:avLst/>
          </a:prstGeom>
        </p:spPr>
        <p:txBody>
          <a:bodyPr wrap="none">
            <a:spAutoFit/>
          </a:bodyPr>
          <a:lstStyle/>
          <a:p>
            <a:r>
              <a:rPr lang="es-ES" b="1" dirty="0" smtClean="0">
                <a:solidFill>
                  <a:schemeClr val="accent5">
                    <a:lumMod val="75000"/>
                  </a:schemeClr>
                </a:solidFill>
                <a:latin typeface="Roboto" pitchFamily="2" charset="0"/>
                <a:ea typeface="Roboto" pitchFamily="2" charset="0"/>
              </a:rPr>
              <a:t>ORIGINAL</a:t>
            </a:r>
            <a:r>
              <a:rPr lang="es-ES" i="1" dirty="0" smtClean="0">
                <a:latin typeface="Roboto" pitchFamily="2" charset="0"/>
                <a:ea typeface="Roboto" pitchFamily="2" charset="0"/>
              </a:rPr>
              <a:t> </a:t>
            </a:r>
            <a:r>
              <a:rPr lang="es-ES" dirty="0" smtClean="0">
                <a:latin typeface="Roboto" pitchFamily="2" charset="0"/>
                <a:ea typeface="Roboto" pitchFamily="2" charset="0"/>
              </a:rPr>
              <a:t>and</a:t>
            </a:r>
            <a:r>
              <a:rPr lang="es-ES" i="1"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MASKED</a:t>
            </a:r>
            <a:r>
              <a:rPr lang="es-ES" i="1" dirty="0" smtClean="0">
                <a:latin typeface="Roboto" pitchFamily="2" charset="0"/>
                <a:ea typeface="Roboto" pitchFamily="2" charset="0"/>
              </a:rPr>
              <a:t> </a:t>
            </a:r>
            <a:r>
              <a:rPr lang="es-ES" dirty="0" smtClean="0">
                <a:latin typeface="Roboto" pitchFamily="2" charset="0"/>
                <a:ea typeface="Roboto" pitchFamily="2" charset="0"/>
              </a:rPr>
              <a:t>sets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created</a:t>
            </a:r>
            <a:r>
              <a:rPr lang="es-ES" dirty="0" smtClean="0">
                <a:latin typeface="Roboto" pitchFamily="2" charset="0"/>
                <a:ea typeface="Roboto" pitchFamily="2" charset="0"/>
              </a:rPr>
              <a:t> </a:t>
            </a:r>
            <a:r>
              <a:rPr lang="es-ES" dirty="0" err="1" smtClean="0">
                <a:latin typeface="Roboto" pitchFamily="2" charset="0"/>
                <a:ea typeface="Roboto" pitchFamily="2" charset="0"/>
              </a:rPr>
              <a:t>from</a:t>
            </a:r>
            <a:r>
              <a:rPr lang="es-ES" dirty="0">
                <a:latin typeface="Roboto" pitchFamily="2" charset="0"/>
                <a:ea typeface="Roboto" pitchFamily="2" charset="0"/>
              </a:rPr>
              <a:t> </a:t>
            </a:r>
            <a:r>
              <a:rPr lang="es-ES" dirty="0" err="1" smtClean="0">
                <a:latin typeface="Roboto" pitchFamily="2" charset="0"/>
                <a:ea typeface="Roboto" pitchFamily="2" charset="0"/>
              </a:rPr>
              <a:t>images</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MS </a:t>
            </a:r>
            <a:r>
              <a:rPr lang="es-ES" dirty="0" err="1" smtClean="0">
                <a:latin typeface="Roboto" pitchFamily="2" charset="0"/>
                <a:ea typeface="Roboto" pitchFamily="2" charset="0"/>
              </a:rPr>
              <a:t>lesions</a:t>
            </a:r>
            <a:r>
              <a:rPr lang="es-ES" dirty="0" smtClean="0">
                <a:latin typeface="Roboto" pitchFamily="2" charset="0"/>
                <a:ea typeface="Roboto" pitchFamily="2" charset="0"/>
              </a:rPr>
              <a:t>:</a:t>
            </a:r>
            <a:endParaRPr lang="es-ES" b="1" dirty="0">
              <a:latin typeface="Roboto" pitchFamily="2" charset="0"/>
              <a:ea typeface="Roboto" pitchFamily="2" charset="0"/>
            </a:endParaRPr>
          </a:p>
        </p:txBody>
      </p:sp>
      <p:grpSp>
        <p:nvGrpSpPr>
          <p:cNvPr id="182" name="Group 181"/>
          <p:cNvGrpSpPr/>
          <p:nvPr/>
        </p:nvGrpSpPr>
        <p:grpSpPr>
          <a:xfrm>
            <a:off x="331568" y="2655331"/>
            <a:ext cx="3542464" cy="2738741"/>
            <a:chOff x="331568" y="2577526"/>
            <a:chExt cx="3542464" cy="2738741"/>
          </a:xfrm>
        </p:grpSpPr>
        <p:cxnSp>
          <p:nvCxnSpPr>
            <p:cNvPr id="110" name="Straight Arrow Connector 109"/>
            <p:cNvCxnSpPr/>
            <p:nvPr/>
          </p:nvCxnSpPr>
          <p:spPr>
            <a:xfrm>
              <a:off x="2410453" y="3468249"/>
              <a:ext cx="318861" cy="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grpSp>
          <p:nvGrpSpPr>
            <p:cNvPr id="181" name="Group 180"/>
            <p:cNvGrpSpPr/>
            <p:nvPr/>
          </p:nvGrpSpPr>
          <p:grpSpPr>
            <a:xfrm>
              <a:off x="331568" y="2577526"/>
              <a:ext cx="3542464" cy="2738741"/>
              <a:chOff x="331568" y="2577526"/>
              <a:chExt cx="3542464" cy="2738741"/>
            </a:xfrm>
          </p:grpSpPr>
          <p:cxnSp>
            <p:nvCxnSpPr>
              <p:cNvPr id="99" name="Straight Arrow Connector 98"/>
              <p:cNvCxnSpPr/>
              <p:nvPr/>
            </p:nvCxnSpPr>
            <p:spPr>
              <a:xfrm>
                <a:off x="1308952" y="3468249"/>
                <a:ext cx="318861" cy="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grpSp>
            <p:nvGrpSpPr>
              <p:cNvPr id="105" name="Group 104"/>
              <p:cNvGrpSpPr/>
              <p:nvPr/>
            </p:nvGrpSpPr>
            <p:grpSpPr>
              <a:xfrm>
                <a:off x="331568" y="3071920"/>
                <a:ext cx="1131087" cy="1468846"/>
                <a:chOff x="-270288" y="3903805"/>
                <a:chExt cx="1720280" cy="2256151"/>
              </a:xfrm>
            </p:grpSpPr>
            <p:sp>
              <p:nvSpPr>
                <p:cNvPr id="176" name="TextBox 175"/>
                <p:cNvSpPr txBox="1"/>
                <p:nvPr/>
              </p:nvSpPr>
              <p:spPr>
                <a:xfrm>
                  <a:off x="-270288" y="5167190"/>
                  <a:ext cx="1720280" cy="992766"/>
                </a:xfrm>
                <a:prstGeom prst="rect">
                  <a:avLst/>
                </a:prstGeom>
                <a:noFill/>
                <a:ln w="38100">
                  <a:noFill/>
                </a:ln>
              </p:spPr>
              <p:txBody>
                <a:bodyPr wrap="square" rtlCol="0">
                  <a:spAutoFit/>
                </a:bodyPr>
                <a:lstStyle/>
                <a:p>
                  <a:pPr algn="ctr"/>
                  <a:r>
                    <a:rPr lang="es-ES" sz="1200" b="1" dirty="0">
                      <a:latin typeface="Roboto" pitchFamily="2" charset="0"/>
                      <a:ea typeface="Roboto" pitchFamily="2" charset="0"/>
                    </a:rPr>
                    <a:t>T1-w </a:t>
                  </a:r>
                  <a:r>
                    <a:rPr lang="es-ES" sz="1200" b="1" dirty="0" err="1">
                      <a:latin typeface="Roboto" pitchFamily="2" charset="0"/>
                      <a:ea typeface="Roboto" pitchFamily="2" charset="0"/>
                    </a:rPr>
                    <a:t>scans</a:t>
                  </a:r>
                  <a:endParaRPr lang="es-ES" sz="1200" b="1" dirty="0">
                    <a:latin typeface="Roboto" pitchFamily="2" charset="0"/>
                    <a:ea typeface="Roboto" pitchFamily="2" charset="0"/>
                  </a:endParaRPr>
                </a:p>
                <a:p>
                  <a:pPr algn="ctr"/>
                  <a:r>
                    <a:rPr lang="es-ES" sz="1200" b="1" dirty="0" err="1">
                      <a:latin typeface="Roboto" pitchFamily="2" charset="0"/>
                      <a:ea typeface="Roboto" pitchFamily="2" charset="0"/>
                    </a:rPr>
                    <a:t>from</a:t>
                  </a:r>
                  <a:r>
                    <a:rPr lang="es-ES" sz="1200" b="1" dirty="0">
                      <a:latin typeface="Roboto" pitchFamily="2" charset="0"/>
                      <a:ea typeface="Roboto" pitchFamily="2" charset="0"/>
                    </a:rPr>
                    <a:t> </a:t>
                  </a:r>
                </a:p>
                <a:p>
                  <a:pPr algn="ctr"/>
                  <a:r>
                    <a:rPr lang="es-ES" sz="1200" b="1" dirty="0">
                      <a:latin typeface="Roboto" pitchFamily="2" charset="0"/>
                      <a:ea typeface="Roboto" pitchFamily="2" charset="0"/>
                    </a:rPr>
                    <a:t>MS </a:t>
                  </a:r>
                  <a:r>
                    <a:rPr lang="es-ES" sz="1200" b="1" dirty="0" err="1">
                      <a:latin typeface="Roboto" pitchFamily="2" charset="0"/>
                      <a:ea typeface="Roboto" pitchFamily="2" charset="0"/>
                    </a:rPr>
                    <a:t>patients</a:t>
                  </a:r>
                  <a:endParaRPr lang="es-ES" sz="1200" b="1" dirty="0">
                    <a:latin typeface="Roboto" pitchFamily="2" charset="0"/>
                    <a:ea typeface="Roboto" pitchFamily="2" charset="0"/>
                  </a:endParaRPr>
                </a:p>
              </p:txBody>
            </p:sp>
            <p:grpSp>
              <p:nvGrpSpPr>
                <p:cNvPr id="177" name="Group 176"/>
                <p:cNvGrpSpPr/>
                <p:nvPr/>
              </p:nvGrpSpPr>
              <p:grpSpPr>
                <a:xfrm>
                  <a:off x="136104" y="3903805"/>
                  <a:ext cx="966462" cy="1143180"/>
                  <a:chOff x="1327730" y="1139451"/>
                  <a:chExt cx="1040622" cy="1201618"/>
                </a:xfrm>
              </p:grpSpPr>
              <p:pic>
                <p:nvPicPr>
                  <p:cNvPr id="178" name="Picture 1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746" y="1139451"/>
                    <a:ext cx="896606" cy="1068861"/>
                  </a:xfrm>
                  <a:prstGeom prst="rect">
                    <a:avLst/>
                  </a:prstGeom>
                  <a:ln w="38100">
                    <a:solidFill>
                      <a:schemeClr val="tx1"/>
                    </a:solidFill>
                  </a:ln>
                </p:spPr>
              </p:pic>
              <p:pic>
                <p:nvPicPr>
                  <p:cNvPr id="179" name="Picture 1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9738" y="1211459"/>
                    <a:ext cx="896606" cy="1068861"/>
                  </a:xfrm>
                  <a:prstGeom prst="rect">
                    <a:avLst/>
                  </a:prstGeom>
                  <a:ln w="38100">
                    <a:solidFill>
                      <a:schemeClr val="tx1"/>
                    </a:solidFill>
                  </a:ln>
                </p:spPr>
              </p:pic>
              <p:pic>
                <p:nvPicPr>
                  <p:cNvPr id="180" name="Picture 1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7730" y="1272208"/>
                    <a:ext cx="896606" cy="1068861"/>
                  </a:xfrm>
                  <a:prstGeom prst="rect">
                    <a:avLst/>
                  </a:prstGeom>
                  <a:ln w="38100">
                    <a:solidFill>
                      <a:schemeClr val="tx1"/>
                    </a:solidFill>
                  </a:ln>
                </p:spPr>
              </p:pic>
            </p:grpSp>
          </p:grpSp>
          <p:sp>
            <p:nvSpPr>
              <p:cNvPr id="106" name="TextBox 105"/>
              <p:cNvSpPr txBox="1"/>
              <p:nvPr/>
            </p:nvSpPr>
            <p:spPr>
              <a:xfrm>
                <a:off x="1261607" y="4734012"/>
                <a:ext cx="1515053" cy="582255"/>
              </a:xfrm>
              <a:prstGeom prst="rect">
                <a:avLst/>
              </a:prstGeom>
              <a:noFill/>
              <a:ln w="38100">
                <a:noFill/>
              </a:ln>
            </p:spPr>
            <p:txBody>
              <a:bodyPr wrap="square" lIns="210865" tIns="105432" rIns="210865" bIns="105432" rtlCol="0">
                <a:spAutoFit/>
              </a:bodyPr>
              <a:lstStyle/>
              <a:p>
                <a:pPr algn="ctr"/>
                <a:r>
                  <a:rPr lang="es-ES" sz="1200" b="1" dirty="0" err="1">
                    <a:latin typeface="Roboto" pitchFamily="2" charset="0"/>
                    <a:ea typeface="Roboto" pitchFamily="2" charset="0"/>
                  </a:rPr>
                  <a:t>skull</a:t>
                </a:r>
                <a:endParaRPr lang="es-ES" sz="1200" b="1" dirty="0">
                  <a:latin typeface="Roboto" pitchFamily="2" charset="0"/>
                  <a:ea typeface="Roboto" pitchFamily="2" charset="0"/>
                </a:endParaRPr>
              </a:p>
              <a:p>
                <a:pPr algn="ctr"/>
                <a:r>
                  <a:rPr lang="es-ES" sz="1200" b="1" dirty="0" err="1">
                    <a:latin typeface="Roboto" pitchFamily="2" charset="0"/>
                    <a:ea typeface="Roboto" pitchFamily="2" charset="0"/>
                  </a:rPr>
                  <a:t>stripping</a:t>
                </a:r>
                <a:endParaRPr lang="es-ES" sz="1200" b="1" dirty="0">
                  <a:latin typeface="Roboto" pitchFamily="2" charset="0"/>
                  <a:ea typeface="Roboto" pitchFamily="2" charset="0"/>
                </a:endParaRPr>
              </a:p>
            </p:txBody>
          </p:sp>
          <p:grpSp>
            <p:nvGrpSpPr>
              <p:cNvPr id="107" name="Group 106"/>
              <p:cNvGrpSpPr/>
              <p:nvPr/>
            </p:nvGrpSpPr>
            <p:grpSpPr>
              <a:xfrm>
                <a:off x="1735061" y="2577526"/>
                <a:ext cx="619423" cy="744256"/>
                <a:chOff x="1340854" y="1139451"/>
                <a:chExt cx="1014374" cy="1201618"/>
              </a:xfrm>
            </p:grpSpPr>
            <p:pic>
              <p:nvPicPr>
                <p:cNvPr id="173" name="Picture 1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4870" y="1139451"/>
                  <a:ext cx="870358" cy="1068861"/>
                </a:xfrm>
                <a:prstGeom prst="rect">
                  <a:avLst/>
                </a:prstGeom>
                <a:ln w="38100">
                  <a:solidFill>
                    <a:schemeClr val="tx1"/>
                  </a:solidFill>
                </a:ln>
              </p:spPr>
            </p:pic>
            <p:pic>
              <p:nvPicPr>
                <p:cNvPr id="174" name="Picture 1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862" y="1211459"/>
                  <a:ext cx="870358" cy="1068861"/>
                </a:xfrm>
                <a:prstGeom prst="rect">
                  <a:avLst/>
                </a:prstGeom>
                <a:ln w="38100">
                  <a:solidFill>
                    <a:schemeClr val="tx1"/>
                  </a:solidFill>
                </a:ln>
              </p:spPr>
            </p:pic>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854" y="1272208"/>
                  <a:ext cx="870358" cy="1068861"/>
                </a:xfrm>
                <a:prstGeom prst="rect">
                  <a:avLst/>
                </a:prstGeom>
                <a:ln w="38100">
                  <a:solidFill>
                    <a:schemeClr val="tx1"/>
                  </a:solidFill>
                </a:ln>
              </p:spPr>
            </p:pic>
          </p:grpSp>
          <p:grpSp>
            <p:nvGrpSpPr>
              <p:cNvPr id="108" name="Group 107"/>
              <p:cNvGrpSpPr/>
              <p:nvPr/>
            </p:nvGrpSpPr>
            <p:grpSpPr>
              <a:xfrm>
                <a:off x="1735061" y="3568510"/>
                <a:ext cx="619423" cy="743581"/>
                <a:chOff x="1340854" y="1139451"/>
                <a:chExt cx="1014374" cy="1200527"/>
              </a:xfrm>
            </p:grpSpPr>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4870" y="1139451"/>
                  <a:ext cx="870358" cy="1068861"/>
                </a:xfrm>
                <a:prstGeom prst="rect">
                  <a:avLst/>
                </a:prstGeom>
                <a:ln w="38100">
                  <a:solidFill>
                    <a:schemeClr val="tx1"/>
                  </a:solidFill>
                </a:ln>
              </p:spPr>
            </p:pic>
            <p:pic>
              <p:nvPicPr>
                <p:cNvPr id="171" name="Picture 1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862" y="1211459"/>
                  <a:ext cx="870358" cy="1068861"/>
                </a:xfrm>
                <a:prstGeom prst="rect">
                  <a:avLst/>
                </a:prstGeom>
                <a:ln w="38100">
                  <a:solidFill>
                    <a:schemeClr val="tx1"/>
                  </a:solidFill>
                </a:ln>
              </p:spPr>
            </p:pic>
            <p:pic>
              <p:nvPicPr>
                <p:cNvPr id="172" name="Picture 1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0854" y="1273299"/>
                  <a:ext cx="870358" cy="1066679"/>
                </a:xfrm>
                <a:prstGeom prst="rect">
                  <a:avLst/>
                </a:prstGeom>
                <a:ln w="38100">
                  <a:solidFill>
                    <a:schemeClr val="tx1"/>
                  </a:solidFill>
                </a:ln>
              </p:spPr>
            </p:pic>
          </p:grpSp>
          <p:sp>
            <p:nvSpPr>
              <p:cNvPr id="153" name="TextBox 152"/>
              <p:cNvSpPr txBox="1"/>
              <p:nvPr/>
            </p:nvSpPr>
            <p:spPr>
              <a:xfrm>
                <a:off x="2358979" y="4803142"/>
                <a:ext cx="1515053" cy="461665"/>
              </a:xfrm>
              <a:prstGeom prst="rect">
                <a:avLst/>
              </a:prstGeom>
              <a:noFill/>
              <a:ln w="38100">
                <a:noFill/>
              </a:ln>
            </p:spPr>
            <p:txBody>
              <a:bodyPr wrap="square" rtlCol="0">
                <a:spAutoFit/>
              </a:bodyPr>
              <a:lstStyle/>
              <a:p>
                <a:pPr algn="ctr"/>
                <a:r>
                  <a:rPr lang="es-ES" sz="1200" b="1" dirty="0" err="1">
                    <a:latin typeface="Roboto" pitchFamily="2" charset="0"/>
                    <a:ea typeface="Roboto" pitchFamily="2" charset="0"/>
                  </a:rPr>
                  <a:t>intensity</a:t>
                </a:r>
                <a:r>
                  <a:rPr lang="es-ES" sz="1200" b="1" dirty="0">
                    <a:latin typeface="Roboto" pitchFamily="2" charset="0"/>
                    <a:ea typeface="Roboto" pitchFamily="2" charset="0"/>
                  </a:rPr>
                  <a:t> </a:t>
                </a:r>
              </a:p>
              <a:p>
                <a:pPr algn="ctr"/>
                <a:r>
                  <a:rPr lang="es-ES" sz="1200" b="1" dirty="0" err="1">
                    <a:latin typeface="Roboto" pitchFamily="2" charset="0"/>
                    <a:ea typeface="Roboto" pitchFamily="2" charset="0"/>
                  </a:rPr>
                  <a:t>correction</a:t>
                </a:r>
                <a:endParaRPr lang="es-ES" sz="1200" b="1" dirty="0">
                  <a:latin typeface="Roboto" pitchFamily="2" charset="0"/>
                  <a:ea typeface="Roboto" pitchFamily="2" charset="0"/>
                </a:endParaRPr>
              </a:p>
            </p:txBody>
          </p:sp>
          <p:grpSp>
            <p:nvGrpSpPr>
              <p:cNvPr id="154" name="Group 153"/>
              <p:cNvGrpSpPr/>
              <p:nvPr/>
            </p:nvGrpSpPr>
            <p:grpSpPr>
              <a:xfrm>
                <a:off x="2820073" y="3093208"/>
                <a:ext cx="619423" cy="744256"/>
                <a:chOff x="1340854" y="1139451"/>
                <a:chExt cx="1014374" cy="1201618"/>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4870" y="1139451"/>
                  <a:ext cx="870358" cy="1068861"/>
                </a:xfrm>
                <a:prstGeom prst="rect">
                  <a:avLst/>
                </a:prstGeom>
                <a:ln w="38100">
                  <a:noFill/>
                </a:ln>
              </p:spPr>
            </p:pic>
            <p:pic>
              <p:nvPicPr>
                <p:cNvPr id="156" name="Picture 1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862" y="1211459"/>
                  <a:ext cx="870358" cy="1068861"/>
                </a:xfrm>
                <a:prstGeom prst="rect">
                  <a:avLst/>
                </a:prstGeom>
                <a:ln w="38100">
                  <a:noFill/>
                </a:ln>
              </p:spPr>
            </p:pic>
            <p:pic>
              <p:nvPicPr>
                <p:cNvPr id="157" name="Picture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854" y="1272208"/>
                  <a:ext cx="870358" cy="1068861"/>
                </a:xfrm>
                <a:prstGeom prst="rect">
                  <a:avLst/>
                </a:prstGeom>
                <a:ln w="38100">
                  <a:noFill/>
                </a:ln>
              </p:spPr>
            </p:pic>
          </p:grpSp>
        </p:grpSp>
      </p:grpSp>
      <p:grpSp>
        <p:nvGrpSpPr>
          <p:cNvPr id="186" name="Group 185"/>
          <p:cNvGrpSpPr/>
          <p:nvPr/>
        </p:nvGrpSpPr>
        <p:grpSpPr>
          <a:xfrm>
            <a:off x="3055619" y="2337852"/>
            <a:ext cx="2417061" cy="1382444"/>
            <a:chOff x="3055619" y="2260047"/>
            <a:chExt cx="2417061" cy="1382444"/>
          </a:xfrm>
        </p:grpSpPr>
        <p:sp>
          <p:nvSpPr>
            <p:cNvPr id="98" name="TextBox 97"/>
            <p:cNvSpPr txBox="1"/>
            <p:nvPr/>
          </p:nvSpPr>
          <p:spPr>
            <a:xfrm>
              <a:off x="3673555" y="3060236"/>
              <a:ext cx="1799125" cy="582255"/>
            </a:xfrm>
            <a:prstGeom prst="rect">
              <a:avLst/>
            </a:prstGeom>
            <a:noFill/>
            <a:ln w="38100">
              <a:noFill/>
            </a:ln>
          </p:spPr>
          <p:txBody>
            <a:bodyPr wrap="square" lIns="210865" tIns="105432" rIns="210865" bIns="105432" rtlCol="0">
              <a:spAutoFit/>
            </a:bodyPr>
            <a:lstStyle/>
            <a:p>
              <a:pPr algn="ctr"/>
              <a:r>
                <a:rPr lang="es-ES" sz="1200" b="1" dirty="0" err="1">
                  <a:latin typeface="Roboto" pitchFamily="2" charset="0"/>
                  <a:ea typeface="Roboto" pitchFamily="2" charset="0"/>
                </a:rPr>
                <a:t>scans</a:t>
              </a:r>
              <a:r>
                <a:rPr lang="es-ES" sz="1200" b="1" dirty="0">
                  <a:latin typeface="Roboto" pitchFamily="2" charset="0"/>
                  <a:ea typeface="Roboto" pitchFamily="2" charset="0"/>
                </a:rPr>
                <a:t> </a:t>
              </a:r>
              <a:r>
                <a:rPr lang="es-ES" sz="1200" b="1" dirty="0" err="1">
                  <a:latin typeface="Roboto" pitchFamily="2" charset="0"/>
                  <a:ea typeface="Roboto" pitchFamily="2" charset="0"/>
                </a:rPr>
                <a:t>with</a:t>
              </a:r>
              <a:r>
                <a:rPr lang="es-ES" sz="1200" b="1" dirty="0">
                  <a:latin typeface="Roboto" pitchFamily="2" charset="0"/>
                  <a:ea typeface="Roboto" pitchFamily="2" charset="0"/>
                </a:rPr>
                <a:t> </a:t>
              </a:r>
              <a:r>
                <a:rPr lang="es-ES" sz="1200" b="1" dirty="0" err="1" smtClean="0">
                  <a:latin typeface="Roboto" pitchFamily="2" charset="0"/>
                  <a:ea typeface="Roboto" pitchFamily="2" charset="0"/>
                </a:rPr>
                <a:t>lesions</a:t>
              </a:r>
              <a:r>
                <a:rPr lang="es-ES" sz="1200" b="1" dirty="0" smtClean="0">
                  <a:latin typeface="Roboto" pitchFamily="2" charset="0"/>
                  <a:ea typeface="Roboto" pitchFamily="2" charset="0"/>
                </a:rPr>
                <a:t> </a:t>
              </a:r>
              <a:endParaRPr lang="es-ES" sz="1200" b="1" dirty="0">
                <a:latin typeface="Roboto" pitchFamily="2" charset="0"/>
                <a:ea typeface="Roboto" pitchFamily="2" charset="0"/>
              </a:endParaRPr>
            </a:p>
            <a:p>
              <a:pPr algn="ctr"/>
              <a:r>
                <a:rPr lang="es-ES" sz="1200" b="1" dirty="0" smtClean="0">
                  <a:latin typeface="Roboto" pitchFamily="2" charset="0"/>
                  <a:ea typeface="Roboto" pitchFamily="2" charset="0"/>
                </a:rPr>
                <a:t>(</a:t>
              </a:r>
              <a:r>
                <a:rPr lang="es-ES" sz="1200" b="1" dirty="0" smtClean="0">
                  <a:solidFill>
                    <a:schemeClr val="accent5">
                      <a:lumMod val="75000"/>
                    </a:schemeClr>
                  </a:solidFill>
                  <a:latin typeface="Roboto" pitchFamily="2" charset="0"/>
                  <a:ea typeface="Roboto" pitchFamily="2" charset="0"/>
                </a:rPr>
                <a:t>ORIGINAL </a:t>
              </a:r>
              <a:r>
                <a:rPr lang="es-ES" sz="1200" b="1" dirty="0">
                  <a:latin typeface="Roboto" pitchFamily="2" charset="0"/>
                  <a:ea typeface="Roboto" pitchFamily="2" charset="0"/>
                </a:rPr>
                <a:t>set)</a:t>
              </a:r>
            </a:p>
          </p:txBody>
        </p:sp>
        <p:grpSp>
          <p:nvGrpSpPr>
            <p:cNvPr id="112" name="Group 111"/>
            <p:cNvGrpSpPr/>
            <p:nvPr/>
          </p:nvGrpSpPr>
          <p:grpSpPr>
            <a:xfrm>
              <a:off x="4235076" y="2260047"/>
              <a:ext cx="619423" cy="744256"/>
              <a:chOff x="1340854" y="1139451"/>
              <a:chExt cx="1014374" cy="1201618"/>
            </a:xfrm>
          </p:grpSpPr>
          <p:pic>
            <p:nvPicPr>
              <p:cNvPr id="150" name="Picture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4870" y="1139451"/>
                <a:ext cx="870358" cy="1068861"/>
              </a:xfrm>
              <a:prstGeom prst="rect">
                <a:avLst/>
              </a:prstGeom>
              <a:ln w="38100">
                <a:solidFill>
                  <a:schemeClr val="tx1"/>
                </a:solidFill>
              </a:ln>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862" y="1211459"/>
                <a:ext cx="870358" cy="1068861"/>
              </a:xfrm>
              <a:prstGeom prst="rect">
                <a:avLst/>
              </a:prstGeom>
              <a:ln w="38100">
                <a:solidFill>
                  <a:schemeClr val="tx1"/>
                </a:solidFill>
              </a:ln>
            </p:spPr>
          </p:pic>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854" y="1272208"/>
                <a:ext cx="870358" cy="1068861"/>
              </a:xfrm>
              <a:prstGeom prst="rect">
                <a:avLst/>
              </a:prstGeom>
              <a:ln w="38100">
                <a:solidFill>
                  <a:schemeClr val="tx1"/>
                </a:solidFill>
              </a:ln>
            </p:spPr>
          </p:pic>
        </p:grpSp>
        <p:grpSp>
          <p:nvGrpSpPr>
            <p:cNvPr id="113" name="Group 112"/>
            <p:cNvGrpSpPr/>
            <p:nvPr/>
          </p:nvGrpSpPr>
          <p:grpSpPr>
            <a:xfrm>
              <a:off x="3055619" y="2592327"/>
              <a:ext cx="1098395" cy="471081"/>
              <a:chOff x="3977532" y="2869832"/>
              <a:chExt cx="905954" cy="1033973"/>
            </a:xfrm>
          </p:grpSpPr>
          <p:cxnSp>
            <p:nvCxnSpPr>
              <p:cNvPr id="148" name="Straight Arrow Connector 147"/>
              <p:cNvCxnSpPr/>
              <p:nvPr/>
            </p:nvCxnSpPr>
            <p:spPr>
              <a:xfrm>
                <a:off x="3977532" y="2869832"/>
                <a:ext cx="905954" cy="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149" name="Straight Connector 148"/>
              <p:cNvCxnSpPr/>
              <p:nvPr/>
            </p:nvCxnSpPr>
            <p:spPr>
              <a:xfrm flipV="1">
                <a:off x="3991507" y="2869832"/>
                <a:ext cx="0" cy="1033973"/>
              </a:xfrm>
              <a:prstGeom prst="line">
                <a:avLst/>
              </a:prstGeom>
              <a:ln w="38100"/>
            </p:spPr>
            <p:style>
              <a:lnRef idx="3">
                <a:schemeClr val="dk1"/>
              </a:lnRef>
              <a:fillRef idx="0">
                <a:schemeClr val="dk1"/>
              </a:fillRef>
              <a:effectRef idx="2">
                <a:schemeClr val="dk1"/>
              </a:effectRef>
              <a:fontRef idx="minor">
                <a:schemeClr val="tx1"/>
              </a:fontRef>
            </p:style>
          </p:cxnSp>
        </p:grpSp>
      </p:grpSp>
      <p:grpSp>
        <p:nvGrpSpPr>
          <p:cNvPr id="188" name="Group 187"/>
          <p:cNvGrpSpPr/>
          <p:nvPr/>
        </p:nvGrpSpPr>
        <p:grpSpPr>
          <a:xfrm>
            <a:off x="3086484" y="3921096"/>
            <a:ext cx="2437739" cy="1657642"/>
            <a:chOff x="3086484" y="3843291"/>
            <a:chExt cx="2437739" cy="1657642"/>
          </a:xfrm>
        </p:grpSpPr>
        <p:sp>
          <p:nvSpPr>
            <p:cNvPr id="103" name="TextBox 102"/>
            <p:cNvSpPr txBox="1"/>
            <p:nvPr/>
          </p:nvSpPr>
          <p:spPr>
            <a:xfrm>
              <a:off x="3628877" y="4734012"/>
              <a:ext cx="1895346" cy="766921"/>
            </a:xfrm>
            <a:prstGeom prst="rect">
              <a:avLst/>
            </a:prstGeom>
            <a:noFill/>
            <a:ln w="38100">
              <a:noFill/>
            </a:ln>
          </p:spPr>
          <p:txBody>
            <a:bodyPr wrap="square" lIns="210865" tIns="105432" rIns="210865" bIns="105432" rtlCol="0">
              <a:spAutoFit/>
            </a:bodyPr>
            <a:lstStyle/>
            <a:p>
              <a:pPr algn="ctr"/>
              <a:r>
                <a:rPr lang="es-ES" sz="1200" b="1" dirty="0" err="1">
                  <a:latin typeface="Roboto" pitchFamily="2" charset="0"/>
                  <a:ea typeface="Roboto" pitchFamily="2" charset="0"/>
                </a:rPr>
                <a:t>scans</a:t>
              </a:r>
              <a:r>
                <a:rPr lang="es-ES" sz="1200" b="1" dirty="0">
                  <a:latin typeface="Roboto" pitchFamily="2" charset="0"/>
                  <a:ea typeface="Roboto" pitchFamily="2" charset="0"/>
                </a:rPr>
                <a:t> </a:t>
              </a:r>
              <a:r>
                <a:rPr lang="es-ES" sz="1200" b="1" dirty="0" err="1">
                  <a:latin typeface="Roboto" pitchFamily="2" charset="0"/>
                  <a:ea typeface="Roboto" pitchFamily="2" charset="0"/>
                </a:rPr>
                <a:t>without</a:t>
              </a:r>
              <a:r>
                <a:rPr lang="es-ES" sz="1200" b="1" dirty="0">
                  <a:latin typeface="Roboto" pitchFamily="2" charset="0"/>
                  <a:ea typeface="Roboto" pitchFamily="2" charset="0"/>
                </a:rPr>
                <a:t> </a:t>
              </a:r>
              <a:r>
                <a:rPr lang="es-ES" sz="1200" b="1" dirty="0" err="1">
                  <a:latin typeface="Roboto" pitchFamily="2" charset="0"/>
                  <a:ea typeface="Roboto" pitchFamily="2" charset="0"/>
                </a:rPr>
                <a:t>lesion</a:t>
              </a:r>
              <a:endParaRPr lang="es-ES" sz="1200" b="1" dirty="0">
                <a:latin typeface="Roboto" pitchFamily="2" charset="0"/>
                <a:ea typeface="Roboto" pitchFamily="2" charset="0"/>
              </a:endParaRPr>
            </a:p>
            <a:p>
              <a:pPr algn="ctr"/>
              <a:r>
                <a:rPr lang="es-ES" sz="1200" b="1" dirty="0" err="1">
                  <a:latin typeface="Roboto" pitchFamily="2" charset="0"/>
                  <a:ea typeface="Roboto" pitchFamily="2" charset="0"/>
                </a:rPr>
                <a:t>masks</a:t>
              </a:r>
              <a:endParaRPr lang="es-ES" sz="1200" b="1" dirty="0">
                <a:latin typeface="Roboto" pitchFamily="2" charset="0"/>
                <a:ea typeface="Roboto" pitchFamily="2" charset="0"/>
              </a:endParaRPr>
            </a:p>
            <a:p>
              <a:pPr algn="ctr"/>
              <a:r>
                <a:rPr lang="es-ES" sz="1200" b="1" dirty="0" smtClean="0">
                  <a:latin typeface="Roboto" pitchFamily="2" charset="0"/>
                  <a:ea typeface="Roboto" pitchFamily="2" charset="0"/>
                </a:rPr>
                <a:t>(</a:t>
              </a:r>
              <a:r>
                <a:rPr lang="es-ES" sz="1200" b="1" dirty="0" smtClean="0">
                  <a:solidFill>
                    <a:schemeClr val="accent5">
                      <a:lumMod val="75000"/>
                    </a:schemeClr>
                  </a:solidFill>
                  <a:latin typeface="Roboto" pitchFamily="2" charset="0"/>
                  <a:ea typeface="Roboto" pitchFamily="2" charset="0"/>
                </a:rPr>
                <a:t>MASKED</a:t>
              </a:r>
              <a:r>
                <a:rPr lang="es-ES" sz="1200" b="1" dirty="0" smtClean="0">
                  <a:latin typeface="Roboto" pitchFamily="2" charset="0"/>
                  <a:ea typeface="Roboto" pitchFamily="2" charset="0"/>
                </a:rPr>
                <a:t> </a:t>
              </a:r>
              <a:r>
                <a:rPr lang="es-ES" sz="1200" b="1" dirty="0">
                  <a:latin typeface="Roboto" pitchFamily="2" charset="0"/>
                  <a:ea typeface="Roboto" pitchFamily="2" charset="0"/>
                </a:rPr>
                <a:t>set)</a:t>
              </a:r>
            </a:p>
          </p:txBody>
        </p:sp>
        <p:grpSp>
          <p:nvGrpSpPr>
            <p:cNvPr id="114" name="Group 113"/>
            <p:cNvGrpSpPr/>
            <p:nvPr/>
          </p:nvGrpSpPr>
          <p:grpSpPr>
            <a:xfrm rot="10800000" flipH="1">
              <a:off x="3086484" y="3843291"/>
              <a:ext cx="610299" cy="430600"/>
              <a:chOff x="3972689" y="2869832"/>
              <a:chExt cx="907578" cy="1033973"/>
            </a:xfrm>
          </p:grpSpPr>
          <p:cxnSp>
            <p:nvCxnSpPr>
              <p:cNvPr id="146" name="Straight Arrow Connector 145"/>
              <p:cNvCxnSpPr/>
              <p:nvPr/>
            </p:nvCxnSpPr>
            <p:spPr>
              <a:xfrm rot="10800000" flipH="1">
                <a:off x="3972689" y="2888534"/>
                <a:ext cx="907578" cy="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147" name="Straight Connector 146"/>
              <p:cNvCxnSpPr/>
              <p:nvPr/>
            </p:nvCxnSpPr>
            <p:spPr>
              <a:xfrm flipV="1">
                <a:off x="3987569" y="2869832"/>
                <a:ext cx="0" cy="1033973"/>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115" name="Group 114"/>
            <p:cNvGrpSpPr/>
            <p:nvPr/>
          </p:nvGrpSpPr>
          <p:grpSpPr>
            <a:xfrm>
              <a:off x="3745589" y="3888027"/>
              <a:ext cx="1521172" cy="755512"/>
              <a:chOff x="4882651" y="5160640"/>
              <a:chExt cx="2313563" cy="1160468"/>
            </a:xfrm>
          </p:grpSpPr>
          <p:grpSp>
            <p:nvGrpSpPr>
              <p:cNvPr id="137" name="Group 136"/>
              <p:cNvGrpSpPr/>
              <p:nvPr/>
            </p:nvGrpSpPr>
            <p:grpSpPr>
              <a:xfrm>
                <a:off x="4882651" y="5160640"/>
                <a:ext cx="942085" cy="1143180"/>
                <a:chOff x="1340854" y="1139451"/>
                <a:chExt cx="1014374" cy="1201618"/>
              </a:xfrm>
            </p:grpSpPr>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4870" y="1139451"/>
                  <a:ext cx="870358" cy="1068861"/>
                </a:xfrm>
                <a:prstGeom prst="rect">
                  <a:avLst/>
                </a:prstGeom>
                <a:ln w="38100">
                  <a:solidFill>
                    <a:schemeClr val="tx1"/>
                  </a:solidFill>
                </a:ln>
              </p:spPr>
            </p:pic>
            <p:pic>
              <p:nvPicPr>
                <p:cNvPr id="144" name="Picture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862" y="1211459"/>
                  <a:ext cx="870358" cy="1068861"/>
                </a:xfrm>
                <a:prstGeom prst="rect">
                  <a:avLst/>
                </a:prstGeom>
                <a:ln w="38100">
                  <a:solidFill>
                    <a:schemeClr val="tx1"/>
                  </a:solidFill>
                </a:ln>
              </p:spPr>
            </p:pic>
            <p:pic>
              <p:nvPicPr>
                <p:cNvPr id="145" name="Picture 1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854" y="1272208"/>
                  <a:ext cx="870358" cy="1068861"/>
                </a:xfrm>
                <a:prstGeom prst="rect">
                  <a:avLst/>
                </a:prstGeom>
                <a:ln w="38100">
                  <a:solidFill>
                    <a:schemeClr val="tx1"/>
                  </a:solidFill>
                </a:ln>
              </p:spPr>
            </p:pic>
          </p:grpSp>
          <p:sp>
            <p:nvSpPr>
              <p:cNvPr id="138" name="TextBox 137"/>
              <p:cNvSpPr txBox="1"/>
              <p:nvPr/>
            </p:nvSpPr>
            <p:spPr>
              <a:xfrm>
                <a:off x="5793923" y="5450196"/>
                <a:ext cx="649978" cy="425471"/>
              </a:xfrm>
              <a:prstGeom prst="rect">
                <a:avLst/>
              </a:prstGeom>
              <a:noFill/>
              <a:ln w="38100">
                <a:noFill/>
              </a:ln>
            </p:spPr>
            <p:txBody>
              <a:bodyPr wrap="square" rtlCol="0">
                <a:spAutoFit/>
              </a:bodyPr>
              <a:lstStyle/>
              <a:p>
                <a:r>
                  <a:rPr lang="es-ES" sz="1200" b="1" dirty="0">
                    <a:latin typeface="Roboto" pitchFamily="2" charset="0"/>
                    <a:ea typeface="Roboto" pitchFamily="2" charset="0"/>
                  </a:rPr>
                  <a:t>(-)</a:t>
                </a:r>
              </a:p>
            </p:txBody>
          </p:sp>
          <p:grpSp>
            <p:nvGrpSpPr>
              <p:cNvPr id="139" name="Group 138"/>
              <p:cNvGrpSpPr/>
              <p:nvPr/>
            </p:nvGrpSpPr>
            <p:grpSpPr>
              <a:xfrm>
                <a:off x="6256784" y="5178966"/>
                <a:ext cx="939430" cy="1142142"/>
                <a:chOff x="1343713" y="1139451"/>
                <a:chExt cx="1011515" cy="1200527"/>
              </a:xfrm>
            </p:grpSpPr>
            <p:pic>
              <p:nvPicPr>
                <p:cNvPr id="140" name="Picture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4870" y="1139451"/>
                  <a:ext cx="870358" cy="1068861"/>
                </a:xfrm>
                <a:prstGeom prst="rect">
                  <a:avLst/>
                </a:prstGeom>
                <a:ln w="38100">
                  <a:solidFill>
                    <a:schemeClr val="tx1"/>
                  </a:solidFill>
                </a:ln>
              </p:spPr>
            </p:pic>
            <p:pic>
              <p:nvPicPr>
                <p:cNvPr id="141" name="Picture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862" y="1211459"/>
                  <a:ext cx="870358" cy="1068861"/>
                </a:xfrm>
                <a:prstGeom prst="rect">
                  <a:avLst/>
                </a:prstGeom>
                <a:ln w="38100">
                  <a:solidFill>
                    <a:schemeClr val="tx1"/>
                  </a:solidFill>
                </a:ln>
              </p:spPr>
            </p:pic>
            <p:pic>
              <p:nvPicPr>
                <p:cNvPr id="142" name="Picture 1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3713" y="1273299"/>
                  <a:ext cx="864640" cy="1066679"/>
                </a:xfrm>
                <a:prstGeom prst="rect">
                  <a:avLst/>
                </a:prstGeom>
                <a:ln w="38100">
                  <a:solidFill>
                    <a:schemeClr val="tx1"/>
                  </a:solidFill>
                </a:ln>
              </p:spPr>
            </p:pic>
          </p:grpSp>
        </p:grpSp>
      </p:grpSp>
      <p:grpSp>
        <p:nvGrpSpPr>
          <p:cNvPr id="120" name="Group 119"/>
          <p:cNvGrpSpPr/>
          <p:nvPr/>
        </p:nvGrpSpPr>
        <p:grpSpPr>
          <a:xfrm>
            <a:off x="8020657" y="3977581"/>
            <a:ext cx="617677" cy="743581"/>
            <a:chOff x="1343713" y="1139451"/>
            <a:chExt cx="1011515" cy="1200527"/>
          </a:xfrm>
        </p:grpSpPr>
        <p:pic>
          <p:nvPicPr>
            <p:cNvPr id="128" name="Picture 1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4870" y="1139451"/>
              <a:ext cx="870358" cy="1068861"/>
            </a:xfrm>
            <a:prstGeom prst="rect">
              <a:avLst/>
            </a:prstGeom>
            <a:ln w="38100">
              <a:solidFill>
                <a:schemeClr val="tx1"/>
              </a:solidFill>
            </a:ln>
          </p:spPr>
        </p:pic>
        <p:pic>
          <p:nvPicPr>
            <p:cNvPr id="129" name="Picture 1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862" y="1211459"/>
              <a:ext cx="870358" cy="1068861"/>
            </a:xfrm>
            <a:prstGeom prst="rect">
              <a:avLst/>
            </a:prstGeom>
            <a:ln w="38100">
              <a:solidFill>
                <a:schemeClr val="tx1"/>
              </a:solidFill>
            </a:ln>
          </p:spPr>
        </p:pic>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3713" y="1273299"/>
              <a:ext cx="864640" cy="1066679"/>
            </a:xfrm>
            <a:prstGeom prst="rect">
              <a:avLst/>
            </a:prstGeom>
            <a:ln w="38100">
              <a:solidFill>
                <a:schemeClr val="tx1"/>
              </a:solidFill>
            </a:ln>
          </p:spPr>
        </p:pic>
      </p:grpSp>
      <p:sp>
        <p:nvSpPr>
          <p:cNvPr id="122" name="TextBox 121"/>
          <p:cNvSpPr txBox="1"/>
          <p:nvPr/>
        </p:nvSpPr>
        <p:spPr>
          <a:xfrm>
            <a:off x="7608828" y="3835878"/>
            <a:ext cx="582105" cy="299937"/>
          </a:xfrm>
          <a:prstGeom prst="rect">
            <a:avLst/>
          </a:prstGeom>
          <a:noFill/>
          <a:ln w="38100">
            <a:noFill/>
          </a:ln>
        </p:spPr>
        <p:txBody>
          <a:bodyPr wrap="square" lIns="129397" tIns="64698" rIns="129397" bIns="64698" rtlCol="0">
            <a:spAutoFit/>
          </a:bodyPr>
          <a:lstStyle/>
          <a:p>
            <a:r>
              <a:rPr lang="es-ES" sz="1100" b="1" dirty="0" smtClean="0">
                <a:latin typeface="Roboto" pitchFamily="2" charset="0"/>
                <a:ea typeface="Roboto" pitchFamily="2" charset="0"/>
              </a:rPr>
              <a:t>(+)</a:t>
            </a:r>
            <a:endParaRPr lang="es-ES" sz="1100" b="1" dirty="0">
              <a:latin typeface="Roboto" pitchFamily="2" charset="0"/>
              <a:ea typeface="Roboto" pitchFamily="2" charset="0"/>
            </a:endParaRPr>
          </a:p>
        </p:txBody>
      </p:sp>
      <p:grpSp>
        <p:nvGrpSpPr>
          <p:cNvPr id="187" name="Group 186"/>
          <p:cNvGrpSpPr/>
          <p:nvPr/>
        </p:nvGrpSpPr>
        <p:grpSpPr>
          <a:xfrm>
            <a:off x="5010912" y="2330291"/>
            <a:ext cx="2784360" cy="1376097"/>
            <a:chOff x="5010912" y="2252486"/>
            <a:chExt cx="2784360" cy="1376097"/>
          </a:xfrm>
        </p:grpSpPr>
        <p:grpSp>
          <p:nvGrpSpPr>
            <p:cNvPr id="109" name="Group 108"/>
            <p:cNvGrpSpPr/>
            <p:nvPr/>
          </p:nvGrpSpPr>
          <p:grpSpPr>
            <a:xfrm>
              <a:off x="5637709" y="2252486"/>
              <a:ext cx="2027515" cy="746962"/>
              <a:chOff x="8564660" y="844953"/>
              <a:chExt cx="3083662" cy="1147335"/>
            </a:xfrm>
          </p:grpSpPr>
          <p:grpSp>
            <p:nvGrpSpPr>
              <p:cNvPr id="158" name="Group 157"/>
              <p:cNvGrpSpPr/>
              <p:nvPr/>
            </p:nvGrpSpPr>
            <p:grpSpPr>
              <a:xfrm>
                <a:off x="8564660" y="847848"/>
                <a:ext cx="939430" cy="1140870"/>
                <a:chOff x="1343713" y="1139451"/>
                <a:chExt cx="1011515" cy="119919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4870" y="1139451"/>
                  <a:ext cx="870358" cy="1068861"/>
                </a:xfrm>
                <a:prstGeom prst="rect">
                  <a:avLst/>
                </a:prstGeom>
                <a:ln w="38100">
                  <a:solidFill>
                    <a:schemeClr val="tx1"/>
                  </a:solidFill>
                </a:ln>
              </p:spPr>
            </p:pic>
            <p:pic>
              <p:nvPicPr>
                <p:cNvPr id="168" name="Picture 1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862" y="1211459"/>
                  <a:ext cx="870358" cy="1068861"/>
                </a:xfrm>
                <a:prstGeom prst="rect">
                  <a:avLst/>
                </a:prstGeom>
                <a:ln w="38100">
                  <a:solidFill>
                    <a:schemeClr val="tx1"/>
                  </a:solidFill>
                </a:ln>
              </p:spPr>
            </p:pic>
            <p:pic>
              <p:nvPicPr>
                <p:cNvPr id="169" name="Picture 1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3713" y="1274636"/>
                  <a:ext cx="864640" cy="1064005"/>
                </a:xfrm>
                <a:prstGeom prst="rect">
                  <a:avLst/>
                </a:prstGeom>
                <a:ln w="38100">
                  <a:solidFill>
                    <a:schemeClr val="tx1"/>
                  </a:solidFill>
                </a:ln>
              </p:spPr>
            </p:pic>
          </p:grpSp>
          <p:grpSp>
            <p:nvGrpSpPr>
              <p:cNvPr id="159" name="Group 158"/>
              <p:cNvGrpSpPr/>
              <p:nvPr/>
            </p:nvGrpSpPr>
            <p:grpSpPr>
              <a:xfrm>
                <a:off x="9638963" y="844953"/>
                <a:ext cx="939427" cy="1137093"/>
                <a:chOff x="1431062" y="1139451"/>
                <a:chExt cx="1011512" cy="1195220"/>
              </a:xfrm>
            </p:grpSpPr>
            <p:pic>
              <p:nvPicPr>
                <p:cNvPr id="164" name="Picture 1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219" y="1139451"/>
                  <a:ext cx="870355" cy="1068861"/>
                </a:xfrm>
                <a:prstGeom prst="rect">
                  <a:avLst/>
                </a:prstGeom>
                <a:ln w="38100">
                  <a:solidFill>
                    <a:schemeClr val="tx1"/>
                  </a:solidFill>
                </a:ln>
              </p:spPr>
            </p:pic>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0212" y="1211459"/>
                  <a:ext cx="870355" cy="1068861"/>
                </a:xfrm>
                <a:prstGeom prst="rect">
                  <a:avLst/>
                </a:prstGeom>
                <a:ln w="38100">
                  <a:solidFill>
                    <a:schemeClr val="tx1"/>
                  </a:solidFill>
                </a:ln>
              </p:spPr>
            </p:pic>
            <p:pic>
              <p:nvPicPr>
                <p:cNvPr id="166" name="Picture 1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1062" y="1278607"/>
                  <a:ext cx="864636" cy="1056064"/>
                </a:xfrm>
                <a:prstGeom prst="rect">
                  <a:avLst/>
                </a:prstGeom>
                <a:ln w="38100">
                  <a:solidFill>
                    <a:schemeClr val="tx1"/>
                  </a:solidFill>
                </a:ln>
              </p:spPr>
            </p:pic>
          </p:grpSp>
          <p:grpSp>
            <p:nvGrpSpPr>
              <p:cNvPr id="160" name="Group 159"/>
              <p:cNvGrpSpPr/>
              <p:nvPr/>
            </p:nvGrpSpPr>
            <p:grpSpPr>
              <a:xfrm>
                <a:off x="10709899" y="851418"/>
                <a:ext cx="938423" cy="1140870"/>
                <a:chOff x="1519496" y="1139451"/>
                <a:chExt cx="1010431" cy="1199190"/>
              </a:xfrm>
            </p:grpSpPr>
            <p:pic>
              <p:nvPicPr>
                <p:cNvPr id="161" name="Picture 1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9569" y="1139451"/>
                  <a:ext cx="870358" cy="1068861"/>
                </a:xfrm>
                <a:prstGeom prst="rect">
                  <a:avLst/>
                </a:prstGeom>
                <a:ln w="38100">
                  <a:solidFill>
                    <a:schemeClr val="tx1"/>
                  </a:solidFill>
                </a:ln>
              </p:spPr>
            </p:pic>
            <p:pic>
              <p:nvPicPr>
                <p:cNvPr id="162" name="Picture 1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7562" y="1211459"/>
                  <a:ext cx="870358" cy="1068861"/>
                </a:xfrm>
                <a:prstGeom prst="rect">
                  <a:avLst/>
                </a:prstGeom>
                <a:ln w="38100">
                  <a:solidFill>
                    <a:schemeClr val="tx1"/>
                  </a:solidFill>
                </a:ln>
              </p:spPr>
            </p:pic>
            <p:pic>
              <p:nvPicPr>
                <p:cNvPr id="163" name="Picture 1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9496" y="1274636"/>
                  <a:ext cx="862473" cy="1064005"/>
                </a:xfrm>
                <a:prstGeom prst="rect">
                  <a:avLst/>
                </a:prstGeom>
                <a:ln w="38100">
                  <a:solidFill>
                    <a:schemeClr val="tx1"/>
                  </a:solidFill>
                </a:ln>
              </p:spPr>
            </p:pic>
          </p:grpSp>
        </p:grpSp>
        <p:cxnSp>
          <p:nvCxnSpPr>
            <p:cNvPr id="116" name="Straight Arrow Connector 115"/>
            <p:cNvCxnSpPr/>
            <p:nvPr/>
          </p:nvCxnSpPr>
          <p:spPr>
            <a:xfrm>
              <a:off x="5010912" y="2622126"/>
              <a:ext cx="559127" cy="1"/>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3" name="TextBox 122"/>
            <p:cNvSpPr txBox="1"/>
            <p:nvPr/>
          </p:nvSpPr>
          <p:spPr>
            <a:xfrm>
              <a:off x="5522693" y="3046328"/>
              <a:ext cx="2272579" cy="582255"/>
            </a:xfrm>
            <a:prstGeom prst="rect">
              <a:avLst/>
            </a:prstGeom>
            <a:noFill/>
            <a:ln w="38100">
              <a:noFill/>
            </a:ln>
          </p:spPr>
          <p:txBody>
            <a:bodyPr wrap="square" lIns="210865" tIns="105432" rIns="210865" bIns="105432" rtlCol="0">
              <a:spAutoFit/>
            </a:bodyPr>
            <a:lstStyle/>
            <a:p>
              <a:pPr algn="ctr"/>
              <a:r>
                <a:rPr lang="es-ES" sz="1200" b="1" dirty="0" err="1">
                  <a:latin typeface="Roboto" pitchFamily="2" charset="0"/>
                  <a:ea typeface="Roboto" pitchFamily="2" charset="0"/>
                </a:rPr>
                <a:t>segmented</a:t>
              </a:r>
              <a:r>
                <a:rPr lang="es-ES" sz="1200" b="1" dirty="0">
                  <a:latin typeface="Roboto" pitchFamily="2" charset="0"/>
                  <a:ea typeface="Roboto" pitchFamily="2" charset="0"/>
                </a:rPr>
                <a:t> </a:t>
              </a:r>
              <a:r>
                <a:rPr lang="es-ES" sz="1200" b="1" dirty="0" err="1">
                  <a:latin typeface="Roboto" pitchFamily="2" charset="0"/>
                  <a:ea typeface="Roboto" pitchFamily="2" charset="0"/>
                </a:rPr>
                <a:t>scans</a:t>
              </a:r>
              <a:r>
                <a:rPr lang="es-ES" sz="1200" b="1" dirty="0">
                  <a:latin typeface="Roboto" pitchFamily="2" charset="0"/>
                  <a:ea typeface="Roboto" pitchFamily="2" charset="0"/>
                </a:rPr>
                <a:t> </a:t>
              </a:r>
              <a:r>
                <a:rPr lang="es-ES" sz="1200" b="1" dirty="0" err="1">
                  <a:latin typeface="Roboto" pitchFamily="2" charset="0"/>
                  <a:ea typeface="Roboto" pitchFamily="2" charset="0"/>
                </a:rPr>
                <a:t>with</a:t>
              </a:r>
              <a:r>
                <a:rPr lang="es-ES" sz="1200" b="1" dirty="0">
                  <a:latin typeface="Roboto" pitchFamily="2" charset="0"/>
                  <a:ea typeface="Roboto" pitchFamily="2" charset="0"/>
                </a:rPr>
                <a:t> </a:t>
              </a:r>
              <a:r>
                <a:rPr lang="es-ES" sz="1200" b="1" dirty="0" err="1" smtClean="0">
                  <a:latin typeface="Roboto" pitchFamily="2" charset="0"/>
                  <a:ea typeface="Roboto" pitchFamily="2" charset="0"/>
                </a:rPr>
                <a:t>lesions</a:t>
              </a:r>
              <a:endParaRPr lang="es-ES" sz="1200" b="1" dirty="0">
                <a:latin typeface="Roboto" pitchFamily="2" charset="0"/>
                <a:ea typeface="Roboto" pitchFamily="2" charset="0"/>
              </a:endParaRPr>
            </a:p>
          </p:txBody>
        </p:sp>
      </p:grpSp>
      <p:grpSp>
        <p:nvGrpSpPr>
          <p:cNvPr id="189" name="Group 188"/>
          <p:cNvGrpSpPr/>
          <p:nvPr/>
        </p:nvGrpSpPr>
        <p:grpSpPr>
          <a:xfrm>
            <a:off x="5266761" y="3975305"/>
            <a:ext cx="2528511" cy="1603433"/>
            <a:chOff x="5266761" y="3897500"/>
            <a:chExt cx="2528511" cy="1603433"/>
          </a:xfrm>
        </p:grpSpPr>
        <p:cxnSp>
          <p:nvCxnSpPr>
            <p:cNvPr id="117" name="Straight Arrow Connector 116"/>
            <p:cNvCxnSpPr/>
            <p:nvPr/>
          </p:nvCxnSpPr>
          <p:spPr>
            <a:xfrm>
              <a:off x="5266761" y="4278543"/>
              <a:ext cx="318861" cy="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grpSp>
          <p:nvGrpSpPr>
            <p:cNvPr id="118" name="Group 117"/>
            <p:cNvGrpSpPr/>
            <p:nvPr/>
          </p:nvGrpSpPr>
          <p:grpSpPr>
            <a:xfrm>
              <a:off x="5617384" y="3900604"/>
              <a:ext cx="617677" cy="742753"/>
              <a:chOff x="1343713" y="1139451"/>
              <a:chExt cx="1011515" cy="1199190"/>
            </a:xfrm>
          </p:grpSpPr>
          <p:pic>
            <p:nvPicPr>
              <p:cNvPr id="134" name="Picture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4870" y="1139451"/>
                <a:ext cx="870358" cy="1068861"/>
              </a:xfrm>
              <a:prstGeom prst="rect">
                <a:avLst/>
              </a:prstGeom>
              <a:ln w="38100">
                <a:solidFill>
                  <a:schemeClr val="tx1"/>
                </a:solidFill>
              </a:ln>
            </p:spPr>
          </p:pic>
          <p:pic>
            <p:nvPicPr>
              <p:cNvPr id="135" name="Picture 1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862" y="1211459"/>
                <a:ext cx="870358" cy="1068861"/>
              </a:xfrm>
              <a:prstGeom prst="rect">
                <a:avLst/>
              </a:prstGeom>
              <a:ln w="38100">
                <a:solidFill>
                  <a:schemeClr val="tx1"/>
                </a:solidFill>
              </a:ln>
            </p:spPr>
          </p:pic>
          <p:pic>
            <p:nvPicPr>
              <p:cNvPr id="136" name="Picture 1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3713" y="1274636"/>
                <a:ext cx="864640" cy="1064005"/>
              </a:xfrm>
              <a:prstGeom prst="rect">
                <a:avLst/>
              </a:prstGeom>
              <a:ln w="38100">
                <a:solidFill>
                  <a:schemeClr val="tx1"/>
                </a:solidFill>
              </a:ln>
            </p:spPr>
          </p:pic>
        </p:grpSp>
        <p:grpSp>
          <p:nvGrpSpPr>
            <p:cNvPr id="119" name="Group 118"/>
            <p:cNvGrpSpPr/>
            <p:nvPr/>
          </p:nvGrpSpPr>
          <p:grpSpPr>
            <a:xfrm>
              <a:off x="6319934" y="3898720"/>
              <a:ext cx="617677" cy="740294"/>
              <a:chOff x="1343713" y="1139451"/>
              <a:chExt cx="1011515" cy="1195220"/>
            </a:xfrm>
          </p:grpSpPr>
          <p:pic>
            <p:nvPicPr>
              <p:cNvPr id="131" name="Picture 1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4870" y="1139451"/>
                <a:ext cx="870358" cy="1068861"/>
              </a:xfrm>
              <a:prstGeom prst="rect">
                <a:avLst/>
              </a:prstGeom>
              <a:ln w="38100">
                <a:solidFill>
                  <a:schemeClr val="tx1"/>
                </a:solidFill>
              </a:ln>
            </p:spPr>
          </p:pic>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862" y="1211459"/>
                <a:ext cx="870358" cy="1068861"/>
              </a:xfrm>
              <a:prstGeom prst="rect">
                <a:avLst/>
              </a:prstGeom>
              <a:ln w="38100">
                <a:solidFill>
                  <a:schemeClr val="tx1"/>
                </a:solidFill>
              </a:ln>
            </p:spPr>
          </p:pic>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3713" y="1278606"/>
                <a:ext cx="864640" cy="1056065"/>
              </a:xfrm>
              <a:prstGeom prst="rect">
                <a:avLst/>
              </a:prstGeom>
              <a:ln w="38100">
                <a:solidFill>
                  <a:schemeClr val="tx1"/>
                </a:solidFill>
              </a:ln>
            </p:spPr>
          </p:pic>
        </p:grpSp>
        <p:grpSp>
          <p:nvGrpSpPr>
            <p:cNvPr id="121" name="Group 120"/>
            <p:cNvGrpSpPr/>
            <p:nvPr/>
          </p:nvGrpSpPr>
          <p:grpSpPr>
            <a:xfrm>
              <a:off x="7024688" y="3897500"/>
              <a:ext cx="617015" cy="742752"/>
              <a:chOff x="1344797" y="1139451"/>
              <a:chExt cx="1010431" cy="1199189"/>
            </a:xfrm>
          </p:grpSpPr>
          <p:pic>
            <p:nvPicPr>
              <p:cNvPr id="125" name="Picture 1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4870" y="1139451"/>
                <a:ext cx="870358" cy="1068861"/>
              </a:xfrm>
              <a:prstGeom prst="rect">
                <a:avLst/>
              </a:prstGeom>
              <a:ln w="38100">
                <a:solidFill>
                  <a:schemeClr val="tx1"/>
                </a:solidFill>
              </a:ln>
            </p:spPr>
          </p:pic>
          <p:pic>
            <p:nvPicPr>
              <p:cNvPr id="126" name="Picture 1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862" y="1211459"/>
                <a:ext cx="870358" cy="1068861"/>
              </a:xfrm>
              <a:prstGeom prst="rect">
                <a:avLst/>
              </a:prstGeom>
              <a:ln w="38100">
                <a:solidFill>
                  <a:schemeClr val="tx1"/>
                </a:solidFill>
              </a:ln>
            </p:spPr>
          </p:pic>
          <p:pic>
            <p:nvPicPr>
              <p:cNvPr id="127" name="Picture 1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44797" y="1274636"/>
                <a:ext cx="862472" cy="1064004"/>
              </a:xfrm>
              <a:prstGeom prst="rect">
                <a:avLst/>
              </a:prstGeom>
              <a:ln w="38100">
                <a:solidFill>
                  <a:schemeClr val="tx1"/>
                </a:solidFill>
              </a:ln>
            </p:spPr>
          </p:pic>
        </p:grpSp>
        <p:sp>
          <p:nvSpPr>
            <p:cNvPr id="124" name="TextBox 123"/>
            <p:cNvSpPr txBox="1"/>
            <p:nvPr/>
          </p:nvSpPr>
          <p:spPr>
            <a:xfrm>
              <a:off x="5522693" y="4734012"/>
              <a:ext cx="2272579" cy="766921"/>
            </a:xfrm>
            <a:prstGeom prst="rect">
              <a:avLst/>
            </a:prstGeom>
            <a:noFill/>
            <a:ln w="38100">
              <a:noFill/>
            </a:ln>
          </p:spPr>
          <p:txBody>
            <a:bodyPr wrap="square" lIns="210865" tIns="105432" rIns="210865" bIns="105432" rtlCol="0">
              <a:spAutoFit/>
            </a:bodyPr>
            <a:lstStyle/>
            <a:p>
              <a:pPr algn="ctr"/>
              <a:r>
                <a:rPr lang="es-ES" sz="1200" b="1" dirty="0" err="1">
                  <a:latin typeface="Roboto" pitchFamily="2" charset="0"/>
                  <a:ea typeface="Roboto" pitchFamily="2" charset="0"/>
                </a:rPr>
                <a:t>lesion</a:t>
              </a:r>
              <a:r>
                <a:rPr lang="es-ES" sz="1200" b="1" dirty="0">
                  <a:latin typeface="Roboto" pitchFamily="2" charset="0"/>
                  <a:ea typeface="Roboto" pitchFamily="2" charset="0"/>
                </a:rPr>
                <a:t> </a:t>
              </a:r>
              <a:r>
                <a:rPr lang="es-ES" sz="1200" b="1" dirty="0" err="1">
                  <a:latin typeface="Roboto" pitchFamily="2" charset="0"/>
                  <a:ea typeface="Roboto" pitchFamily="2" charset="0"/>
                </a:rPr>
                <a:t>masks</a:t>
              </a:r>
              <a:r>
                <a:rPr lang="es-ES" sz="1200" b="1" dirty="0">
                  <a:latin typeface="Roboto" pitchFamily="2" charset="0"/>
                  <a:ea typeface="Roboto" pitchFamily="2" charset="0"/>
                </a:rPr>
                <a:t> are </a:t>
              </a:r>
              <a:r>
                <a:rPr lang="es-ES" sz="1200" b="1" dirty="0" err="1">
                  <a:latin typeface="Roboto" pitchFamily="2" charset="0"/>
                  <a:ea typeface="Roboto" pitchFamily="2" charset="0"/>
                </a:rPr>
                <a:t>added</a:t>
              </a:r>
              <a:r>
                <a:rPr lang="es-ES" sz="1200" b="1" dirty="0">
                  <a:latin typeface="Roboto" pitchFamily="2" charset="0"/>
                  <a:ea typeface="Roboto" pitchFamily="2" charset="0"/>
                </a:rPr>
                <a:t> as WM </a:t>
              </a:r>
              <a:r>
                <a:rPr lang="es-ES" sz="1200" b="1" dirty="0" smtClean="0">
                  <a:latin typeface="Roboto" pitchFamily="2" charset="0"/>
                  <a:ea typeface="Roboto" pitchFamily="2" charset="0"/>
                </a:rPr>
                <a:t>in </a:t>
              </a:r>
              <a:r>
                <a:rPr lang="es-ES" sz="1200" b="1" dirty="0" err="1">
                  <a:latin typeface="Roboto" pitchFamily="2" charset="0"/>
                  <a:ea typeface="Roboto" pitchFamily="2" charset="0"/>
                </a:rPr>
                <a:t>segmented</a:t>
              </a:r>
              <a:r>
                <a:rPr lang="es-ES" sz="1200" b="1" dirty="0">
                  <a:latin typeface="Roboto" pitchFamily="2" charset="0"/>
                  <a:ea typeface="Roboto" pitchFamily="2" charset="0"/>
                </a:rPr>
                <a:t> </a:t>
              </a:r>
              <a:r>
                <a:rPr lang="es-ES" sz="1200" b="1" dirty="0" err="1">
                  <a:latin typeface="Roboto" pitchFamily="2" charset="0"/>
                  <a:ea typeface="Roboto" pitchFamily="2" charset="0"/>
                </a:rPr>
                <a:t>scans</a:t>
              </a:r>
              <a:r>
                <a:rPr lang="es-ES" sz="1200" b="1" dirty="0">
                  <a:latin typeface="Roboto" pitchFamily="2" charset="0"/>
                  <a:ea typeface="Roboto" pitchFamily="2" charset="0"/>
                </a:rPr>
                <a:t> </a:t>
              </a:r>
              <a:r>
                <a:rPr lang="es-ES" sz="1200" b="1" dirty="0" err="1">
                  <a:latin typeface="Roboto" pitchFamily="2" charset="0"/>
                  <a:ea typeface="Roboto" pitchFamily="2" charset="0"/>
                </a:rPr>
                <a:t>without</a:t>
              </a:r>
              <a:r>
                <a:rPr lang="es-ES" sz="1200" b="1" dirty="0">
                  <a:latin typeface="Roboto" pitchFamily="2" charset="0"/>
                  <a:ea typeface="Roboto" pitchFamily="2" charset="0"/>
                </a:rPr>
                <a:t> </a:t>
              </a:r>
              <a:r>
                <a:rPr lang="es-ES" sz="1200" b="1" dirty="0" err="1" smtClean="0">
                  <a:latin typeface="Roboto" pitchFamily="2" charset="0"/>
                  <a:ea typeface="Roboto" pitchFamily="2" charset="0"/>
                </a:rPr>
                <a:t>lesions</a:t>
              </a:r>
              <a:r>
                <a:rPr lang="es-ES" sz="1200" b="1" dirty="0" smtClean="0">
                  <a:latin typeface="Roboto" pitchFamily="2" charset="0"/>
                  <a:ea typeface="Roboto" pitchFamily="2" charset="0"/>
                </a:rPr>
                <a:t> </a:t>
              </a:r>
              <a:endParaRPr lang="es-ES" sz="1200" b="1" dirty="0">
                <a:latin typeface="Roboto" pitchFamily="2" charset="0"/>
                <a:ea typeface="Roboto" pitchFamily="2" charset="0"/>
              </a:endParaRPr>
            </a:p>
          </p:txBody>
        </p:sp>
      </p:grpSp>
      <p:sp>
        <p:nvSpPr>
          <p:cNvPr id="6" name="Slide Number Placeholder 5"/>
          <p:cNvSpPr>
            <a:spLocks noGrp="1"/>
          </p:cNvSpPr>
          <p:nvPr>
            <p:ph type="sldNum" sz="quarter" idx="12"/>
          </p:nvPr>
        </p:nvSpPr>
        <p:spPr/>
        <p:txBody>
          <a:bodyPr/>
          <a:lstStyle/>
          <a:p>
            <a:fld id="{227F3176-F9F6-45D0-9446-6BF35B4A50FB}" type="slidenum">
              <a:rPr lang="en-US" smtClean="0"/>
              <a:pPr/>
              <a:t>24</a:t>
            </a:fld>
            <a:r>
              <a:rPr lang="en-US" smtClean="0"/>
              <a:t> / 75</a:t>
            </a:r>
            <a:endParaRPr lang="en-US" dirty="0"/>
          </a:p>
        </p:txBody>
      </p:sp>
      <p:pic>
        <p:nvPicPr>
          <p:cNvPr id="8" name="Picture 7"/>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2109120" y="5762693"/>
            <a:ext cx="4959278" cy="933852"/>
          </a:xfrm>
          <a:prstGeom prst="rect">
            <a:avLst/>
          </a:prstGeom>
        </p:spPr>
      </p:pic>
    </p:spTree>
    <p:extLst>
      <p:ext uri="{BB962C8B-B14F-4D97-AF65-F5344CB8AC3E}">
        <p14:creationId xmlns:p14="http://schemas.microsoft.com/office/powerpoint/2010/main" val="302851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664645" cy="523220"/>
          </a:xfrm>
          <a:prstGeom prst="rect">
            <a:avLst/>
          </a:prstGeom>
          <a:noFill/>
        </p:spPr>
        <p:txBody>
          <a:bodyPr wrap="none" rtlCol="0">
            <a:spAutoFit/>
          </a:bodyPr>
          <a:lstStyle/>
          <a:p>
            <a:r>
              <a:rPr lang="es-ES" sz="2800" b="1" dirty="0" smtClean="0">
                <a:latin typeface="Roboto" pitchFamily="2" charset="0"/>
                <a:ea typeface="Roboto" pitchFamily="2" charset="0"/>
              </a:rPr>
              <a:t>3. </a:t>
            </a:r>
            <a:r>
              <a:rPr lang="es-ES" sz="2800" b="1" dirty="0" err="1" smtClean="0">
                <a:latin typeface="Roboto" pitchFamily="2" charset="0"/>
                <a:ea typeface="Roboto" pitchFamily="2" charset="0"/>
              </a:rPr>
              <a:t>Effect</a:t>
            </a:r>
            <a:r>
              <a:rPr lang="es-ES" sz="2800" b="1" dirty="0" smtClean="0">
                <a:latin typeface="Roboto" pitchFamily="2" charset="0"/>
                <a:ea typeface="Roboto" pitchFamily="2" charset="0"/>
              </a:rPr>
              <a:t> of WM </a:t>
            </a:r>
            <a:r>
              <a:rPr lang="es-ES" sz="2800" b="1" dirty="0" err="1" smtClean="0">
                <a:latin typeface="Roboto" pitchFamily="2" charset="0"/>
                <a:ea typeface="Roboto" pitchFamily="2" charset="0"/>
              </a:rPr>
              <a:t>lesions</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endParaRPr lang="en-US" sz="2800" b="1" dirty="0">
              <a:latin typeface="Roboto" pitchFamily="2" charset="0"/>
              <a:ea typeface="Roboto" pitchFamily="2"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42276589"/>
              </p:ext>
            </p:extLst>
          </p:nvPr>
        </p:nvGraphicFramePr>
        <p:xfrm>
          <a:off x="1032448" y="2205949"/>
          <a:ext cx="7084630" cy="1644398"/>
        </p:xfrm>
        <a:graphic>
          <a:graphicData uri="http://schemas.openxmlformats.org/drawingml/2006/table">
            <a:tbl>
              <a:tblPr>
                <a:tableStyleId>{9D7B26C5-4107-4FEC-AEDC-1716B250A1EF}</a:tableStyleId>
              </a:tblPr>
              <a:tblGrid>
                <a:gridCol w="794896">
                  <a:extLst>
                    <a:ext uri="{9D8B030D-6E8A-4147-A177-3AD203B41FA5}">
                      <a16:colId xmlns:a16="http://schemas.microsoft.com/office/drawing/2014/main" val="1849997812"/>
                    </a:ext>
                  </a:extLst>
                </a:gridCol>
                <a:gridCol w="684375">
                  <a:extLst>
                    <a:ext uri="{9D8B030D-6E8A-4147-A177-3AD203B41FA5}">
                      <a16:colId xmlns:a16="http://schemas.microsoft.com/office/drawing/2014/main" val="961443895"/>
                    </a:ext>
                  </a:extLst>
                </a:gridCol>
                <a:gridCol w="691460">
                  <a:extLst>
                    <a:ext uri="{9D8B030D-6E8A-4147-A177-3AD203B41FA5}">
                      <a16:colId xmlns:a16="http://schemas.microsoft.com/office/drawing/2014/main" val="1943421136"/>
                    </a:ext>
                  </a:extLst>
                </a:gridCol>
                <a:gridCol w="690043">
                  <a:extLst>
                    <a:ext uri="{9D8B030D-6E8A-4147-A177-3AD203B41FA5}">
                      <a16:colId xmlns:a16="http://schemas.microsoft.com/office/drawing/2014/main" val="3037131272"/>
                    </a:ext>
                  </a:extLst>
                </a:gridCol>
                <a:gridCol w="690043">
                  <a:extLst>
                    <a:ext uri="{9D8B030D-6E8A-4147-A177-3AD203B41FA5}">
                      <a16:colId xmlns:a16="http://schemas.microsoft.com/office/drawing/2014/main" val="167273258"/>
                    </a:ext>
                  </a:extLst>
                </a:gridCol>
                <a:gridCol w="690043">
                  <a:extLst>
                    <a:ext uri="{9D8B030D-6E8A-4147-A177-3AD203B41FA5}">
                      <a16:colId xmlns:a16="http://schemas.microsoft.com/office/drawing/2014/main" val="1423151051"/>
                    </a:ext>
                  </a:extLst>
                </a:gridCol>
                <a:gridCol w="691460">
                  <a:extLst>
                    <a:ext uri="{9D8B030D-6E8A-4147-A177-3AD203B41FA5}">
                      <a16:colId xmlns:a16="http://schemas.microsoft.com/office/drawing/2014/main" val="3257758762"/>
                    </a:ext>
                  </a:extLst>
                </a:gridCol>
                <a:gridCol w="687209">
                  <a:extLst>
                    <a:ext uri="{9D8B030D-6E8A-4147-A177-3AD203B41FA5}">
                      <a16:colId xmlns:a16="http://schemas.microsoft.com/office/drawing/2014/main" val="3274719446"/>
                    </a:ext>
                  </a:extLst>
                </a:gridCol>
                <a:gridCol w="690043">
                  <a:extLst>
                    <a:ext uri="{9D8B030D-6E8A-4147-A177-3AD203B41FA5}">
                      <a16:colId xmlns:a16="http://schemas.microsoft.com/office/drawing/2014/main" val="3441200243"/>
                    </a:ext>
                  </a:extLst>
                </a:gridCol>
                <a:gridCol w="775058">
                  <a:extLst>
                    <a:ext uri="{9D8B030D-6E8A-4147-A177-3AD203B41FA5}">
                      <a16:colId xmlns:a16="http://schemas.microsoft.com/office/drawing/2014/main" val="2122819497"/>
                    </a:ext>
                  </a:extLst>
                </a:gridCol>
              </a:tblGrid>
              <a:tr h="175552">
                <a:tc>
                  <a:txBody>
                    <a:bodyPr/>
                    <a:lstStyle/>
                    <a:p>
                      <a:pPr algn="ctr">
                        <a:lnSpc>
                          <a:spcPct val="115000"/>
                        </a:lnSpc>
                        <a:spcAft>
                          <a:spcPts val="0"/>
                        </a:spcAft>
                      </a:pPr>
                      <a:r>
                        <a:rPr lang="en-US" sz="900" b="1" i="1" dirty="0">
                          <a:effectLst/>
                          <a:latin typeface="Roboto" pitchFamily="2" charset="0"/>
                          <a:ea typeface="Roboto" pitchFamily="2" charset="0"/>
                        </a:rPr>
                        <a:t>Method</a:t>
                      </a:r>
                      <a:endParaRPr lang="en-US" sz="1000" b="1" i="1"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gridSpan="3">
                  <a:txBody>
                    <a:bodyPr/>
                    <a:lstStyle/>
                    <a:p>
                      <a:pPr algn="ctr">
                        <a:lnSpc>
                          <a:spcPct val="115000"/>
                        </a:lnSpc>
                        <a:spcAft>
                          <a:spcPts val="0"/>
                        </a:spcAft>
                      </a:pPr>
                      <a:r>
                        <a:rPr lang="en-US" sz="900" b="1" dirty="0">
                          <a:effectLst/>
                          <a:latin typeface="Roboto" pitchFamily="2" charset="0"/>
                          <a:ea typeface="Roboto" pitchFamily="2" charset="0"/>
                        </a:rPr>
                        <a:t>H1</a:t>
                      </a:r>
                      <a:endParaRPr lang="en-US" sz="1000" b="1"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900" b="1" dirty="0">
                          <a:effectLst/>
                          <a:latin typeface="Roboto" pitchFamily="2" charset="0"/>
                          <a:ea typeface="Roboto" pitchFamily="2" charset="0"/>
                        </a:rPr>
                        <a:t>H2</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900" b="1" dirty="0">
                          <a:effectLst/>
                          <a:latin typeface="Roboto" pitchFamily="2" charset="0"/>
                          <a:ea typeface="Roboto" pitchFamily="2" charset="0"/>
                        </a:rPr>
                        <a:t>H3</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03946859"/>
                  </a:ext>
                </a:extLst>
              </a:tr>
              <a:tr h="175552">
                <a:tc>
                  <a:txBody>
                    <a:bodyPr/>
                    <a:lstStyle/>
                    <a:p>
                      <a:pPr algn="ctr">
                        <a:lnSpc>
                          <a:spcPct val="115000"/>
                        </a:lnSpc>
                        <a:spcAft>
                          <a:spcPts val="0"/>
                        </a:spcAft>
                      </a:pPr>
                      <a:r>
                        <a:rPr lang="en-US" sz="900" dirty="0">
                          <a:effectLst/>
                          <a:latin typeface="Roboto" pitchFamily="2" charset="0"/>
                          <a:ea typeface="Roboto" pitchFamily="2" charset="0"/>
                        </a:rPr>
                        <a:t> </a:t>
                      </a:r>
                      <a:endParaRPr lang="en-US" sz="10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GM</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WM</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CSF</a:t>
                      </a:r>
                      <a:endParaRPr lang="en-US" sz="1000" b="1"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GM</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WM</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CSF</a:t>
                      </a:r>
                      <a:endParaRPr lang="en-US" sz="1000" b="1"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GM</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WM</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CSF</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3290901"/>
                  </a:ext>
                </a:extLst>
              </a:tr>
              <a:tr h="215549">
                <a:tc>
                  <a:txBody>
                    <a:bodyPr/>
                    <a:lstStyle/>
                    <a:p>
                      <a:pPr algn="ctr">
                        <a:lnSpc>
                          <a:spcPct val="115000"/>
                        </a:lnSpc>
                        <a:spcAft>
                          <a:spcPts val="0"/>
                        </a:spcAft>
                      </a:pPr>
                      <a:r>
                        <a:rPr lang="en-US" sz="900" b="1" dirty="0">
                          <a:effectLst/>
                          <a:latin typeface="Roboto" pitchFamily="2" charset="0"/>
                          <a:ea typeface="Roboto" pitchFamily="2" charset="0"/>
                        </a:rPr>
                        <a:t>ANN</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dirty="0">
                          <a:effectLst/>
                          <a:latin typeface="Roboto" pitchFamily="2" charset="0"/>
                          <a:ea typeface="Roboto" pitchFamily="2" charset="0"/>
                        </a:rPr>
                        <a:t>0.33</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0.42</a:t>
                      </a:r>
                      <a:endParaRPr lang="en-US" sz="10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dirty="0">
                          <a:effectLst/>
                          <a:latin typeface="Roboto" pitchFamily="2" charset="0"/>
                          <a:ea typeface="Roboto" pitchFamily="2" charset="0"/>
                        </a:rPr>
                        <a:t>-0.23</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0.28</a:t>
                      </a:r>
                      <a:endParaRPr lang="en-US" sz="10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0.11</a:t>
                      </a:r>
                      <a:r>
                        <a:rPr lang="en-US" sz="1000">
                          <a:effectLst/>
                          <a:latin typeface="Roboto" pitchFamily="2" charset="0"/>
                          <a:ea typeface="Roboto" pitchFamily="2" charset="0"/>
                        </a:rPr>
                        <a:t>±</a:t>
                      </a:r>
                      <a:r>
                        <a:rPr lang="en-US" sz="900">
                          <a:effectLst/>
                          <a:latin typeface="Roboto" pitchFamily="2" charset="0"/>
                          <a:ea typeface="Roboto" pitchFamily="2" charset="0"/>
                        </a:rPr>
                        <a:t>0.11</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dirty="0">
                          <a:effectLst/>
                          <a:latin typeface="Roboto" pitchFamily="2" charset="0"/>
                          <a:ea typeface="Roboto" pitchFamily="2" charset="0"/>
                        </a:rPr>
                        <a:t>1.59</a:t>
                      </a:r>
                      <a:r>
                        <a:rPr lang="en-US" sz="1000" dirty="0">
                          <a:effectLst/>
                          <a:latin typeface="Roboto" pitchFamily="2" charset="0"/>
                          <a:ea typeface="Roboto" pitchFamily="2" charset="0"/>
                        </a:rPr>
                        <a:t>±</a:t>
                      </a:r>
                      <a:r>
                        <a:rPr lang="en-US" sz="900" dirty="0">
                          <a:effectLst/>
                          <a:latin typeface="Roboto" pitchFamily="2" charset="0"/>
                          <a:ea typeface="Roboto" pitchFamily="2" charset="0"/>
                        </a:rPr>
                        <a:t>1.37</a:t>
                      </a:r>
                      <a:endParaRPr lang="en-US" sz="1000"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-0.56</a:t>
                      </a:r>
                      <a:r>
                        <a:rPr lang="en-US" sz="1000">
                          <a:effectLst/>
                          <a:latin typeface="Roboto" pitchFamily="2" charset="0"/>
                          <a:ea typeface="Roboto" pitchFamily="2" charset="0"/>
                        </a:rPr>
                        <a:t>±</a:t>
                      </a:r>
                      <a:r>
                        <a:rPr lang="en-US" sz="900">
                          <a:effectLst/>
                          <a:latin typeface="Roboto" pitchFamily="2" charset="0"/>
                          <a:ea typeface="Roboto" pitchFamily="2" charset="0"/>
                        </a:rPr>
                        <a:t>0.46</a:t>
                      </a:r>
                      <a:endParaRPr lang="en-US" sz="10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0.78</a:t>
                      </a:r>
                      <a:r>
                        <a:rPr lang="en-US" sz="1000">
                          <a:effectLst/>
                          <a:latin typeface="Roboto" pitchFamily="2" charset="0"/>
                          <a:ea typeface="Roboto" pitchFamily="2" charset="0"/>
                        </a:rPr>
                        <a:t>±</a:t>
                      </a:r>
                      <a:r>
                        <a:rPr lang="en-US" sz="900">
                          <a:effectLst/>
                          <a:latin typeface="Roboto" pitchFamily="2" charset="0"/>
                          <a:ea typeface="Roboto" pitchFamily="2" charset="0"/>
                        </a:rPr>
                        <a:t>0.76</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0.25</a:t>
                      </a:r>
                      <a:r>
                        <a:rPr lang="en-US" sz="1000">
                          <a:effectLst/>
                          <a:latin typeface="Roboto" pitchFamily="2" charset="0"/>
                          <a:ea typeface="Roboto" pitchFamily="2" charset="0"/>
                        </a:rPr>
                        <a:t>±</a:t>
                      </a:r>
                      <a:r>
                        <a:rPr lang="en-US" sz="900">
                          <a:effectLst/>
                          <a:latin typeface="Roboto" pitchFamily="2" charset="0"/>
                          <a:ea typeface="Roboto" pitchFamily="2" charset="0"/>
                        </a:rPr>
                        <a:t>0.31</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b="1" dirty="0">
                          <a:effectLst/>
                          <a:latin typeface="Roboto" pitchFamily="2" charset="0"/>
                          <a:ea typeface="Roboto" pitchFamily="2" charset="0"/>
                        </a:rPr>
                        <a:t>-0.16</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0.28</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-0.09</a:t>
                      </a:r>
                      <a:r>
                        <a:rPr lang="en-US" sz="1000">
                          <a:effectLst/>
                          <a:latin typeface="Roboto" pitchFamily="2" charset="0"/>
                          <a:ea typeface="Roboto" pitchFamily="2" charset="0"/>
                        </a:rPr>
                        <a:t>±</a:t>
                      </a:r>
                      <a:r>
                        <a:rPr lang="en-US" sz="900">
                          <a:effectLst/>
                          <a:latin typeface="Roboto" pitchFamily="2" charset="0"/>
                          <a:ea typeface="Roboto" pitchFamily="2" charset="0"/>
                        </a:rPr>
                        <a:t>0.09</a:t>
                      </a:r>
                      <a:endParaRPr lang="en-US" sz="10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64704289"/>
                  </a:ext>
                </a:extLst>
              </a:tr>
              <a:tr h="215549">
                <a:tc>
                  <a:txBody>
                    <a:bodyPr/>
                    <a:lstStyle/>
                    <a:p>
                      <a:pPr algn="ctr">
                        <a:lnSpc>
                          <a:spcPct val="115000"/>
                        </a:lnSpc>
                        <a:spcAft>
                          <a:spcPts val="0"/>
                        </a:spcAft>
                      </a:pPr>
                      <a:r>
                        <a:rPr lang="en-US" sz="900" b="1" dirty="0">
                          <a:effectLst/>
                          <a:latin typeface="Roboto" pitchFamily="2" charset="0"/>
                          <a:ea typeface="Roboto" pitchFamily="2" charset="0"/>
                        </a:rPr>
                        <a:t>FCM</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0.28</a:t>
                      </a:r>
                      <a:r>
                        <a:rPr lang="en-US" sz="1000">
                          <a:effectLst/>
                          <a:latin typeface="Roboto" pitchFamily="2" charset="0"/>
                          <a:ea typeface="Roboto" pitchFamily="2" charset="0"/>
                        </a:rPr>
                        <a:t>±</a:t>
                      </a:r>
                      <a:r>
                        <a:rPr lang="en-US" sz="900">
                          <a:effectLst/>
                          <a:latin typeface="Roboto" pitchFamily="2" charset="0"/>
                          <a:ea typeface="Roboto" pitchFamily="2" charset="0"/>
                        </a:rPr>
                        <a:t>0.37</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-0.22</a:t>
                      </a:r>
                      <a:r>
                        <a:rPr lang="en-US" sz="1000">
                          <a:effectLst/>
                          <a:latin typeface="Roboto" pitchFamily="2" charset="0"/>
                          <a:ea typeface="Roboto" pitchFamily="2" charset="0"/>
                        </a:rPr>
                        <a:t>±</a:t>
                      </a:r>
                      <a:r>
                        <a:rPr lang="en-US" sz="900">
                          <a:effectLst/>
                          <a:latin typeface="Roboto" pitchFamily="2" charset="0"/>
                          <a:ea typeface="Roboto" pitchFamily="2" charset="0"/>
                        </a:rPr>
                        <a:t>0.29</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0.09</a:t>
                      </a:r>
                      <a:r>
                        <a:rPr lang="en-US" sz="1000">
                          <a:effectLst/>
                          <a:latin typeface="Roboto" pitchFamily="2" charset="0"/>
                          <a:ea typeface="Roboto" pitchFamily="2" charset="0"/>
                        </a:rPr>
                        <a:t>±</a:t>
                      </a:r>
                      <a:r>
                        <a:rPr lang="en-US" sz="900">
                          <a:effectLst/>
                          <a:latin typeface="Roboto" pitchFamily="2" charset="0"/>
                          <a:ea typeface="Roboto" pitchFamily="2" charset="0"/>
                        </a:rPr>
                        <a:t>0.11</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dirty="0">
                          <a:effectLst/>
                          <a:latin typeface="Roboto" pitchFamily="2" charset="0"/>
                          <a:ea typeface="Roboto" pitchFamily="2" charset="0"/>
                        </a:rPr>
                        <a:t>2.28</a:t>
                      </a:r>
                      <a:r>
                        <a:rPr lang="en-US" sz="1000" dirty="0">
                          <a:effectLst/>
                          <a:latin typeface="Roboto" pitchFamily="2" charset="0"/>
                          <a:ea typeface="Roboto" pitchFamily="2" charset="0"/>
                        </a:rPr>
                        <a:t>±</a:t>
                      </a:r>
                      <a:r>
                        <a:rPr lang="en-US" sz="900" dirty="0">
                          <a:effectLst/>
                          <a:latin typeface="Roboto" pitchFamily="2" charset="0"/>
                          <a:ea typeface="Roboto" pitchFamily="2" charset="0"/>
                        </a:rPr>
                        <a:t>2.26</a:t>
                      </a:r>
                      <a:endParaRPr lang="en-US" sz="1000"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a:effectLst/>
                          <a:latin typeface="Roboto" pitchFamily="2" charset="0"/>
                          <a:ea typeface="Roboto" pitchFamily="2" charset="0"/>
                        </a:rPr>
                        <a:t>-0.90</a:t>
                      </a:r>
                      <a:r>
                        <a:rPr lang="en-US" sz="1000">
                          <a:effectLst/>
                          <a:latin typeface="Roboto" pitchFamily="2" charset="0"/>
                          <a:ea typeface="Roboto" pitchFamily="2" charset="0"/>
                        </a:rPr>
                        <a:t>±</a:t>
                      </a:r>
                      <a:r>
                        <a:rPr lang="en-US" sz="900">
                          <a:effectLst/>
                          <a:latin typeface="Roboto" pitchFamily="2" charset="0"/>
                          <a:ea typeface="Roboto" pitchFamily="2" charset="0"/>
                        </a:rPr>
                        <a:t>0.83</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0.94</a:t>
                      </a:r>
                      <a:r>
                        <a:rPr lang="en-US" sz="1000">
                          <a:effectLst/>
                          <a:latin typeface="Roboto" pitchFamily="2" charset="0"/>
                          <a:ea typeface="Roboto" pitchFamily="2" charset="0"/>
                        </a:rPr>
                        <a:t>±</a:t>
                      </a:r>
                      <a:r>
                        <a:rPr lang="en-US" sz="900">
                          <a:effectLst/>
                          <a:latin typeface="Roboto" pitchFamily="2" charset="0"/>
                          <a:ea typeface="Roboto" pitchFamily="2" charset="0"/>
                        </a:rPr>
                        <a:t>0.90</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a:effectLst/>
                          <a:latin typeface="Roboto" pitchFamily="2" charset="0"/>
                          <a:ea typeface="Roboto" pitchFamily="2" charset="0"/>
                        </a:rPr>
                        <a:t>0.28</a:t>
                      </a:r>
                      <a:r>
                        <a:rPr lang="en-US" sz="1000">
                          <a:effectLst/>
                          <a:latin typeface="Roboto" pitchFamily="2" charset="0"/>
                          <a:ea typeface="Roboto" pitchFamily="2" charset="0"/>
                        </a:rPr>
                        <a:t>±</a:t>
                      </a:r>
                      <a:r>
                        <a:rPr lang="en-US" sz="900">
                          <a:effectLst/>
                          <a:latin typeface="Roboto" pitchFamily="2" charset="0"/>
                          <a:ea typeface="Roboto" pitchFamily="2" charset="0"/>
                        </a:rPr>
                        <a:t>0.23</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a:effectLst/>
                          <a:latin typeface="Roboto" pitchFamily="2" charset="0"/>
                          <a:ea typeface="Roboto" pitchFamily="2" charset="0"/>
                        </a:rPr>
                        <a:t>-0.25</a:t>
                      </a:r>
                      <a:r>
                        <a:rPr lang="en-US" sz="1000">
                          <a:effectLst/>
                          <a:latin typeface="Roboto" pitchFamily="2" charset="0"/>
                          <a:ea typeface="Roboto" pitchFamily="2" charset="0"/>
                        </a:rPr>
                        <a:t>±</a:t>
                      </a:r>
                      <a:r>
                        <a:rPr lang="en-US" sz="900">
                          <a:effectLst/>
                          <a:latin typeface="Roboto" pitchFamily="2" charset="0"/>
                          <a:ea typeface="Roboto" pitchFamily="2" charset="0"/>
                        </a:rPr>
                        <a:t>0.20</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0.08</a:t>
                      </a:r>
                      <a:r>
                        <a:rPr lang="en-US" sz="1000">
                          <a:effectLst/>
                          <a:latin typeface="Roboto" pitchFamily="2" charset="0"/>
                          <a:ea typeface="Roboto" pitchFamily="2" charset="0"/>
                        </a:rPr>
                        <a:t>±</a:t>
                      </a:r>
                      <a:r>
                        <a:rPr lang="en-US" sz="900">
                          <a:effectLst/>
                          <a:latin typeface="Roboto" pitchFamily="2" charset="0"/>
                          <a:ea typeface="Roboto" pitchFamily="2" charset="0"/>
                        </a:rPr>
                        <a:t>0.09</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2267736618"/>
                  </a:ext>
                </a:extLst>
              </a:tr>
              <a:tr h="215549">
                <a:tc>
                  <a:txBody>
                    <a:bodyPr/>
                    <a:lstStyle/>
                    <a:p>
                      <a:pPr algn="ctr">
                        <a:lnSpc>
                          <a:spcPct val="115000"/>
                        </a:lnSpc>
                        <a:spcAft>
                          <a:spcPts val="0"/>
                        </a:spcAft>
                      </a:pPr>
                      <a:r>
                        <a:rPr lang="en-US" sz="900" b="1" dirty="0">
                          <a:effectLst/>
                          <a:latin typeface="Roboto" pitchFamily="2" charset="0"/>
                          <a:ea typeface="Roboto" pitchFamily="2" charset="0"/>
                        </a:rPr>
                        <a:t>FANTASM</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0.23</a:t>
                      </a:r>
                      <a:r>
                        <a:rPr lang="en-US" sz="1000">
                          <a:effectLst/>
                          <a:latin typeface="Roboto" pitchFamily="2" charset="0"/>
                          <a:ea typeface="Roboto" pitchFamily="2" charset="0"/>
                        </a:rPr>
                        <a:t>±</a:t>
                      </a:r>
                      <a:r>
                        <a:rPr lang="en-US" sz="900">
                          <a:effectLst/>
                          <a:latin typeface="Roboto" pitchFamily="2" charset="0"/>
                          <a:ea typeface="Roboto" pitchFamily="2" charset="0"/>
                        </a:rPr>
                        <a:t>0.26</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-0.18</a:t>
                      </a:r>
                      <a:r>
                        <a:rPr lang="en-US" sz="1000">
                          <a:effectLst/>
                          <a:latin typeface="Roboto" pitchFamily="2" charset="0"/>
                          <a:ea typeface="Roboto" pitchFamily="2" charset="0"/>
                        </a:rPr>
                        <a:t>±</a:t>
                      </a:r>
                      <a:r>
                        <a:rPr lang="en-US" sz="900">
                          <a:effectLst/>
                          <a:latin typeface="Roboto" pitchFamily="2" charset="0"/>
                          <a:ea typeface="Roboto" pitchFamily="2" charset="0"/>
                        </a:rPr>
                        <a:t>0.21</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0.08</a:t>
                      </a:r>
                      <a:r>
                        <a:rPr lang="en-US" sz="1000">
                          <a:effectLst/>
                          <a:latin typeface="Roboto" pitchFamily="2" charset="0"/>
                          <a:ea typeface="Roboto" pitchFamily="2" charset="0"/>
                        </a:rPr>
                        <a:t>±</a:t>
                      </a:r>
                      <a:r>
                        <a:rPr lang="en-US" sz="900">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dirty="0">
                          <a:effectLst/>
                          <a:latin typeface="Roboto" pitchFamily="2" charset="0"/>
                          <a:ea typeface="Roboto" pitchFamily="2" charset="0"/>
                        </a:rPr>
                        <a:t>1.34</a:t>
                      </a:r>
                      <a:r>
                        <a:rPr lang="en-US" sz="1000" dirty="0">
                          <a:effectLst/>
                          <a:latin typeface="Roboto" pitchFamily="2" charset="0"/>
                          <a:ea typeface="Roboto" pitchFamily="2" charset="0"/>
                        </a:rPr>
                        <a:t>±</a:t>
                      </a:r>
                      <a:r>
                        <a:rPr lang="en-US" sz="900" dirty="0">
                          <a:effectLst/>
                          <a:latin typeface="Roboto" pitchFamily="2" charset="0"/>
                          <a:ea typeface="Roboto" pitchFamily="2" charset="0"/>
                        </a:rPr>
                        <a:t>1.13</a:t>
                      </a:r>
                      <a:endParaRPr lang="en-US" sz="1000"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b="1" dirty="0">
                          <a:effectLst/>
                          <a:latin typeface="Roboto" pitchFamily="2" charset="0"/>
                          <a:ea typeface="Roboto" pitchFamily="2" charset="0"/>
                        </a:rPr>
                        <a:t>-0.49</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0.37</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0.80</a:t>
                      </a:r>
                      <a:r>
                        <a:rPr lang="en-US" sz="1000">
                          <a:effectLst/>
                          <a:latin typeface="Roboto" pitchFamily="2" charset="0"/>
                          <a:ea typeface="Roboto" pitchFamily="2" charset="0"/>
                        </a:rPr>
                        <a:t>±</a:t>
                      </a:r>
                      <a:r>
                        <a:rPr lang="en-US" sz="900">
                          <a:effectLst/>
                          <a:latin typeface="Roboto" pitchFamily="2" charset="0"/>
                          <a:ea typeface="Roboto" pitchFamily="2" charset="0"/>
                        </a:rPr>
                        <a:t>0.73</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dirty="0">
                          <a:effectLst/>
                          <a:latin typeface="Roboto" pitchFamily="2" charset="0"/>
                          <a:ea typeface="Roboto" pitchFamily="2" charset="0"/>
                        </a:rPr>
                        <a:t>0.26</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0.22</a:t>
                      </a:r>
                      <a:endParaRPr lang="en-US" sz="1000"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a:effectLst/>
                          <a:latin typeface="Roboto" pitchFamily="2" charset="0"/>
                          <a:ea typeface="Roboto" pitchFamily="2" charset="0"/>
                        </a:rPr>
                        <a:t>-0.24</a:t>
                      </a:r>
                      <a:r>
                        <a:rPr lang="en-US" sz="1000">
                          <a:effectLst/>
                          <a:latin typeface="Roboto" pitchFamily="2" charset="0"/>
                          <a:ea typeface="Roboto" pitchFamily="2" charset="0"/>
                        </a:rPr>
                        <a:t>±</a:t>
                      </a:r>
                      <a:r>
                        <a:rPr lang="en-US" sz="900">
                          <a:effectLst/>
                          <a:latin typeface="Roboto" pitchFamily="2" charset="0"/>
                          <a:ea typeface="Roboto" pitchFamily="2" charset="0"/>
                        </a:rPr>
                        <a:t>0.19</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b="1" dirty="0">
                          <a:effectLst/>
                          <a:latin typeface="Roboto" pitchFamily="2" charset="0"/>
                          <a:ea typeface="Roboto" pitchFamily="2" charset="0"/>
                        </a:rPr>
                        <a:t>0.07</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0.08</a:t>
                      </a:r>
                      <a:endParaRPr lang="en-US" sz="1000" b="1" dirty="0">
                        <a:effectLst/>
                        <a:latin typeface="Roboto" pitchFamily="2" charset="0"/>
                        <a:ea typeface="Roboto" pitchFamily="2" charset="0"/>
                      </a:endParaRPr>
                    </a:p>
                  </a:txBody>
                  <a:tcPr marL="0" marR="0" marT="0" marB="0"/>
                </a:tc>
                <a:extLst>
                  <a:ext uri="{0D108BD9-81ED-4DB2-BD59-A6C34878D82A}">
                    <a16:rowId xmlns:a16="http://schemas.microsoft.com/office/drawing/2014/main" val="3402381200"/>
                  </a:ext>
                </a:extLst>
              </a:tr>
              <a:tr h="215549">
                <a:tc>
                  <a:txBody>
                    <a:bodyPr/>
                    <a:lstStyle/>
                    <a:p>
                      <a:pPr algn="ctr">
                        <a:lnSpc>
                          <a:spcPct val="115000"/>
                        </a:lnSpc>
                        <a:spcAft>
                          <a:spcPts val="0"/>
                        </a:spcAft>
                      </a:pPr>
                      <a:r>
                        <a:rPr lang="en-US" sz="900" b="1" dirty="0">
                          <a:effectLst/>
                          <a:latin typeface="Roboto" pitchFamily="2" charset="0"/>
                          <a:ea typeface="Roboto" pitchFamily="2" charset="0"/>
                        </a:rPr>
                        <a:t>FAST</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0.29</a:t>
                      </a:r>
                      <a:r>
                        <a:rPr lang="en-US" sz="1000">
                          <a:effectLst/>
                          <a:latin typeface="Roboto" pitchFamily="2" charset="0"/>
                          <a:ea typeface="Roboto" pitchFamily="2" charset="0"/>
                        </a:rPr>
                        <a:t>±</a:t>
                      </a:r>
                      <a:r>
                        <a:rPr lang="en-US" sz="900">
                          <a:effectLst/>
                          <a:latin typeface="Roboto" pitchFamily="2" charset="0"/>
                          <a:ea typeface="Roboto" pitchFamily="2" charset="0"/>
                        </a:rPr>
                        <a:t>0.36</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-0.29</a:t>
                      </a:r>
                      <a:r>
                        <a:rPr lang="en-US" sz="1000">
                          <a:effectLst/>
                          <a:latin typeface="Roboto" pitchFamily="2" charset="0"/>
                          <a:ea typeface="Roboto" pitchFamily="2" charset="0"/>
                        </a:rPr>
                        <a:t>±</a:t>
                      </a:r>
                      <a:r>
                        <a:rPr lang="en-US" sz="900">
                          <a:effectLst/>
                          <a:latin typeface="Roboto" pitchFamily="2" charset="0"/>
                          <a:ea typeface="Roboto" pitchFamily="2" charset="0"/>
                        </a:rPr>
                        <a:t>0.36</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0.12</a:t>
                      </a:r>
                      <a:r>
                        <a:rPr lang="en-US" sz="1000">
                          <a:effectLst/>
                          <a:latin typeface="Roboto" pitchFamily="2" charset="0"/>
                          <a:ea typeface="Roboto" pitchFamily="2" charset="0"/>
                        </a:rPr>
                        <a:t>±</a:t>
                      </a:r>
                      <a:r>
                        <a:rPr lang="en-US" sz="900">
                          <a:effectLst/>
                          <a:latin typeface="Roboto" pitchFamily="2" charset="0"/>
                          <a:ea typeface="Roboto" pitchFamily="2" charset="0"/>
                        </a:rPr>
                        <a:t>0.13</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a:effectLst/>
                          <a:latin typeface="Roboto" pitchFamily="2" charset="0"/>
                          <a:ea typeface="Roboto" pitchFamily="2" charset="0"/>
                        </a:rPr>
                        <a:t>1.92</a:t>
                      </a:r>
                      <a:r>
                        <a:rPr lang="en-US" sz="1000">
                          <a:effectLst/>
                          <a:latin typeface="Roboto" pitchFamily="2" charset="0"/>
                          <a:ea typeface="Roboto" pitchFamily="2" charset="0"/>
                        </a:rPr>
                        <a:t>±</a:t>
                      </a:r>
                      <a:r>
                        <a:rPr lang="en-US" sz="900">
                          <a:effectLst/>
                          <a:latin typeface="Roboto" pitchFamily="2" charset="0"/>
                          <a:ea typeface="Roboto" pitchFamily="2" charset="0"/>
                        </a:rPr>
                        <a:t>1.59</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dirty="0">
                          <a:effectLst/>
                          <a:latin typeface="Roboto" pitchFamily="2" charset="0"/>
                          <a:ea typeface="Roboto" pitchFamily="2" charset="0"/>
                        </a:rPr>
                        <a:t>-1.28</a:t>
                      </a:r>
                      <a:r>
                        <a:rPr lang="en-US" sz="1000" dirty="0">
                          <a:effectLst/>
                          <a:latin typeface="Roboto" pitchFamily="2" charset="0"/>
                          <a:ea typeface="Roboto" pitchFamily="2" charset="0"/>
                        </a:rPr>
                        <a:t>±</a:t>
                      </a:r>
                      <a:r>
                        <a:rPr lang="en-US" sz="900" dirty="0">
                          <a:effectLst/>
                          <a:latin typeface="Roboto" pitchFamily="2" charset="0"/>
                          <a:ea typeface="Roboto" pitchFamily="2" charset="0"/>
                        </a:rPr>
                        <a:t>1.03</a:t>
                      </a:r>
                      <a:endParaRPr lang="en-US" sz="10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dirty="0">
                          <a:effectLst/>
                          <a:latin typeface="Roboto" pitchFamily="2" charset="0"/>
                          <a:ea typeface="Roboto" pitchFamily="2" charset="0"/>
                        </a:rPr>
                        <a:t>0.47</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0.39</a:t>
                      </a:r>
                      <a:endParaRPr lang="en-US" sz="1000"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a:effectLst/>
                          <a:latin typeface="Roboto" pitchFamily="2" charset="0"/>
                          <a:ea typeface="Roboto" pitchFamily="2" charset="0"/>
                        </a:rPr>
                        <a:t>0.34</a:t>
                      </a:r>
                      <a:r>
                        <a:rPr lang="en-US" sz="1000">
                          <a:effectLst/>
                          <a:latin typeface="Roboto" pitchFamily="2" charset="0"/>
                          <a:ea typeface="Roboto" pitchFamily="2" charset="0"/>
                        </a:rPr>
                        <a:t>±</a:t>
                      </a:r>
                      <a:r>
                        <a:rPr lang="en-US" sz="900">
                          <a:effectLst/>
                          <a:latin typeface="Roboto" pitchFamily="2" charset="0"/>
                          <a:ea typeface="Roboto" pitchFamily="2" charset="0"/>
                        </a:rPr>
                        <a:t>0.28</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a:effectLst/>
                          <a:latin typeface="Roboto" pitchFamily="2" charset="0"/>
                          <a:ea typeface="Roboto" pitchFamily="2" charset="0"/>
                        </a:rPr>
                        <a:t>-0.37</a:t>
                      </a:r>
                      <a:r>
                        <a:rPr lang="en-US" sz="1000">
                          <a:effectLst/>
                          <a:latin typeface="Roboto" pitchFamily="2" charset="0"/>
                          <a:ea typeface="Roboto" pitchFamily="2" charset="0"/>
                        </a:rPr>
                        <a:t>±</a:t>
                      </a:r>
                      <a:r>
                        <a:rPr lang="en-US" sz="900">
                          <a:effectLst/>
                          <a:latin typeface="Roboto" pitchFamily="2" charset="0"/>
                          <a:ea typeface="Roboto" pitchFamily="2" charset="0"/>
                        </a:rPr>
                        <a:t>0.31</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0.12</a:t>
                      </a:r>
                      <a:r>
                        <a:rPr lang="en-US" sz="1000">
                          <a:effectLst/>
                          <a:latin typeface="Roboto" pitchFamily="2" charset="0"/>
                          <a:ea typeface="Roboto" pitchFamily="2" charset="0"/>
                        </a:rPr>
                        <a:t>±</a:t>
                      </a:r>
                      <a:r>
                        <a:rPr lang="en-US" sz="900">
                          <a:effectLst/>
                          <a:latin typeface="Roboto" pitchFamily="2" charset="0"/>
                          <a:ea typeface="Roboto" pitchFamily="2" charset="0"/>
                        </a:rPr>
                        <a:t>0.17</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2626156001"/>
                  </a:ext>
                </a:extLst>
              </a:tr>
              <a:tr h="215549">
                <a:tc>
                  <a:txBody>
                    <a:bodyPr/>
                    <a:lstStyle/>
                    <a:p>
                      <a:pPr algn="ctr">
                        <a:lnSpc>
                          <a:spcPct val="115000"/>
                        </a:lnSpc>
                        <a:spcAft>
                          <a:spcPts val="0"/>
                        </a:spcAft>
                      </a:pPr>
                      <a:r>
                        <a:rPr lang="en-US" sz="900" b="1" dirty="0">
                          <a:effectLst/>
                          <a:latin typeface="Roboto" pitchFamily="2" charset="0"/>
                          <a:ea typeface="Roboto" pitchFamily="2" charset="0"/>
                        </a:rPr>
                        <a:t>SPM5</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b="1" dirty="0">
                          <a:effectLst/>
                          <a:latin typeface="Roboto" pitchFamily="2" charset="0"/>
                          <a:ea typeface="Roboto" pitchFamily="2" charset="0"/>
                        </a:rPr>
                        <a:t>0.20</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0.30</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-0.21</a:t>
                      </a:r>
                      <a:r>
                        <a:rPr lang="en-US" sz="1000">
                          <a:effectLst/>
                          <a:latin typeface="Roboto" pitchFamily="2" charset="0"/>
                          <a:ea typeface="Roboto" pitchFamily="2" charset="0"/>
                        </a:rPr>
                        <a:t>±</a:t>
                      </a:r>
                      <a:r>
                        <a:rPr lang="en-US" sz="900">
                          <a:effectLst/>
                          <a:latin typeface="Roboto" pitchFamily="2" charset="0"/>
                          <a:ea typeface="Roboto" pitchFamily="2" charset="0"/>
                        </a:rPr>
                        <a:t>0.20</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-0.14</a:t>
                      </a:r>
                      <a:r>
                        <a:rPr lang="en-US" sz="1000">
                          <a:effectLst/>
                          <a:latin typeface="Roboto" pitchFamily="2" charset="0"/>
                          <a:ea typeface="Roboto" pitchFamily="2" charset="0"/>
                        </a:rPr>
                        <a:t>±</a:t>
                      </a:r>
                      <a:r>
                        <a:rPr lang="en-US" sz="900">
                          <a:effectLst/>
                          <a:latin typeface="Roboto" pitchFamily="2" charset="0"/>
                          <a:ea typeface="Roboto" pitchFamily="2" charset="0"/>
                        </a:rPr>
                        <a:t>0.54</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a:effectLst/>
                          <a:latin typeface="Roboto" pitchFamily="2" charset="0"/>
                          <a:ea typeface="Roboto" pitchFamily="2" charset="0"/>
                        </a:rPr>
                        <a:t>0.10</a:t>
                      </a:r>
                      <a:r>
                        <a:rPr lang="en-US" sz="1000">
                          <a:effectLst/>
                          <a:latin typeface="Roboto" pitchFamily="2" charset="0"/>
                          <a:ea typeface="Roboto" pitchFamily="2" charset="0"/>
                        </a:rPr>
                        <a:t>±</a:t>
                      </a:r>
                      <a:r>
                        <a:rPr lang="en-US" sz="900">
                          <a:effectLst/>
                          <a:latin typeface="Roboto" pitchFamily="2" charset="0"/>
                          <a:ea typeface="Roboto" pitchFamily="2" charset="0"/>
                        </a:rPr>
                        <a:t>2.68</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dirty="0">
                          <a:effectLst/>
                          <a:latin typeface="Roboto" pitchFamily="2" charset="0"/>
                          <a:ea typeface="Roboto" pitchFamily="2" charset="0"/>
                        </a:rPr>
                        <a:t>-1.04</a:t>
                      </a:r>
                      <a:r>
                        <a:rPr lang="en-US" sz="1000" dirty="0">
                          <a:effectLst/>
                          <a:latin typeface="Roboto" pitchFamily="2" charset="0"/>
                          <a:ea typeface="Roboto" pitchFamily="2" charset="0"/>
                        </a:rPr>
                        <a:t>±</a:t>
                      </a:r>
                      <a:r>
                        <a:rPr lang="en-US" sz="900" dirty="0">
                          <a:effectLst/>
                          <a:latin typeface="Roboto" pitchFamily="2" charset="0"/>
                          <a:ea typeface="Roboto" pitchFamily="2" charset="0"/>
                        </a:rPr>
                        <a:t>3.01</a:t>
                      </a:r>
                      <a:endParaRPr lang="en-US" sz="10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b="1" dirty="0">
                          <a:effectLst/>
                          <a:latin typeface="Roboto" pitchFamily="2" charset="0"/>
                          <a:ea typeface="Roboto" pitchFamily="2" charset="0"/>
                        </a:rPr>
                        <a:t>0.53</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0.51</a:t>
                      </a:r>
                      <a:endParaRPr lang="en-US" sz="1000" b="1"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b="1" dirty="0">
                          <a:effectLst/>
                          <a:latin typeface="Roboto" pitchFamily="2" charset="0"/>
                          <a:ea typeface="Roboto" pitchFamily="2" charset="0"/>
                        </a:rPr>
                        <a:t>0.04</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0.17</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a:effectLst/>
                          <a:latin typeface="Roboto" pitchFamily="2" charset="0"/>
                          <a:ea typeface="Roboto" pitchFamily="2" charset="0"/>
                        </a:rPr>
                        <a:t>-0.18</a:t>
                      </a:r>
                      <a:r>
                        <a:rPr lang="en-US" sz="1000">
                          <a:effectLst/>
                          <a:latin typeface="Roboto" pitchFamily="2" charset="0"/>
                          <a:ea typeface="Roboto" pitchFamily="2" charset="0"/>
                        </a:rPr>
                        <a:t>±</a:t>
                      </a:r>
                      <a:r>
                        <a:rPr lang="en-US" sz="900">
                          <a:effectLst/>
                          <a:latin typeface="Roboto" pitchFamily="2" charset="0"/>
                          <a:ea typeface="Roboto" pitchFamily="2" charset="0"/>
                        </a:rPr>
                        <a:t>0.36</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0.15</a:t>
                      </a:r>
                      <a:r>
                        <a:rPr lang="en-US" sz="1000">
                          <a:effectLst/>
                          <a:latin typeface="Roboto" pitchFamily="2" charset="0"/>
                          <a:ea typeface="Roboto" pitchFamily="2" charset="0"/>
                        </a:rPr>
                        <a:t>±</a:t>
                      </a:r>
                      <a:r>
                        <a:rPr lang="en-US" sz="900">
                          <a:effectLst/>
                          <a:latin typeface="Roboto" pitchFamily="2" charset="0"/>
                          <a:ea typeface="Roboto" pitchFamily="2" charset="0"/>
                        </a:rPr>
                        <a:t>0.23</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2497785378"/>
                  </a:ext>
                </a:extLst>
              </a:tr>
              <a:tr h="215549">
                <a:tc>
                  <a:txBody>
                    <a:bodyPr/>
                    <a:lstStyle/>
                    <a:p>
                      <a:pPr algn="ctr">
                        <a:lnSpc>
                          <a:spcPct val="115000"/>
                        </a:lnSpc>
                        <a:spcAft>
                          <a:spcPts val="0"/>
                        </a:spcAft>
                      </a:pPr>
                      <a:r>
                        <a:rPr lang="en-US" sz="900" b="1" dirty="0">
                          <a:effectLst/>
                          <a:latin typeface="Roboto" pitchFamily="2" charset="0"/>
                          <a:ea typeface="Roboto" pitchFamily="2" charset="0"/>
                        </a:rPr>
                        <a:t>SPM8</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dirty="0">
                          <a:effectLst/>
                          <a:latin typeface="Roboto" pitchFamily="2" charset="0"/>
                          <a:ea typeface="Roboto" pitchFamily="2" charset="0"/>
                        </a:rPr>
                        <a:t>0.08</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0.09</a:t>
                      </a:r>
                      <a:endParaRPr lang="en-US" sz="10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b="1" dirty="0">
                          <a:effectLst/>
                          <a:latin typeface="Roboto" pitchFamily="2" charset="0"/>
                          <a:ea typeface="Roboto" pitchFamily="2" charset="0"/>
                        </a:rPr>
                        <a:t>-0.08</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0.08</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b="1" dirty="0">
                          <a:effectLst/>
                          <a:latin typeface="Roboto" pitchFamily="2" charset="0"/>
                          <a:ea typeface="Roboto" pitchFamily="2" charset="0"/>
                        </a:rPr>
                        <a:t>-0.04</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0.18</a:t>
                      </a:r>
                      <a:endParaRPr lang="en-US" sz="1000" b="1"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b="1" dirty="0">
                          <a:effectLst/>
                          <a:latin typeface="Roboto" pitchFamily="2" charset="0"/>
                          <a:ea typeface="Roboto" pitchFamily="2" charset="0"/>
                        </a:rPr>
                        <a:t>0.55</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0.34</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dirty="0">
                          <a:effectLst/>
                          <a:latin typeface="Roboto" pitchFamily="2" charset="0"/>
                          <a:ea typeface="Roboto" pitchFamily="2" charset="0"/>
                        </a:rPr>
                        <a:t>-0.93</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0.55</a:t>
                      </a:r>
                      <a:endParaRPr lang="en-US" sz="10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dirty="0">
                          <a:effectLst/>
                          <a:latin typeface="Roboto" pitchFamily="2" charset="0"/>
                          <a:ea typeface="Roboto" pitchFamily="2" charset="0"/>
                        </a:rPr>
                        <a:t>0.54</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0.42</a:t>
                      </a:r>
                      <a:endParaRPr lang="en-US" sz="1000"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dirty="0">
                          <a:effectLst/>
                          <a:latin typeface="Roboto" pitchFamily="2" charset="0"/>
                          <a:ea typeface="Roboto" pitchFamily="2" charset="0"/>
                        </a:rPr>
                        <a:t>0.09</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0.15</a:t>
                      </a:r>
                      <a:endParaRPr lang="en-US" sz="1000"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dirty="0">
                          <a:effectLst/>
                          <a:latin typeface="Roboto" pitchFamily="2" charset="0"/>
                          <a:ea typeface="Roboto" pitchFamily="2" charset="0"/>
                        </a:rPr>
                        <a:t>-0.23</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0.25</a:t>
                      </a:r>
                      <a:endParaRPr lang="en-US" sz="10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dirty="0">
                          <a:effectLst/>
                          <a:latin typeface="Roboto" pitchFamily="2" charset="0"/>
                          <a:ea typeface="Roboto" pitchFamily="2" charset="0"/>
                        </a:rPr>
                        <a:t>0.17</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0.23</a:t>
                      </a:r>
                      <a:endParaRPr lang="en-US" sz="1000" dirty="0">
                        <a:effectLst/>
                        <a:latin typeface="Roboto" pitchFamily="2" charset="0"/>
                        <a:ea typeface="Roboto" pitchFamily="2" charset="0"/>
                      </a:endParaRPr>
                    </a:p>
                  </a:txBody>
                  <a:tcPr marL="0" marR="0" marT="0" marB="0"/>
                </a:tc>
                <a:extLst>
                  <a:ext uri="{0D108BD9-81ED-4DB2-BD59-A6C34878D82A}">
                    <a16:rowId xmlns:a16="http://schemas.microsoft.com/office/drawing/2014/main" val="595438190"/>
                  </a:ext>
                </a:extLst>
              </a:tr>
            </a:tbl>
          </a:graphicData>
        </a:graphic>
      </p:graphicFrame>
      <p:sp>
        <p:nvSpPr>
          <p:cNvPr id="7" name="Rectangle 6"/>
          <p:cNvSpPr/>
          <p:nvPr/>
        </p:nvSpPr>
        <p:spPr>
          <a:xfrm>
            <a:off x="1013000" y="6187496"/>
            <a:ext cx="7104078" cy="646331"/>
          </a:xfrm>
          <a:prstGeom prst="rect">
            <a:avLst/>
          </a:prstGeom>
        </p:spPr>
        <p:txBody>
          <a:bodyPr wrap="square">
            <a:spAutoFit/>
          </a:bodyPr>
          <a:lstStyle/>
          <a:p>
            <a:pPr algn="just"/>
            <a:r>
              <a:rPr lang="en-US" sz="1200" i="1" dirty="0"/>
              <a:t>Average % of change in </a:t>
            </a:r>
            <a:r>
              <a:rPr lang="en-US" sz="1200" i="1" dirty="0" smtClean="0"/>
              <a:t>total/normal-appearing </a:t>
            </a:r>
            <a:r>
              <a:rPr lang="en-US" sz="1200" i="1" dirty="0"/>
              <a:t>tissue volume estimation between Original and Masked images. The results are divided by tissue and hospital. Reported values are </a:t>
            </a:r>
            <a:r>
              <a:rPr lang="en-US" sz="1200" i="1" dirty="0">
                <a:ea typeface="Roboto" pitchFamily="2" charset="0"/>
              </a:rPr>
              <a:t>µ </a:t>
            </a:r>
            <a:r>
              <a:rPr lang="es-ES" sz="1200" i="1" dirty="0">
                <a:ea typeface="Roboto" pitchFamily="2" charset="0"/>
              </a:rPr>
              <a:t>± </a:t>
            </a:r>
            <a:r>
              <a:rPr lang="el-GR" sz="1200" i="1" dirty="0" smtClean="0">
                <a:ea typeface="Roboto" pitchFamily="2" charset="0"/>
              </a:rPr>
              <a:t>σ</a:t>
            </a:r>
            <a:r>
              <a:rPr lang="en-US" sz="1200" b="1" i="1" dirty="0" smtClean="0">
                <a:ea typeface="Roboto" pitchFamily="2" charset="0"/>
              </a:rPr>
              <a:t>. </a:t>
            </a:r>
            <a:r>
              <a:rPr lang="en-US" sz="1200" i="1" dirty="0" smtClean="0"/>
              <a:t>Positive </a:t>
            </a:r>
            <a:r>
              <a:rPr lang="en-US" sz="1200" i="1" dirty="0"/>
              <a:t>values indicate a tissue overestimation on Original images compared to Masked</a:t>
            </a:r>
          </a:p>
        </p:txBody>
      </p:sp>
      <p:graphicFrame>
        <p:nvGraphicFramePr>
          <p:cNvPr id="22" name="Table 21"/>
          <p:cNvGraphicFramePr>
            <a:graphicFrameLocks noGrp="1"/>
          </p:cNvGraphicFramePr>
          <p:nvPr>
            <p:extLst>
              <p:ext uri="{D42A27DB-BD31-4B8C-83A1-F6EECF244321}">
                <p14:modId xmlns:p14="http://schemas.microsoft.com/office/powerpoint/2010/main" val="3371612570"/>
              </p:ext>
            </p:extLst>
          </p:nvPr>
        </p:nvGraphicFramePr>
        <p:xfrm>
          <a:off x="9578999" y="1430489"/>
          <a:ext cx="2799144" cy="4519461"/>
        </p:xfrm>
        <a:graphic>
          <a:graphicData uri="http://schemas.openxmlformats.org/drawingml/2006/table">
            <a:tbl>
              <a:tblPr>
                <a:tableStyleId>{9D7B26C5-4107-4FEC-AEDC-1716B250A1EF}</a:tableStyleId>
              </a:tblPr>
              <a:tblGrid>
                <a:gridCol w="699786">
                  <a:extLst>
                    <a:ext uri="{9D8B030D-6E8A-4147-A177-3AD203B41FA5}">
                      <a16:colId xmlns:a16="http://schemas.microsoft.com/office/drawing/2014/main" val="2799912210"/>
                    </a:ext>
                  </a:extLst>
                </a:gridCol>
                <a:gridCol w="699786">
                  <a:extLst>
                    <a:ext uri="{9D8B030D-6E8A-4147-A177-3AD203B41FA5}">
                      <a16:colId xmlns:a16="http://schemas.microsoft.com/office/drawing/2014/main" val="972531536"/>
                    </a:ext>
                  </a:extLst>
                </a:gridCol>
                <a:gridCol w="699786">
                  <a:extLst>
                    <a:ext uri="{9D8B030D-6E8A-4147-A177-3AD203B41FA5}">
                      <a16:colId xmlns:a16="http://schemas.microsoft.com/office/drawing/2014/main" val="2414615502"/>
                    </a:ext>
                  </a:extLst>
                </a:gridCol>
                <a:gridCol w="699786">
                  <a:extLst>
                    <a:ext uri="{9D8B030D-6E8A-4147-A177-3AD203B41FA5}">
                      <a16:colId xmlns:a16="http://schemas.microsoft.com/office/drawing/2014/main" val="1082711568"/>
                    </a:ext>
                  </a:extLst>
                </a:gridCol>
              </a:tblGrid>
              <a:tr h="179506">
                <a:tc gridSpan="4">
                  <a:txBody>
                    <a:bodyPr/>
                    <a:lstStyle/>
                    <a:p>
                      <a:pPr algn="ctr" fontAlgn="ctr"/>
                      <a:r>
                        <a:rPr lang="en-US" sz="800" b="1" u="none" strike="noStrike" dirty="0">
                          <a:effectLst/>
                          <a:latin typeface="Roboto" pitchFamily="2" charset="0"/>
                          <a:ea typeface="Roboto" pitchFamily="2" charset="0"/>
                        </a:rPr>
                        <a:t>H1</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800" b="1" i="0" u="none" strike="noStrike" dirty="0">
                        <a:solidFill>
                          <a:srgbClr val="000000"/>
                        </a:solidFill>
                        <a:effectLst/>
                        <a:latin typeface="Times New Roman" panose="02020603050405020304" pitchFamily="18" charset="0"/>
                      </a:endParaRPr>
                    </a:p>
                  </a:txBody>
                  <a:tcPr marL="6940" marR="6940" marT="694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32604380"/>
                  </a:ext>
                </a:extLst>
              </a:tr>
              <a:tr h="17950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800" b="1" u="none" strike="noStrike" dirty="0">
                          <a:effectLst/>
                          <a:latin typeface="Roboto" pitchFamily="2" charset="0"/>
                          <a:ea typeface="Roboto" pitchFamily="2" charset="0"/>
                        </a:rPr>
                        <a:t> </a:t>
                      </a:r>
                      <a:r>
                        <a:rPr lang="en-US" sz="800" b="1" u="none" strike="noStrike" dirty="0" smtClean="0">
                          <a:effectLst/>
                          <a:latin typeface="Roboto" pitchFamily="2" charset="0"/>
                          <a:ea typeface="Roboto" pitchFamily="2" charset="0"/>
                        </a:rPr>
                        <a:t>Method</a:t>
                      </a:r>
                      <a:endParaRPr lang="en-US" sz="800" b="1" i="1" u="none" strike="noStrike" dirty="0" smtClean="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1" u="none" strike="noStrike" dirty="0">
                          <a:effectLst/>
                          <a:latin typeface="Roboto" pitchFamily="2" charset="0"/>
                          <a:ea typeface="Roboto" pitchFamily="2" charset="0"/>
                        </a:rPr>
                        <a:t>GM</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1" u="none" strike="noStrike" dirty="0">
                          <a:effectLst/>
                          <a:latin typeface="Roboto" pitchFamily="2" charset="0"/>
                          <a:ea typeface="Roboto" pitchFamily="2" charset="0"/>
                        </a:rPr>
                        <a:t>WM</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1" u="none" strike="noStrike" dirty="0">
                          <a:effectLst/>
                          <a:latin typeface="Roboto" pitchFamily="2" charset="0"/>
                          <a:ea typeface="Roboto" pitchFamily="2" charset="0"/>
                        </a:rPr>
                        <a:t>CSF</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67522"/>
                  </a:ext>
                </a:extLst>
              </a:tr>
              <a:tr h="172326">
                <a:tc>
                  <a:txBody>
                    <a:bodyPr/>
                    <a:lstStyle/>
                    <a:p>
                      <a:pPr algn="ctr" fontAlgn="ctr"/>
                      <a:r>
                        <a:rPr lang="en-US" sz="800" b="1" u="none" strike="noStrike">
                          <a:effectLst/>
                          <a:latin typeface="Roboto" pitchFamily="2" charset="0"/>
                          <a:ea typeface="Roboto" pitchFamily="2" charset="0"/>
                        </a:rPr>
                        <a:t>ANN</a:t>
                      </a:r>
                      <a:endParaRPr lang="en-US" sz="800" b="1" i="0" u="none" strike="noStrike">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tc>
                  <a:txBody>
                    <a:bodyPr/>
                    <a:lstStyle/>
                    <a:p>
                      <a:pPr algn="ctr" fontAlgn="ctr"/>
                      <a:r>
                        <a:rPr lang="en-US" sz="800" u="none" strike="noStrike">
                          <a:effectLst/>
                          <a:latin typeface="Roboto" pitchFamily="2" charset="0"/>
                          <a:ea typeface="Roboto" pitchFamily="2" charset="0"/>
                        </a:rPr>
                        <a:t>0.33±0.42</a:t>
                      </a:r>
                      <a:endParaRPr lang="en-US" sz="800" b="0" i="0" u="none" strike="noStrike">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tc>
                  <a:txBody>
                    <a:bodyPr/>
                    <a:lstStyle/>
                    <a:p>
                      <a:pPr algn="ctr" fontAlgn="ctr"/>
                      <a:r>
                        <a:rPr lang="en-US" sz="800" u="none" strike="noStrike">
                          <a:effectLst/>
                          <a:latin typeface="Roboto" pitchFamily="2" charset="0"/>
                          <a:ea typeface="Roboto" pitchFamily="2" charset="0"/>
                        </a:rPr>
                        <a:t>-0.23±0.28</a:t>
                      </a:r>
                      <a:endParaRPr lang="en-US" sz="800" b="0" i="0" u="none" strike="noStrike">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tc>
                  <a:txBody>
                    <a:bodyPr/>
                    <a:lstStyle/>
                    <a:p>
                      <a:pPr algn="ctr" fontAlgn="ctr"/>
                      <a:r>
                        <a:rPr lang="en-US" sz="800" u="none" strike="noStrike">
                          <a:effectLst/>
                          <a:latin typeface="Roboto" pitchFamily="2" charset="0"/>
                          <a:ea typeface="Roboto" pitchFamily="2" charset="0"/>
                        </a:rPr>
                        <a:t>0.11±0.11</a:t>
                      </a:r>
                      <a:endParaRPr lang="en-US" sz="800" b="0" i="0" u="none" strike="noStrike">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45599833"/>
                  </a:ext>
                </a:extLst>
              </a:tr>
              <a:tr h="172326">
                <a:tc>
                  <a:txBody>
                    <a:bodyPr/>
                    <a:lstStyle/>
                    <a:p>
                      <a:pPr algn="ctr" fontAlgn="ctr"/>
                      <a:r>
                        <a:rPr lang="en-US" sz="800" b="1" u="none" strike="noStrike">
                          <a:effectLst/>
                          <a:latin typeface="Roboto" pitchFamily="2" charset="0"/>
                          <a:ea typeface="Roboto" pitchFamily="2" charset="0"/>
                        </a:rPr>
                        <a:t>FCM</a:t>
                      </a:r>
                      <a:endParaRPr lang="en-US" sz="800" b="1"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0.28±0.37</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-0.22±0.29</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0.09±0.11</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1099586401"/>
                  </a:ext>
                </a:extLst>
              </a:tr>
              <a:tr h="272850">
                <a:tc>
                  <a:txBody>
                    <a:bodyPr/>
                    <a:lstStyle/>
                    <a:p>
                      <a:pPr algn="ctr" fontAlgn="ctr"/>
                      <a:r>
                        <a:rPr lang="en-US" sz="800" b="1" u="none" strike="noStrike">
                          <a:effectLst/>
                          <a:latin typeface="Roboto" pitchFamily="2" charset="0"/>
                          <a:ea typeface="Roboto" pitchFamily="2" charset="0"/>
                        </a:rPr>
                        <a:t>FANTASM</a:t>
                      </a:r>
                      <a:endParaRPr lang="en-US" sz="800" b="1"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0.23±0.26</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-0.18±0.21</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0.08±0.08</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112969802"/>
                  </a:ext>
                </a:extLst>
              </a:tr>
              <a:tr h="172326">
                <a:tc>
                  <a:txBody>
                    <a:bodyPr/>
                    <a:lstStyle/>
                    <a:p>
                      <a:pPr algn="ctr" fontAlgn="ctr"/>
                      <a:r>
                        <a:rPr lang="en-US" sz="800" b="1" u="none" strike="noStrike">
                          <a:effectLst/>
                          <a:latin typeface="Roboto" pitchFamily="2" charset="0"/>
                          <a:ea typeface="Roboto" pitchFamily="2" charset="0"/>
                        </a:rPr>
                        <a:t>FAST</a:t>
                      </a:r>
                      <a:endParaRPr lang="en-US" sz="800" b="1"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0.29±0.36</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-0.29±0.36</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0.12±0.13</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11686977"/>
                  </a:ext>
                </a:extLst>
              </a:tr>
              <a:tr h="172326">
                <a:tc>
                  <a:txBody>
                    <a:bodyPr/>
                    <a:lstStyle/>
                    <a:p>
                      <a:pPr algn="ctr" fontAlgn="ctr"/>
                      <a:r>
                        <a:rPr lang="en-US" sz="800" b="1" u="none" strike="noStrike">
                          <a:effectLst/>
                          <a:latin typeface="Roboto" pitchFamily="2" charset="0"/>
                          <a:ea typeface="Roboto" pitchFamily="2" charset="0"/>
                        </a:rPr>
                        <a:t>SPM5</a:t>
                      </a:r>
                      <a:endParaRPr lang="en-US" sz="800" b="1"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0.20±0.30</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-0.21±0.20</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-0.14±0.54</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1101953107"/>
                  </a:ext>
                </a:extLst>
              </a:tr>
              <a:tr h="179506">
                <a:tc>
                  <a:txBody>
                    <a:bodyPr/>
                    <a:lstStyle/>
                    <a:p>
                      <a:pPr algn="ctr" fontAlgn="ctr"/>
                      <a:r>
                        <a:rPr lang="en-US" sz="800" b="1" u="none" strike="noStrike">
                          <a:effectLst/>
                          <a:latin typeface="Roboto" pitchFamily="2" charset="0"/>
                          <a:ea typeface="Roboto" pitchFamily="2" charset="0"/>
                        </a:rPr>
                        <a:t>SPM8</a:t>
                      </a:r>
                      <a:endParaRPr lang="en-US" sz="800" b="1" i="0" u="none" strike="noStrike">
                        <a:solidFill>
                          <a:srgbClr val="000000"/>
                        </a:solidFill>
                        <a:effectLst/>
                        <a:latin typeface="Roboto" pitchFamily="2" charset="0"/>
                        <a:ea typeface="Roboto" pitchFamily="2" charset="0"/>
                      </a:endParaRPr>
                    </a:p>
                  </a:txBody>
                  <a:tcPr marL="6940" marR="6940" marT="6940" marB="0" anchor="ctr">
                    <a:lnB w="12700" cap="flat" cmpd="sng" algn="ctr">
                      <a:solidFill>
                        <a:schemeClr val="tx1"/>
                      </a:solidFill>
                      <a:prstDash val="solid"/>
                      <a:round/>
                      <a:headEnd type="none" w="med" len="med"/>
                      <a:tailEnd type="none" w="med" len="med"/>
                    </a:lnB>
                  </a:tcPr>
                </a:tc>
                <a:tc>
                  <a:txBody>
                    <a:bodyPr/>
                    <a:lstStyle/>
                    <a:p>
                      <a:pPr algn="ctr" fontAlgn="ctr"/>
                      <a:r>
                        <a:rPr lang="en-US" sz="800" u="none" strike="noStrike">
                          <a:effectLst/>
                          <a:latin typeface="Roboto" pitchFamily="2" charset="0"/>
                          <a:ea typeface="Roboto" pitchFamily="2" charset="0"/>
                        </a:rPr>
                        <a:t>0.08±0.09</a:t>
                      </a:r>
                      <a:endParaRPr lang="en-US" sz="800" b="0" i="0" u="none" strike="noStrike">
                        <a:solidFill>
                          <a:srgbClr val="000000"/>
                        </a:solidFill>
                        <a:effectLst/>
                        <a:latin typeface="Roboto" pitchFamily="2" charset="0"/>
                        <a:ea typeface="Roboto" pitchFamily="2" charset="0"/>
                      </a:endParaRPr>
                    </a:p>
                  </a:txBody>
                  <a:tcPr marL="6940" marR="6940" marT="6940" marB="0" anchor="ctr">
                    <a:lnB w="12700" cap="flat" cmpd="sng" algn="ctr">
                      <a:solidFill>
                        <a:schemeClr val="tx1"/>
                      </a:solidFill>
                      <a:prstDash val="solid"/>
                      <a:round/>
                      <a:headEnd type="none" w="med" len="med"/>
                      <a:tailEnd type="none" w="med" len="med"/>
                    </a:lnB>
                  </a:tcPr>
                </a:tc>
                <a:tc>
                  <a:txBody>
                    <a:bodyPr/>
                    <a:lstStyle/>
                    <a:p>
                      <a:pPr algn="ctr" fontAlgn="ctr"/>
                      <a:r>
                        <a:rPr lang="en-US" sz="800" u="none" strike="noStrike">
                          <a:effectLst/>
                          <a:latin typeface="Roboto" pitchFamily="2" charset="0"/>
                          <a:ea typeface="Roboto" pitchFamily="2" charset="0"/>
                        </a:rPr>
                        <a:t>-0.08±0.08</a:t>
                      </a:r>
                      <a:endParaRPr lang="en-US" sz="800" b="0" i="0" u="none" strike="noStrike">
                        <a:solidFill>
                          <a:srgbClr val="000000"/>
                        </a:solidFill>
                        <a:effectLst/>
                        <a:latin typeface="Roboto" pitchFamily="2" charset="0"/>
                        <a:ea typeface="Roboto" pitchFamily="2" charset="0"/>
                      </a:endParaRPr>
                    </a:p>
                  </a:txBody>
                  <a:tcPr marL="6940" marR="6940" marT="6940" marB="0" anchor="ctr">
                    <a:lnB w="12700" cap="flat" cmpd="sng" algn="ctr">
                      <a:solidFill>
                        <a:schemeClr val="tx1"/>
                      </a:solidFill>
                      <a:prstDash val="solid"/>
                      <a:round/>
                      <a:headEnd type="none" w="med" len="med"/>
                      <a:tailEnd type="none" w="med" len="med"/>
                    </a:lnB>
                  </a:tcPr>
                </a:tc>
                <a:tc>
                  <a:txBody>
                    <a:bodyPr/>
                    <a:lstStyle/>
                    <a:p>
                      <a:pPr algn="ctr" fontAlgn="ctr"/>
                      <a:r>
                        <a:rPr lang="en-US" sz="800" u="none" strike="noStrike">
                          <a:effectLst/>
                          <a:latin typeface="Roboto" pitchFamily="2" charset="0"/>
                          <a:ea typeface="Roboto" pitchFamily="2" charset="0"/>
                        </a:rPr>
                        <a:t>-0.04±0.18</a:t>
                      </a:r>
                      <a:endParaRPr lang="en-US" sz="800" b="0" i="0" u="none" strike="noStrike">
                        <a:solidFill>
                          <a:srgbClr val="000000"/>
                        </a:solidFill>
                        <a:effectLst/>
                        <a:latin typeface="Roboto" pitchFamily="2" charset="0"/>
                        <a:ea typeface="Roboto" pitchFamily="2" charset="0"/>
                      </a:endParaRPr>
                    </a:p>
                  </a:txBody>
                  <a:tcPr marL="6940" marR="6940" marT="694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4388696"/>
                  </a:ext>
                </a:extLst>
              </a:tr>
              <a:tr h="179506">
                <a:tc gridSpan="4">
                  <a:txBody>
                    <a:bodyPr/>
                    <a:lstStyle/>
                    <a:p>
                      <a:pPr algn="ctr" fontAlgn="ctr"/>
                      <a:r>
                        <a:rPr lang="en-US" sz="800" b="1" u="none" strike="noStrike" dirty="0">
                          <a:effectLst/>
                          <a:latin typeface="Roboto" pitchFamily="2" charset="0"/>
                          <a:ea typeface="Roboto" pitchFamily="2" charset="0"/>
                        </a:rPr>
                        <a:t>H2</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800" b="1" i="0" u="none" strike="noStrike" dirty="0">
                        <a:solidFill>
                          <a:srgbClr val="000000"/>
                        </a:solidFill>
                        <a:effectLst/>
                        <a:latin typeface="Times New Roman" panose="02020603050405020304" pitchFamily="18" charset="0"/>
                      </a:endParaRPr>
                    </a:p>
                  </a:txBody>
                  <a:tcPr marL="6940" marR="6940" marT="694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5191863"/>
                  </a:ext>
                </a:extLst>
              </a:tr>
              <a:tr h="19695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800" b="1" u="none" strike="noStrike" dirty="0">
                          <a:effectLst/>
                          <a:latin typeface="Roboto" pitchFamily="2" charset="0"/>
                          <a:ea typeface="Roboto" pitchFamily="2" charset="0"/>
                        </a:rPr>
                        <a:t> </a:t>
                      </a:r>
                      <a:r>
                        <a:rPr lang="en-US" sz="800" b="1" u="none" strike="noStrike" dirty="0" smtClean="0">
                          <a:effectLst/>
                          <a:latin typeface="Roboto" pitchFamily="2" charset="0"/>
                          <a:ea typeface="Roboto" pitchFamily="2" charset="0"/>
                        </a:rPr>
                        <a:t>Method</a:t>
                      </a: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1" u="none" strike="noStrike" dirty="0">
                          <a:effectLst/>
                          <a:latin typeface="Roboto" pitchFamily="2" charset="0"/>
                          <a:ea typeface="Roboto" pitchFamily="2" charset="0"/>
                        </a:rPr>
                        <a:t>GM</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1" u="none" strike="noStrike" dirty="0">
                          <a:effectLst/>
                          <a:latin typeface="Roboto" pitchFamily="2" charset="0"/>
                          <a:ea typeface="Roboto" pitchFamily="2" charset="0"/>
                        </a:rPr>
                        <a:t>WM</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1" u="none" strike="noStrike" dirty="0">
                          <a:effectLst/>
                          <a:latin typeface="Roboto" pitchFamily="2" charset="0"/>
                          <a:ea typeface="Roboto" pitchFamily="2" charset="0"/>
                        </a:rPr>
                        <a:t>CSF</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3213444"/>
                  </a:ext>
                </a:extLst>
              </a:tr>
              <a:tr h="172326">
                <a:tc>
                  <a:txBody>
                    <a:bodyPr/>
                    <a:lstStyle/>
                    <a:p>
                      <a:pPr algn="ctr" fontAlgn="ctr"/>
                      <a:r>
                        <a:rPr lang="en-US" sz="800" b="1" u="none" strike="noStrike" dirty="0">
                          <a:effectLst/>
                          <a:latin typeface="Roboto" pitchFamily="2" charset="0"/>
                          <a:ea typeface="Roboto" pitchFamily="2" charset="0"/>
                        </a:rPr>
                        <a:t>ANN</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tc>
                  <a:txBody>
                    <a:bodyPr/>
                    <a:lstStyle/>
                    <a:p>
                      <a:pPr algn="ctr" fontAlgn="ctr"/>
                      <a:r>
                        <a:rPr lang="en-US" sz="800" u="none" strike="noStrike">
                          <a:effectLst/>
                          <a:latin typeface="Roboto" pitchFamily="2" charset="0"/>
                          <a:ea typeface="Roboto" pitchFamily="2" charset="0"/>
                        </a:rPr>
                        <a:t>1.59±1.37</a:t>
                      </a:r>
                      <a:endParaRPr lang="en-US" sz="800" b="0" i="0" u="none" strike="noStrike">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tc>
                  <a:txBody>
                    <a:bodyPr/>
                    <a:lstStyle/>
                    <a:p>
                      <a:pPr algn="ctr" fontAlgn="ctr"/>
                      <a:r>
                        <a:rPr lang="en-US" sz="800" u="none" strike="noStrike">
                          <a:effectLst/>
                          <a:latin typeface="Roboto" pitchFamily="2" charset="0"/>
                          <a:ea typeface="Roboto" pitchFamily="2" charset="0"/>
                        </a:rPr>
                        <a:t>-0.56±0.46</a:t>
                      </a:r>
                      <a:endParaRPr lang="en-US" sz="800" b="0" i="0" u="none" strike="noStrike">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tc>
                  <a:txBody>
                    <a:bodyPr/>
                    <a:lstStyle/>
                    <a:p>
                      <a:pPr algn="ctr" fontAlgn="ctr"/>
                      <a:r>
                        <a:rPr lang="en-US" sz="800" u="none" strike="noStrike">
                          <a:effectLst/>
                          <a:latin typeface="Roboto" pitchFamily="2" charset="0"/>
                          <a:ea typeface="Roboto" pitchFamily="2" charset="0"/>
                        </a:rPr>
                        <a:t>0.78±0.76</a:t>
                      </a:r>
                      <a:endParaRPr lang="en-US" sz="800" b="0" i="0" u="none" strike="noStrike">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4555790"/>
                  </a:ext>
                </a:extLst>
              </a:tr>
              <a:tr h="172326">
                <a:tc>
                  <a:txBody>
                    <a:bodyPr/>
                    <a:lstStyle/>
                    <a:p>
                      <a:pPr algn="ctr" fontAlgn="ctr"/>
                      <a:r>
                        <a:rPr lang="en-US" sz="800" b="1" u="none" strike="noStrike" dirty="0">
                          <a:effectLst/>
                          <a:latin typeface="Roboto" pitchFamily="2" charset="0"/>
                          <a:ea typeface="Roboto" pitchFamily="2" charset="0"/>
                        </a:rPr>
                        <a:t>FCM</a:t>
                      </a:r>
                      <a:endParaRPr lang="en-US" sz="800" b="1"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2.28±2.26</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-0.90±0.83</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0.94±0.90</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4106155302"/>
                  </a:ext>
                </a:extLst>
              </a:tr>
              <a:tr h="272850">
                <a:tc>
                  <a:txBody>
                    <a:bodyPr/>
                    <a:lstStyle/>
                    <a:p>
                      <a:pPr algn="ctr" fontAlgn="ctr"/>
                      <a:r>
                        <a:rPr lang="en-US" sz="800" b="1" u="none" strike="noStrike" dirty="0">
                          <a:effectLst/>
                          <a:latin typeface="Roboto" pitchFamily="2" charset="0"/>
                          <a:ea typeface="Roboto" pitchFamily="2" charset="0"/>
                        </a:rPr>
                        <a:t>FANTASM</a:t>
                      </a:r>
                      <a:endParaRPr lang="en-US" sz="800" b="1"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dirty="0">
                          <a:effectLst/>
                          <a:latin typeface="Roboto" pitchFamily="2" charset="0"/>
                          <a:ea typeface="Roboto" pitchFamily="2" charset="0"/>
                        </a:rPr>
                        <a:t>1.34±1.13</a:t>
                      </a:r>
                      <a:endParaRPr lang="en-US" sz="800" b="0"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-0.49±0.37</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0.80±0.73</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1209681095"/>
                  </a:ext>
                </a:extLst>
              </a:tr>
              <a:tr h="172326">
                <a:tc>
                  <a:txBody>
                    <a:bodyPr/>
                    <a:lstStyle/>
                    <a:p>
                      <a:pPr algn="ctr" fontAlgn="ctr"/>
                      <a:r>
                        <a:rPr lang="en-US" sz="800" b="1" u="none" strike="noStrike" dirty="0">
                          <a:effectLst/>
                          <a:latin typeface="Roboto" pitchFamily="2" charset="0"/>
                          <a:ea typeface="Roboto" pitchFamily="2" charset="0"/>
                        </a:rPr>
                        <a:t>FAST</a:t>
                      </a:r>
                      <a:endParaRPr lang="en-US" sz="800" b="1"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1.92±1.59</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-1.28±1.03</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0.47±0.39</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1659862256"/>
                  </a:ext>
                </a:extLst>
              </a:tr>
              <a:tr h="172326">
                <a:tc>
                  <a:txBody>
                    <a:bodyPr/>
                    <a:lstStyle/>
                    <a:p>
                      <a:pPr algn="ctr" fontAlgn="ctr"/>
                      <a:r>
                        <a:rPr lang="en-US" sz="800" b="1" u="none" strike="noStrike" dirty="0">
                          <a:effectLst/>
                          <a:latin typeface="Roboto" pitchFamily="2" charset="0"/>
                          <a:ea typeface="Roboto" pitchFamily="2" charset="0"/>
                        </a:rPr>
                        <a:t>SPM5</a:t>
                      </a:r>
                      <a:endParaRPr lang="en-US" sz="800" b="1"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0.10±2.68</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-1.04±3.01</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0.53±0.51</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591718439"/>
                  </a:ext>
                </a:extLst>
              </a:tr>
              <a:tr h="179506">
                <a:tc>
                  <a:txBody>
                    <a:bodyPr/>
                    <a:lstStyle/>
                    <a:p>
                      <a:pPr algn="ctr" fontAlgn="ctr"/>
                      <a:r>
                        <a:rPr lang="en-US" sz="800" b="1" u="none" strike="noStrike" dirty="0">
                          <a:effectLst/>
                          <a:latin typeface="Roboto" pitchFamily="2" charset="0"/>
                          <a:ea typeface="Roboto" pitchFamily="2" charset="0"/>
                        </a:rPr>
                        <a:t>SPM8</a:t>
                      </a:r>
                      <a:endParaRPr lang="en-US" sz="800" b="1" i="0" u="none" strike="noStrike" dirty="0">
                        <a:solidFill>
                          <a:srgbClr val="000000"/>
                        </a:solidFill>
                        <a:effectLst/>
                        <a:latin typeface="Roboto" pitchFamily="2" charset="0"/>
                        <a:ea typeface="Roboto" pitchFamily="2" charset="0"/>
                      </a:endParaRPr>
                    </a:p>
                  </a:txBody>
                  <a:tcPr marL="6940" marR="6940" marT="6940" marB="0" anchor="ctr">
                    <a:lnB w="12700" cap="flat" cmpd="sng" algn="ctr">
                      <a:solidFill>
                        <a:schemeClr val="tx1"/>
                      </a:solidFill>
                      <a:prstDash val="solid"/>
                      <a:round/>
                      <a:headEnd type="none" w="med" len="med"/>
                      <a:tailEnd type="none" w="med" len="med"/>
                    </a:lnB>
                  </a:tcPr>
                </a:tc>
                <a:tc>
                  <a:txBody>
                    <a:bodyPr/>
                    <a:lstStyle/>
                    <a:p>
                      <a:pPr algn="ctr" fontAlgn="ctr"/>
                      <a:r>
                        <a:rPr lang="en-US" sz="800" u="none" strike="noStrike">
                          <a:effectLst/>
                          <a:latin typeface="Roboto" pitchFamily="2" charset="0"/>
                          <a:ea typeface="Roboto" pitchFamily="2" charset="0"/>
                        </a:rPr>
                        <a:t>0.55±0.34</a:t>
                      </a:r>
                      <a:endParaRPr lang="en-US" sz="800" b="0" i="0" u="none" strike="noStrike">
                        <a:solidFill>
                          <a:srgbClr val="000000"/>
                        </a:solidFill>
                        <a:effectLst/>
                        <a:latin typeface="Roboto" pitchFamily="2" charset="0"/>
                        <a:ea typeface="Roboto" pitchFamily="2" charset="0"/>
                      </a:endParaRPr>
                    </a:p>
                  </a:txBody>
                  <a:tcPr marL="6940" marR="6940" marT="6940" marB="0" anchor="ctr">
                    <a:lnB w="12700" cap="flat" cmpd="sng" algn="ctr">
                      <a:solidFill>
                        <a:schemeClr val="tx1"/>
                      </a:solidFill>
                      <a:prstDash val="solid"/>
                      <a:round/>
                      <a:headEnd type="none" w="med" len="med"/>
                      <a:tailEnd type="none" w="med" len="med"/>
                    </a:lnB>
                  </a:tcPr>
                </a:tc>
                <a:tc>
                  <a:txBody>
                    <a:bodyPr/>
                    <a:lstStyle/>
                    <a:p>
                      <a:pPr algn="ctr" fontAlgn="ctr"/>
                      <a:r>
                        <a:rPr lang="en-US" sz="800" u="none" strike="noStrike">
                          <a:effectLst/>
                          <a:latin typeface="Roboto" pitchFamily="2" charset="0"/>
                          <a:ea typeface="Roboto" pitchFamily="2" charset="0"/>
                        </a:rPr>
                        <a:t>-0.93±0.55</a:t>
                      </a:r>
                      <a:endParaRPr lang="en-US" sz="800" b="0" i="0" u="none" strike="noStrike">
                        <a:solidFill>
                          <a:srgbClr val="000000"/>
                        </a:solidFill>
                        <a:effectLst/>
                        <a:latin typeface="Roboto" pitchFamily="2" charset="0"/>
                        <a:ea typeface="Roboto" pitchFamily="2" charset="0"/>
                      </a:endParaRPr>
                    </a:p>
                  </a:txBody>
                  <a:tcPr marL="6940" marR="6940" marT="6940" marB="0" anchor="ctr">
                    <a:lnB w="12700" cap="flat" cmpd="sng" algn="ctr">
                      <a:solidFill>
                        <a:schemeClr val="tx1"/>
                      </a:solidFill>
                      <a:prstDash val="solid"/>
                      <a:round/>
                      <a:headEnd type="none" w="med" len="med"/>
                      <a:tailEnd type="none" w="med" len="med"/>
                    </a:lnB>
                  </a:tcPr>
                </a:tc>
                <a:tc>
                  <a:txBody>
                    <a:bodyPr/>
                    <a:lstStyle/>
                    <a:p>
                      <a:pPr algn="ctr" fontAlgn="ctr"/>
                      <a:r>
                        <a:rPr lang="en-US" sz="800" u="none" strike="noStrike">
                          <a:effectLst/>
                          <a:latin typeface="Roboto" pitchFamily="2" charset="0"/>
                          <a:ea typeface="Roboto" pitchFamily="2" charset="0"/>
                        </a:rPr>
                        <a:t>0.54±0.42</a:t>
                      </a:r>
                      <a:endParaRPr lang="en-US" sz="800" b="0" i="0" u="none" strike="noStrike">
                        <a:solidFill>
                          <a:srgbClr val="000000"/>
                        </a:solidFill>
                        <a:effectLst/>
                        <a:latin typeface="Roboto" pitchFamily="2" charset="0"/>
                        <a:ea typeface="Roboto" pitchFamily="2" charset="0"/>
                      </a:endParaRPr>
                    </a:p>
                  </a:txBody>
                  <a:tcPr marL="6940" marR="6940" marT="694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4788305"/>
                  </a:ext>
                </a:extLst>
              </a:tr>
              <a:tr h="179506">
                <a:tc gridSpan="4">
                  <a:txBody>
                    <a:bodyPr/>
                    <a:lstStyle/>
                    <a:p>
                      <a:pPr algn="ctr" fontAlgn="ctr"/>
                      <a:r>
                        <a:rPr lang="en-US" sz="800" b="1" u="none" strike="noStrike" dirty="0">
                          <a:effectLst/>
                          <a:latin typeface="Roboto" pitchFamily="2" charset="0"/>
                          <a:ea typeface="Roboto" pitchFamily="2" charset="0"/>
                        </a:rPr>
                        <a:t>H3</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800" b="1" i="0" u="none" strike="noStrike" dirty="0">
                        <a:solidFill>
                          <a:srgbClr val="000000"/>
                        </a:solidFill>
                        <a:effectLst/>
                        <a:latin typeface="Times New Roman" panose="02020603050405020304" pitchFamily="18" charset="0"/>
                      </a:endParaRPr>
                    </a:p>
                  </a:txBody>
                  <a:tcPr marL="6940" marR="6940" marT="694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7395717"/>
                  </a:ext>
                </a:extLst>
              </a:tr>
              <a:tr h="17950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800" b="1" u="none" strike="noStrike" dirty="0">
                          <a:effectLst/>
                          <a:latin typeface="Roboto" pitchFamily="2" charset="0"/>
                          <a:ea typeface="Roboto" pitchFamily="2" charset="0"/>
                        </a:rPr>
                        <a:t> </a:t>
                      </a:r>
                      <a:r>
                        <a:rPr lang="en-US" sz="800" b="1" u="none" strike="noStrike" dirty="0" smtClean="0">
                          <a:effectLst/>
                          <a:latin typeface="Roboto" pitchFamily="2" charset="0"/>
                          <a:ea typeface="Roboto" pitchFamily="2" charset="0"/>
                        </a:rPr>
                        <a:t>Method</a:t>
                      </a:r>
                      <a:endParaRPr lang="en-US" sz="800" b="1" i="1" u="none" strike="noStrike" dirty="0" smtClean="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1" u="none" strike="noStrike" dirty="0">
                          <a:effectLst/>
                          <a:latin typeface="Roboto" pitchFamily="2" charset="0"/>
                          <a:ea typeface="Roboto" pitchFamily="2" charset="0"/>
                        </a:rPr>
                        <a:t>GM</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1" u="none" strike="noStrike" dirty="0">
                          <a:effectLst/>
                          <a:latin typeface="Roboto" pitchFamily="2" charset="0"/>
                          <a:ea typeface="Roboto" pitchFamily="2" charset="0"/>
                        </a:rPr>
                        <a:t>WM</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1" u="none" strike="noStrike" dirty="0">
                          <a:effectLst/>
                          <a:latin typeface="Roboto" pitchFamily="2" charset="0"/>
                          <a:ea typeface="Roboto" pitchFamily="2" charset="0"/>
                        </a:rPr>
                        <a:t>CSF</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1530530"/>
                  </a:ext>
                </a:extLst>
              </a:tr>
              <a:tr h="172326">
                <a:tc>
                  <a:txBody>
                    <a:bodyPr/>
                    <a:lstStyle/>
                    <a:p>
                      <a:pPr algn="ctr" fontAlgn="ctr"/>
                      <a:r>
                        <a:rPr lang="en-US" sz="800" b="1" u="none" strike="noStrike" dirty="0">
                          <a:effectLst/>
                          <a:latin typeface="Roboto" pitchFamily="2" charset="0"/>
                          <a:ea typeface="Roboto" pitchFamily="2" charset="0"/>
                        </a:rPr>
                        <a:t>ANN</a:t>
                      </a:r>
                      <a:endParaRPr lang="en-US" sz="800" b="1" i="0" u="none" strike="noStrike" dirty="0">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tc>
                  <a:txBody>
                    <a:bodyPr/>
                    <a:lstStyle/>
                    <a:p>
                      <a:pPr algn="ctr" fontAlgn="ctr"/>
                      <a:r>
                        <a:rPr lang="en-US" sz="800" u="none" strike="noStrike">
                          <a:effectLst/>
                          <a:latin typeface="Roboto" pitchFamily="2" charset="0"/>
                          <a:ea typeface="Roboto" pitchFamily="2" charset="0"/>
                        </a:rPr>
                        <a:t>0.25±0.31</a:t>
                      </a:r>
                      <a:endParaRPr lang="en-US" sz="800" b="0" i="0" u="none" strike="noStrike">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tc>
                  <a:txBody>
                    <a:bodyPr/>
                    <a:lstStyle/>
                    <a:p>
                      <a:pPr algn="ctr" fontAlgn="ctr"/>
                      <a:r>
                        <a:rPr lang="en-US" sz="800" u="none" strike="noStrike">
                          <a:effectLst/>
                          <a:latin typeface="Roboto" pitchFamily="2" charset="0"/>
                          <a:ea typeface="Roboto" pitchFamily="2" charset="0"/>
                        </a:rPr>
                        <a:t>-0.16±0.28</a:t>
                      </a:r>
                      <a:endParaRPr lang="en-US" sz="800" b="0" i="0" u="none" strike="noStrike">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tc>
                  <a:txBody>
                    <a:bodyPr/>
                    <a:lstStyle/>
                    <a:p>
                      <a:pPr algn="ctr" fontAlgn="ctr"/>
                      <a:r>
                        <a:rPr lang="en-US" sz="800" u="none" strike="noStrike">
                          <a:effectLst/>
                          <a:latin typeface="Roboto" pitchFamily="2" charset="0"/>
                          <a:ea typeface="Roboto" pitchFamily="2" charset="0"/>
                        </a:rPr>
                        <a:t>-0.09±0.09</a:t>
                      </a:r>
                      <a:endParaRPr lang="en-US" sz="800" b="0" i="0" u="none" strike="noStrike">
                        <a:solidFill>
                          <a:srgbClr val="000000"/>
                        </a:solidFill>
                        <a:effectLst/>
                        <a:latin typeface="Roboto" pitchFamily="2" charset="0"/>
                        <a:ea typeface="Roboto" pitchFamily="2" charset="0"/>
                      </a:endParaRPr>
                    </a:p>
                  </a:txBody>
                  <a:tcPr marL="6940" marR="6940" marT="694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25847289"/>
                  </a:ext>
                </a:extLst>
              </a:tr>
              <a:tr h="172326">
                <a:tc>
                  <a:txBody>
                    <a:bodyPr/>
                    <a:lstStyle/>
                    <a:p>
                      <a:pPr algn="ctr" fontAlgn="ctr"/>
                      <a:r>
                        <a:rPr lang="en-US" sz="800" b="1" u="none" strike="noStrike" dirty="0">
                          <a:effectLst/>
                          <a:latin typeface="Roboto" pitchFamily="2" charset="0"/>
                          <a:ea typeface="Roboto" pitchFamily="2" charset="0"/>
                        </a:rPr>
                        <a:t>FCM</a:t>
                      </a:r>
                      <a:endParaRPr lang="en-US" sz="800" b="1"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0.28±0.23</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-0.25±0.20</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0.08±0.09</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1827254874"/>
                  </a:ext>
                </a:extLst>
              </a:tr>
              <a:tr h="272850">
                <a:tc>
                  <a:txBody>
                    <a:bodyPr/>
                    <a:lstStyle/>
                    <a:p>
                      <a:pPr algn="ctr" fontAlgn="ctr"/>
                      <a:r>
                        <a:rPr lang="en-US" sz="800" b="1" u="none" strike="noStrike" dirty="0">
                          <a:effectLst/>
                          <a:latin typeface="Roboto" pitchFamily="2" charset="0"/>
                          <a:ea typeface="Roboto" pitchFamily="2" charset="0"/>
                        </a:rPr>
                        <a:t>FANTASM</a:t>
                      </a:r>
                      <a:endParaRPr lang="en-US" sz="800" b="1"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0.26±0.22</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-0.24±0.19</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0.07±0.08</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3084772572"/>
                  </a:ext>
                </a:extLst>
              </a:tr>
              <a:tr h="172326">
                <a:tc>
                  <a:txBody>
                    <a:bodyPr/>
                    <a:lstStyle/>
                    <a:p>
                      <a:pPr algn="ctr" fontAlgn="ctr"/>
                      <a:r>
                        <a:rPr lang="en-US" sz="800" b="1" u="none" strike="noStrike" dirty="0">
                          <a:effectLst/>
                          <a:latin typeface="Roboto" pitchFamily="2" charset="0"/>
                          <a:ea typeface="Roboto" pitchFamily="2" charset="0"/>
                        </a:rPr>
                        <a:t>FAST</a:t>
                      </a:r>
                      <a:endParaRPr lang="en-US" sz="800" b="1"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0.34±0.28</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-0.37±0.31</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0.12±0.17</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3407819804"/>
                  </a:ext>
                </a:extLst>
              </a:tr>
              <a:tr h="172326">
                <a:tc>
                  <a:txBody>
                    <a:bodyPr/>
                    <a:lstStyle/>
                    <a:p>
                      <a:pPr algn="ctr" fontAlgn="ctr"/>
                      <a:r>
                        <a:rPr lang="en-US" sz="800" b="1" u="none" strike="noStrike" dirty="0">
                          <a:effectLst/>
                          <a:latin typeface="Roboto" pitchFamily="2" charset="0"/>
                          <a:ea typeface="Roboto" pitchFamily="2" charset="0"/>
                        </a:rPr>
                        <a:t>SPM5</a:t>
                      </a:r>
                      <a:endParaRPr lang="en-US" sz="800" b="1"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0.04±0.17</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-0.18±0.36</a:t>
                      </a:r>
                      <a:endParaRPr lang="en-US" sz="800" b="0" i="0" u="none" strike="noStrike">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a:effectLst/>
                          <a:latin typeface="Roboto" pitchFamily="2" charset="0"/>
                          <a:ea typeface="Roboto" pitchFamily="2" charset="0"/>
                        </a:rPr>
                        <a:t>0.15±0.23</a:t>
                      </a:r>
                      <a:endParaRPr lang="en-US" sz="800" b="0" i="0" u="none" strike="noStrike">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38031076"/>
                  </a:ext>
                </a:extLst>
              </a:tr>
              <a:tr h="179506">
                <a:tc>
                  <a:txBody>
                    <a:bodyPr/>
                    <a:lstStyle/>
                    <a:p>
                      <a:pPr algn="ctr" fontAlgn="ctr"/>
                      <a:r>
                        <a:rPr lang="en-US" sz="800" b="1" u="none" strike="noStrike" dirty="0">
                          <a:effectLst/>
                          <a:latin typeface="Roboto" pitchFamily="2" charset="0"/>
                          <a:ea typeface="Roboto" pitchFamily="2" charset="0"/>
                        </a:rPr>
                        <a:t>SPM8</a:t>
                      </a:r>
                      <a:endParaRPr lang="en-US" sz="800" b="1"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dirty="0">
                          <a:effectLst/>
                          <a:latin typeface="Roboto" pitchFamily="2" charset="0"/>
                          <a:ea typeface="Roboto" pitchFamily="2" charset="0"/>
                        </a:rPr>
                        <a:t>0.09±0.15</a:t>
                      </a:r>
                      <a:endParaRPr lang="en-US" sz="800" b="0"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dirty="0">
                          <a:effectLst/>
                          <a:latin typeface="Roboto" pitchFamily="2" charset="0"/>
                          <a:ea typeface="Roboto" pitchFamily="2" charset="0"/>
                        </a:rPr>
                        <a:t>-0.23±0.25</a:t>
                      </a:r>
                      <a:endParaRPr lang="en-US" sz="800" b="0" i="0" u="none" strike="noStrike" dirty="0">
                        <a:solidFill>
                          <a:srgbClr val="000000"/>
                        </a:solidFill>
                        <a:effectLst/>
                        <a:latin typeface="Roboto" pitchFamily="2" charset="0"/>
                        <a:ea typeface="Roboto" pitchFamily="2" charset="0"/>
                      </a:endParaRPr>
                    </a:p>
                  </a:txBody>
                  <a:tcPr marL="6940" marR="6940" marT="6940" marB="0" anchor="ctr"/>
                </a:tc>
                <a:tc>
                  <a:txBody>
                    <a:bodyPr/>
                    <a:lstStyle/>
                    <a:p>
                      <a:pPr algn="ctr" fontAlgn="ctr"/>
                      <a:r>
                        <a:rPr lang="en-US" sz="800" u="none" strike="noStrike" dirty="0">
                          <a:effectLst/>
                          <a:latin typeface="Roboto" pitchFamily="2" charset="0"/>
                          <a:ea typeface="Roboto" pitchFamily="2" charset="0"/>
                        </a:rPr>
                        <a:t>0.17±0.23</a:t>
                      </a:r>
                      <a:endParaRPr lang="en-US" sz="800" b="0" i="0" u="none" strike="noStrike" dirty="0">
                        <a:solidFill>
                          <a:srgbClr val="000000"/>
                        </a:solidFill>
                        <a:effectLst/>
                        <a:latin typeface="Roboto" pitchFamily="2" charset="0"/>
                        <a:ea typeface="Roboto" pitchFamily="2" charset="0"/>
                      </a:endParaRPr>
                    </a:p>
                  </a:txBody>
                  <a:tcPr marL="6940" marR="6940" marT="6940" marB="0" anchor="ctr"/>
                </a:tc>
                <a:extLst>
                  <a:ext uri="{0D108BD9-81ED-4DB2-BD59-A6C34878D82A}">
                    <a16:rowId xmlns:a16="http://schemas.microsoft.com/office/drawing/2014/main" val="3344645300"/>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108203959"/>
              </p:ext>
            </p:extLst>
          </p:nvPr>
        </p:nvGraphicFramePr>
        <p:xfrm>
          <a:off x="1032448" y="4462135"/>
          <a:ext cx="7084630" cy="1644398"/>
        </p:xfrm>
        <a:graphic>
          <a:graphicData uri="http://schemas.openxmlformats.org/drawingml/2006/table">
            <a:tbl>
              <a:tblPr>
                <a:tableStyleId>{9D7B26C5-4107-4FEC-AEDC-1716B250A1EF}</a:tableStyleId>
              </a:tblPr>
              <a:tblGrid>
                <a:gridCol w="794896">
                  <a:extLst>
                    <a:ext uri="{9D8B030D-6E8A-4147-A177-3AD203B41FA5}">
                      <a16:colId xmlns:a16="http://schemas.microsoft.com/office/drawing/2014/main" val="1849997812"/>
                    </a:ext>
                  </a:extLst>
                </a:gridCol>
                <a:gridCol w="684375">
                  <a:extLst>
                    <a:ext uri="{9D8B030D-6E8A-4147-A177-3AD203B41FA5}">
                      <a16:colId xmlns:a16="http://schemas.microsoft.com/office/drawing/2014/main" val="961443895"/>
                    </a:ext>
                  </a:extLst>
                </a:gridCol>
                <a:gridCol w="691460">
                  <a:extLst>
                    <a:ext uri="{9D8B030D-6E8A-4147-A177-3AD203B41FA5}">
                      <a16:colId xmlns:a16="http://schemas.microsoft.com/office/drawing/2014/main" val="1943421136"/>
                    </a:ext>
                  </a:extLst>
                </a:gridCol>
                <a:gridCol w="690043">
                  <a:extLst>
                    <a:ext uri="{9D8B030D-6E8A-4147-A177-3AD203B41FA5}">
                      <a16:colId xmlns:a16="http://schemas.microsoft.com/office/drawing/2014/main" val="3037131272"/>
                    </a:ext>
                  </a:extLst>
                </a:gridCol>
                <a:gridCol w="690043">
                  <a:extLst>
                    <a:ext uri="{9D8B030D-6E8A-4147-A177-3AD203B41FA5}">
                      <a16:colId xmlns:a16="http://schemas.microsoft.com/office/drawing/2014/main" val="167273258"/>
                    </a:ext>
                  </a:extLst>
                </a:gridCol>
                <a:gridCol w="690043">
                  <a:extLst>
                    <a:ext uri="{9D8B030D-6E8A-4147-A177-3AD203B41FA5}">
                      <a16:colId xmlns:a16="http://schemas.microsoft.com/office/drawing/2014/main" val="1423151051"/>
                    </a:ext>
                  </a:extLst>
                </a:gridCol>
                <a:gridCol w="691460">
                  <a:extLst>
                    <a:ext uri="{9D8B030D-6E8A-4147-A177-3AD203B41FA5}">
                      <a16:colId xmlns:a16="http://schemas.microsoft.com/office/drawing/2014/main" val="3257758762"/>
                    </a:ext>
                  </a:extLst>
                </a:gridCol>
                <a:gridCol w="687209">
                  <a:extLst>
                    <a:ext uri="{9D8B030D-6E8A-4147-A177-3AD203B41FA5}">
                      <a16:colId xmlns:a16="http://schemas.microsoft.com/office/drawing/2014/main" val="3274719446"/>
                    </a:ext>
                  </a:extLst>
                </a:gridCol>
                <a:gridCol w="690043">
                  <a:extLst>
                    <a:ext uri="{9D8B030D-6E8A-4147-A177-3AD203B41FA5}">
                      <a16:colId xmlns:a16="http://schemas.microsoft.com/office/drawing/2014/main" val="3441200243"/>
                    </a:ext>
                  </a:extLst>
                </a:gridCol>
                <a:gridCol w="775058">
                  <a:extLst>
                    <a:ext uri="{9D8B030D-6E8A-4147-A177-3AD203B41FA5}">
                      <a16:colId xmlns:a16="http://schemas.microsoft.com/office/drawing/2014/main" val="2122819497"/>
                    </a:ext>
                  </a:extLst>
                </a:gridCol>
              </a:tblGrid>
              <a:tr h="175552">
                <a:tc>
                  <a:txBody>
                    <a:bodyPr/>
                    <a:lstStyle/>
                    <a:p>
                      <a:pPr algn="ctr">
                        <a:lnSpc>
                          <a:spcPct val="115000"/>
                        </a:lnSpc>
                        <a:spcAft>
                          <a:spcPts val="0"/>
                        </a:spcAft>
                      </a:pPr>
                      <a:r>
                        <a:rPr lang="en-US" sz="900" b="1" i="1" dirty="0">
                          <a:effectLst/>
                          <a:latin typeface="Roboto" pitchFamily="2" charset="0"/>
                          <a:ea typeface="Roboto" pitchFamily="2" charset="0"/>
                        </a:rPr>
                        <a:t>Method</a:t>
                      </a:r>
                      <a:endParaRPr lang="en-US" sz="1000" b="1" i="1"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gridSpan="3">
                  <a:txBody>
                    <a:bodyPr/>
                    <a:lstStyle/>
                    <a:p>
                      <a:pPr algn="ctr">
                        <a:lnSpc>
                          <a:spcPct val="115000"/>
                        </a:lnSpc>
                        <a:spcAft>
                          <a:spcPts val="0"/>
                        </a:spcAft>
                      </a:pPr>
                      <a:r>
                        <a:rPr lang="en-US" sz="900" b="1" dirty="0">
                          <a:effectLst/>
                          <a:latin typeface="Roboto" pitchFamily="2" charset="0"/>
                          <a:ea typeface="Roboto" pitchFamily="2" charset="0"/>
                        </a:rPr>
                        <a:t>H1</a:t>
                      </a:r>
                      <a:endParaRPr lang="en-US" sz="1000" b="1"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900" b="1" dirty="0">
                          <a:effectLst/>
                          <a:latin typeface="Roboto" pitchFamily="2" charset="0"/>
                          <a:ea typeface="Roboto" pitchFamily="2" charset="0"/>
                        </a:rPr>
                        <a:t>H2</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900" b="1" dirty="0">
                          <a:effectLst/>
                          <a:latin typeface="Roboto" pitchFamily="2" charset="0"/>
                          <a:ea typeface="Roboto" pitchFamily="2" charset="0"/>
                        </a:rPr>
                        <a:t>H3</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03946859"/>
                  </a:ext>
                </a:extLst>
              </a:tr>
              <a:tr h="175552">
                <a:tc>
                  <a:txBody>
                    <a:bodyPr/>
                    <a:lstStyle/>
                    <a:p>
                      <a:pPr algn="ctr">
                        <a:lnSpc>
                          <a:spcPct val="115000"/>
                        </a:lnSpc>
                        <a:spcAft>
                          <a:spcPts val="0"/>
                        </a:spcAft>
                      </a:pPr>
                      <a:r>
                        <a:rPr lang="en-US" sz="900" dirty="0">
                          <a:effectLst/>
                          <a:latin typeface="Roboto" pitchFamily="2" charset="0"/>
                          <a:ea typeface="Roboto" pitchFamily="2" charset="0"/>
                        </a:rPr>
                        <a:t> </a:t>
                      </a:r>
                      <a:endParaRPr lang="en-US" sz="10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GM</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WM</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CSF</a:t>
                      </a:r>
                      <a:endParaRPr lang="en-US" sz="1000" b="1"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GM</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WM</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CSF</a:t>
                      </a:r>
                      <a:endParaRPr lang="en-US" sz="1000" b="1"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GM</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WM</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900" b="1" dirty="0">
                          <a:effectLst/>
                          <a:latin typeface="Roboto" pitchFamily="2" charset="0"/>
                          <a:ea typeface="Roboto" pitchFamily="2" charset="0"/>
                        </a:rPr>
                        <a:t>CSF</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3290901"/>
                  </a:ext>
                </a:extLst>
              </a:tr>
              <a:tr h="215549">
                <a:tc>
                  <a:txBody>
                    <a:bodyPr/>
                    <a:lstStyle/>
                    <a:p>
                      <a:pPr algn="ctr">
                        <a:lnSpc>
                          <a:spcPct val="115000"/>
                        </a:lnSpc>
                        <a:spcAft>
                          <a:spcPts val="0"/>
                        </a:spcAft>
                      </a:pPr>
                      <a:r>
                        <a:rPr lang="en-US" sz="900" b="1" dirty="0">
                          <a:effectLst/>
                          <a:latin typeface="Roboto" pitchFamily="2" charset="0"/>
                          <a:ea typeface="Roboto" pitchFamily="2" charset="0"/>
                        </a:rPr>
                        <a:t>ANN</a:t>
                      </a:r>
                      <a:endParaRPr lang="en-US" sz="10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0.15</a:t>
                      </a:r>
                      <a:r>
                        <a:rPr lang="en-US" sz="1000">
                          <a:effectLst/>
                          <a:latin typeface="Roboto" pitchFamily="2" charset="0"/>
                          <a:ea typeface="Roboto" pitchFamily="2" charset="0"/>
                        </a:rPr>
                        <a:t>±</a:t>
                      </a:r>
                      <a:r>
                        <a:rPr lang="en-US" sz="900">
                          <a:effectLst/>
                          <a:latin typeface="Roboto" pitchFamily="2" charset="0"/>
                          <a:ea typeface="Roboto" pitchFamily="2" charset="0"/>
                        </a:rPr>
                        <a:t>0.26</a:t>
                      </a:r>
                      <a:endParaRPr lang="en-US" sz="10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-0.10</a:t>
                      </a:r>
                      <a:r>
                        <a:rPr lang="en-US" sz="1000">
                          <a:effectLst/>
                          <a:latin typeface="Roboto" pitchFamily="2" charset="0"/>
                          <a:ea typeface="Roboto" pitchFamily="2" charset="0"/>
                        </a:rPr>
                        <a:t>±</a:t>
                      </a:r>
                      <a:r>
                        <a:rPr lang="en-US" sz="900">
                          <a:effectLst/>
                          <a:latin typeface="Roboto" pitchFamily="2" charset="0"/>
                          <a:ea typeface="Roboto" pitchFamily="2" charset="0"/>
                        </a:rPr>
                        <a:t>0.18</a:t>
                      </a:r>
                      <a:endParaRPr lang="en-US" sz="10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0.07</a:t>
                      </a:r>
                      <a:r>
                        <a:rPr lang="en-US" sz="1000">
                          <a:effectLst/>
                          <a:latin typeface="Roboto" pitchFamily="2" charset="0"/>
                          <a:ea typeface="Roboto" pitchFamily="2" charset="0"/>
                        </a:rPr>
                        <a:t>±</a:t>
                      </a:r>
                      <a:r>
                        <a:rPr lang="en-US" sz="900">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0.70</a:t>
                      </a:r>
                      <a:r>
                        <a:rPr lang="en-US" sz="1000">
                          <a:effectLst/>
                          <a:latin typeface="Roboto" pitchFamily="2" charset="0"/>
                          <a:ea typeface="Roboto" pitchFamily="2" charset="0"/>
                        </a:rPr>
                        <a:t>±</a:t>
                      </a:r>
                      <a:r>
                        <a:rPr lang="en-US" sz="900">
                          <a:effectLst/>
                          <a:latin typeface="Roboto" pitchFamily="2" charset="0"/>
                          <a:ea typeface="Roboto" pitchFamily="2" charset="0"/>
                        </a:rPr>
                        <a:t>0.61</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-0.31</a:t>
                      </a:r>
                      <a:r>
                        <a:rPr lang="en-US" sz="1000">
                          <a:effectLst/>
                          <a:latin typeface="Roboto" pitchFamily="2" charset="0"/>
                          <a:ea typeface="Roboto" pitchFamily="2" charset="0"/>
                        </a:rPr>
                        <a:t>±</a:t>
                      </a:r>
                      <a:r>
                        <a:rPr lang="en-US" sz="900">
                          <a:effectLst/>
                          <a:latin typeface="Roboto" pitchFamily="2" charset="0"/>
                          <a:ea typeface="Roboto" pitchFamily="2" charset="0"/>
                        </a:rPr>
                        <a:t>0.24</a:t>
                      </a:r>
                      <a:endParaRPr lang="en-US" sz="10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0.67</a:t>
                      </a:r>
                      <a:r>
                        <a:rPr lang="en-US" sz="1000">
                          <a:effectLst/>
                          <a:latin typeface="Roboto" pitchFamily="2" charset="0"/>
                          <a:ea typeface="Roboto" pitchFamily="2" charset="0"/>
                        </a:rPr>
                        <a:t>±</a:t>
                      </a:r>
                      <a:r>
                        <a:rPr lang="en-US" sz="900">
                          <a:effectLst/>
                          <a:latin typeface="Roboto" pitchFamily="2" charset="0"/>
                          <a:ea typeface="Roboto" pitchFamily="2" charset="0"/>
                        </a:rPr>
                        <a:t>0.69</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-0.01</a:t>
                      </a:r>
                      <a:r>
                        <a:rPr lang="en-US" sz="1000">
                          <a:effectLst/>
                          <a:latin typeface="Roboto" pitchFamily="2" charset="0"/>
                          <a:ea typeface="Roboto" pitchFamily="2" charset="0"/>
                        </a:rPr>
                        <a:t>±</a:t>
                      </a:r>
                      <a:r>
                        <a:rPr lang="en-US" sz="900">
                          <a:effectLst/>
                          <a:latin typeface="Roboto" pitchFamily="2" charset="0"/>
                          <a:ea typeface="Roboto" pitchFamily="2" charset="0"/>
                        </a:rPr>
                        <a:t>0.28</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0.04</a:t>
                      </a:r>
                      <a:r>
                        <a:rPr lang="en-US" sz="1000">
                          <a:effectLst/>
                          <a:latin typeface="Roboto" pitchFamily="2" charset="0"/>
                          <a:ea typeface="Roboto" pitchFamily="2" charset="0"/>
                        </a:rPr>
                        <a:t>±</a:t>
                      </a:r>
                      <a:r>
                        <a:rPr lang="en-US" sz="900">
                          <a:effectLst/>
                          <a:latin typeface="Roboto" pitchFamily="2" charset="0"/>
                          <a:ea typeface="Roboto" pitchFamily="2" charset="0"/>
                        </a:rPr>
                        <a:t>0.24</a:t>
                      </a:r>
                      <a:endParaRPr lang="en-US" sz="10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900">
                          <a:effectLst/>
                          <a:latin typeface="Roboto" pitchFamily="2" charset="0"/>
                          <a:ea typeface="Roboto" pitchFamily="2" charset="0"/>
                        </a:rPr>
                        <a:t>-0.12</a:t>
                      </a:r>
                      <a:r>
                        <a:rPr lang="en-US" sz="1000">
                          <a:effectLst/>
                          <a:latin typeface="Roboto" pitchFamily="2" charset="0"/>
                          <a:ea typeface="Roboto" pitchFamily="2" charset="0"/>
                        </a:rPr>
                        <a:t>±</a:t>
                      </a:r>
                      <a:r>
                        <a:rPr lang="en-US" sz="900">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64704289"/>
                  </a:ext>
                </a:extLst>
              </a:tr>
              <a:tr h="215549">
                <a:tc>
                  <a:txBody>
                    <a:bodyPr/>
                    <a:lstStyle/>
                    <a:p>
                      <a:pPr algn="ctr">
                        <a:lnSpc>
                          <a:spcPct val="115000"/>
                        </a:lnSpc>
                        <a:spcAft>
                          <a:spcPts val="0"/>
                        </a:spcAft>
                      </a:pPr>
                      <a:r>
                        <a:rPr lang="en-US" sz="900" b="1" dirty="0">
                          <a:effectLst/>
                          <a:latin typeface="Roboto" pitchFamily="2" charset="0"/>
                          <a:ea typeface="Roboto" pitchFamily="2" charset="0"/>
                        </a:rPr>
                        <a:t>FCM</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dirty="0">
                          <a:effectLst/>
                          <a:latin typeface="Roboto" pitchFamily="2" charset="0"/>
                          <a:ea typeface="Roboto" pitchFamily="2" charset="0"/>
                        </a:rPr>
                        <a:t>0.09</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0.16</a:t>
                      </a:r>
                      <a:endParaRPr lang="en-US" sz="10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-0.07</a:t>
                      </a:r>
                      <a:r>
                        <a:rPr lang="en-US" sz="1000">
                          <a:effectLst/>
                          <a:latin typeface="Roboto" pitchFamily="2" charset="0"/>
                          <a:ea typeface="Roboto" pitchFamily="2" charset="0"/>
                        </a:rPr>
                        <a:t>±</a:t>
                      </a:r>
                      <a:r>
                        <a:rPr lang="en-US" sz="900">
                          <a:effectLst/>
                          <a:latin typeface="Roboto" pitchFamily="2" charset="0"/>
                          <a:ea typeface="Roboto" pitchFamily="2" charset="0"/>
                        </a:rPr>
                        <a:t>0.13</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dirty="0">
                          <a:effectLst/>
                          <a:latin typeface="Roboto" pitchFamily="2" charset="0"/>
                          <a:ea typeface="Roboto" pitchFamily="2" charset="0"/>
                        </a:rPr>
                        <a:t>0.05</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0.08</a:t>
                      </a:r>
                      <a:endParaRPr lang="en-US" sz="1000"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a:effectLst/>
                          <a:latin typeface="Roboto" pitchFamily="2" charset="0"/>
                          <a:ea typeface="Roboto" pitchFamily="2" charset="0"/>
                        </a:rPr>
                        <a:t>1.27</a:t>
                      </a:r>
                      <a:r>
                        <a:rPr lang="en-US" sz="1000">
                          <a:effectLst/>
                          <a:latin typeface="Roboto" pitchFamily="2" charset="0"/>
                          <a:ea typeface="Roboto" pitchFamily="2" charset="0"/>
                        </a:rPr>
                        <a:t>±</a:t>
                      </a:r>
                      <a:r>
                        <a:rPr lang="en-US" sz="900">
                          <a:effectLst/>
                          <a:latin typeface="Roboto" pitchFamily="2" charset="0"/>
                          <a:ea typeface="Roboto" pitchFamily="2" charset="0"/>
                        </a:rPr>
                        <a:t>1.69</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a:effectLst/>
                          <a:latin typeface="Roboto" pitchFamily="2" charset="0"/>
                          <a:ea typeface="Roboto" pitchFamily="2" charset="0"/>
                        </a:rPr>
                        <a:t>-0.56</a:t>
                      </a:r>
                      <a:r>
                        <a:rPr lang="en-US" sz="1000">
                          <a:effectLst/>
                          <a:latin typeface="Roboto" pitchFamily="2" charset="0"/>
                          <a:ea typeface="Roboto" pitchFamily="2" charset="0"/>
                        </a:rPr>
                        <a:t>±</a:t>
                      </a:r>
                      <a:r>
                        <a:rPr lang="en-US" sz="900">
                          <a:effectLst/>
                          <a:latin typeface="Roboto" pitchFamily="2" charset="0"/>
                          <a:ea typeface="Roboto" pitchFamily="2" charset="0"/>
                        </a:rPr>
                        <a:t>0.62</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0.82</a:t>
                      </a:r>
                      <a:r>
                        <a:rPr lang="en-US" sz="1000">
                          <a:effectLst/>
                          <a:latin typeface="Roboto" pitchFamily="2" charset="0"/>
                          <a:ea typeface="Roboto" pitchFamily="2" charset="0"/>
                        </a:rPr>
                        <a:t>±</a:t>
                      </a:r>
                      <a:r>
                        <a:rPr lang="en-US" sz="900">
                          <a:effectLst/>
                          <a:latin typeface="Roboto" pitchFamily="2" charset="0"/>
                          <a:ea typeface="Roboto" pitchFamily="2" charset="0"/>
                        </a:rPr>
                        <a:t>0.81</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a:effectLst/>
                          <a:latin typeface="Roboto" pitchFamily="2" charset="0"/>
                          <a:ea typeface="Roboto" pitchFamily="2" charset="0"/>
                        </a:rPr>
                        <a:t>0.01</a:t>
                      </a:r>
                      <a:r>
                        <a:rPr lang="en-US" sz="1000">
                          <a:effectLst/>
                          <a:latin typeface="Roboto" pitchFamily="2" charset="0"/>
                          <a:ea typeface="Roboto" pitchFamily="2" charset="0"/>
                        </a:rPr>
                        <a:t>±</a:t>
                      </a:r>
                      <a:r>
                        <a:rPr lang="en-US" sz="900">
                          <a:effectLst/>
                          <a:latin typeface="Roboto" pitchFamily="2" charset="0"/>
                          <a:ea typeface="Roboto" pitchFamily="2" charset="0"/>
                        </a:rPr>
                        <a:t>0.03</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a:effectLst/>
                          <a:latin typeface="Roboto" pitchFamily="2" charset="0"/>
                          <a:ea typeface="Roboto" pitchFamily="2" charset="0"/>
                        </a:rPr>
                        <a:t>-0.03</a:t>
                      </a:r>
                      <a:r>
                        <a:rPr lang="en-US" sz="1000">
                          <a:effectLst/>
                          <a:latin typeface="Roboto" pitchFamily="2" charset="0"/>
                          <a:ea typeface="Roboto" pitchFamily="2" charset="0"/>
                        </a:rPr>
                        <a:t>±</a:t>
                      </a:r>
                      <a:r>
                        <a:rPr lang="en-US" sz="900">
                          <a:effectLst/>
                          <a:latin typeface="Roboto" pitchFamily="2" charset="0"/>
                          <a:ea typeface="Roboto" pitchFamily="2" charset="0"/>
                        </a:rPr>
                        <a:t>0.05</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0.05</a:t>
                      </a:r>
                      <a:r>
                        <a:rPr lang="en-US" sz="1000">
                          <a:effectLst/>
                          <a:latin typeface="Roboto" pitchFamily="2" charset="0"/>
                          <a:ea typeface="Roboto" pitchFamily="2" charset="0"/>
                        </a:rPr>
                        <a:t>±</a:t>
                      </a:r>
                      <a:r>
                        <a:rPr lang="en-US" sz="900">
                          <a:effectLst/>
                          <a:latin typeface="Roboto" pitchFamily="2" charset="0"/>
                          <a:ea typeface="Roboto" pitchFamily="2" charset="0"/>
                        </a:rPr>
                        <a:t>0.07</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2267736618"/>
                  </a:ext>
                </a:extLst>
              </a:tr>
              <a:tr h="215549">
                <a:tc>
                  <a:txBody>
                    <a:bodyPr/>
                    <a:lstStyle/>
                    <a:p>
                      <a:pPr algn="ctr">
                        <a:lnSpc>
                          <a:spcPct val="115000"/>
                        </a:lnSpc>
                        <a:spcAft>
                          <a:spcPts val="0"/>
                        </a:spcAft>
                      </a:pPr>
                      <a:r>
                        <a:rPr lang="en-US" sz="900" b="1" dirty="0">
                          <a:effectLst/>
                          <a:latin typeface="Roboto" pitchFamily="2" charset="0"/>
                          <a:ea typeface="Roboto" pitchFamily="2" charset="0"/>
                        </a:rPr>
                        <a:t>FANTASM</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0.06</a:t>
                      </a:r>
                      <a:r>
                        <a:rPr lang="en-US" sz="1000">
                          <a:effectLst/>
                          <a:latin typeface="Roboto" pitchFamily="2" charset="0"/>
                          <a:ea typeface="Roboto" pitchFamily="2" charset="0"/>
                        </a:rPr>
                        <a:t>±</a:t>
                      </a:r>
                      <a:r>
                        <a:rPr lang="en-US" sz="900">
                          <a:effectLst/>
                          <a:latin typeface="Roboto" pitchFamily="2" charset="0"/>
                          <a:ea typeface="Roboto" pitchFamily="2" charset="0"/>
                        </a:rPr>
                        <a:t>0.05</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dirty="0">
                          <a:effectLst/>
                          <a:latin typeface="Roboto" pitchFamily="2" charset="0"/>
                          <a:ea typeface="Roboto" pitchFamily="2" charset="0"/>
                        </a:rPr>
                        <a:t>-0.05</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0.05</a:t>
                      </a:r>
                      <a:endParaRPr lang="en-US" sz="10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0.03</a:t>
                      </a:r>
                      <a:r>
                        <a:rPr lang="en-US" sz="1000">
                          <a:effectLst/>
                          <a:latin typeface="Roboto" pitchFamily="2" charset="0"/>
                          <a:ea typeface="Roboto" pitchFamily="2" charset="0"/>
                        </a:rPr>
                        <a:t>±</a:t>
                      </a:r>
                      <a:r>
                        <a:rPr lang="en-US" sz="900">
                          <a:effectLst/>
                          <a:latin typeface="Roboto" pitchFamily="2" charset="0"/>
                          <a:ea typeface="Roboto" pitchFamily="2" charset="0"/>
                        </a:rPr>
                        <a:t>0.05</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a:effectLst/>
                          <a:latin typeface="Roboto" pitchFamily="2" charset="0"/>
                          <a:ea typeface="Roboto" pitchFamily="2" charset="0"/>
                        </a:rPr>
                        <a:t>0.48</a:t>
                      </a:r>
                      <a:r>
                        <a:rPr lang="en-US" sz="1000">
                          <a:effectLst/>
                          <a:latin typeface="Roboto" pitchFamily="2" charset="0"/>
                          <a:ea typeface="Roboto" pitchFamily="2" charset="0"/>
                        </a:rPr>
                        <a:t>±</a:t>
                      </a:r>
                      <a:r>
                        <a:rPr lang="en-US" sz="900">
                          <a:effectLst/>
                          <a:latin typeface="Roboto" pitchFamily="2" charset="0"/>
                          <a:ea typeface="Roboto" pitchFamily="2" charset="0"/>
                        </a:rPr>
                        <a:t>0.48</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b="1" dirty="0">
                          <a:effectLst/>
                          <a:latin typeface="Roboto" pitchFamily="2" charset="0"/>
                          <a:ea typeface="Roboto" pitchFamily="2" charset="0"/>
                        </a:rPr>
                        <a:t>-0.25</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0.18</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0.68</a:t>
                      </a:r>
                      <a:r>
                        <a:rPr lang="en-US" sz="1000">
                          <a:effectLst/>
                          <a:latin typeface="Roboto" pitchFamily="2" charset="0"/>
                          <a:ea typeface="Roboto" pitchFamily="2" charset="0"/>
                        </a:rPr>
                        <a:t>±</a:t>
                      </a:r>
                      <a:r>
                        <a:rPr lang="en-US" sz="900">
                          <a:effectLst/>
                          <a:latin typeface="Roboto" pitchFamily="2" charset="0"/>
                          <a:ea typeface="Roboto" pitchFamily="2" charset="0"/>
                        </a:rPr>
                        <a:t>0.63</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b="1" dirty="0">
                          <a:effectLst/>
                          <a:latin typeface="Roboto" pitchFamily="2" charset="0"/>
                          <a:ea typeface="Roboto" pitchFamily="2" charset="0"/>
                        </a:rPr>
                        <a:t>0.00</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0.04</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b="1" dirty="0">
                          <a:effectLst/>
                          <a:latin typeface="Roboto" pitchFamily="2" charset="0"/>
                          <a:ea typeface="Roboto" pitchFamily="2" charset="0"/>
                        </a:rPr>
                        <a:t>-0.02</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0.05</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b="1" dirty="0">
                          <a:effectLst/>
                          <a:latin typeface="Roboto" pitchFamily="2" charset="0"/>
                          <a:ea typeface="Roboto" pitchFamily="2" charset="0"/>
                        </a:rPr>
                        <a:t>0.04</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0.07</a:t>
                      </a:r>
                      <a:endParaRPr lang="en-US" sz="1000" b="1" dirty="0">
                        <a:effectLst/>
                        <a:latin typeface="Roboto" pitchFamily="2" charset="0"/>
                        <a:ea typeface="Roboto" pitchFamily="2" charset="0"/>
                      </a:endParaRPr>
                    </a:p>
                  </a:txBody>
                  <a:tcPr marL="0" marR="0" marT="0" marB="0"/>
                </a:tc>
                <a:extLst>
                  <a:ext uri="{0D108BD9-81ED-4DB2-BD59-A6C34878D82A}">
                    <a16:rowId xmlns:a16="http://schemas.microsoft.com/office/drawing/2014/main" val="3402381200"/>
                  </a:ext>
                </a:extLst>
              </a:tr>
              <a:tr h="215549">
                <a:tc>
                  <a:txBody>
                    <a:bodyPr/>
                    <a:lstStyle/>
                    <a:p>
                      <a:pPr algn="ctr">
                        <a:lnSpc>
                          <a:spcPct val="115000"/>
                        </a:lnSpc>
                        <a:spcAft>
                          <a:spcPts val="0"/>
                        </a:spcAft>
                      </a:pPr>
                      <a:r>
                        <a:rPr lang="en-US" sz="900" b="1" dirty="0">
                          <a:effectLst/>
                          <a:latin typeface="Roboto" pitchFamily="2" charset="0"/>
                          <a:ea typeface="Roboto" pitchFamily="2" charset="0"/>
                        </a:rPr>
                        <a:t>FAST</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0.08</a:t>
                      </a:r>
                      <a:r>
                        <a:rPr lang="en-US" sz="1000">
                          <a:effectLst/>
                          <a:latin typeface="Roboto" pitchFamily="2" charset="0"/>
                          <a:ea typeface="Roboto" pitchFamily="2" charset="0"/>
                        </a:rPr>
                        <a:t>±</a:t>
                      </a:r>
                      <a:r>
                        <a:rPr lang="en-US" sz="900">
                          <a:effectLst/>
                          <a:latin typeface="Roboto" pitchFamily="2" charset="0"/>
                          <a:ea typeface="Roboto" pitchFamily="2" charset="0"/>
                        </a:rPr>
                        <a:t>0.14</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-0.09</a:t>
                      </a:r>
                      <a:r>
                        <a:rPr lang="en-US" sz="1000">
                          <a:effectLst/>
                          <a:latin typeface="Roboto" pitchFamily="2" charset="0"/>
                          <a:ea typeface="Roboto" pitchFamily="2" charset="0"/>
                        </a:rPr>
                        <a:t>±</a:t>
                      </a:r>
                      <a:r>
                        <a:rPr lang="en-US" sz="900">
                          <a:effectLst/>
                          <a:latin typeface="Roboto" pitchFamily="2" charset="0"/>
                          <a:ea typeface="Roboto" pitchFamily="2" charset="0"/>
                        </a:rPr>
                        <a:t>0.14</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0.07</a:t>
                      </a:r>
                      <a:r>
                        <a:rPr lang="en-US" sz="1000">
                          <a:effectLst/>
                          <a:latin typeface="Roboto" pitchFamily="2" charset="0"/>
                          <a:ea typeface="Roboto" pitchFamily="2" charset="0"/>
                        </a:rPr>
                        <a:t>±</a:t>
                      </a:r>
                      <a:r>
                        <a:rPr lang="en-US" sz="900">
                          <a:effectLst/>
                          <a:latin typeface="Roboto" pitchFamily="2" charset="0"/>
                          <a:ea typeface="Roboto" pitchFamily="2" charset="0"/>
                        </a:rPr>
                        <a:t>0.08</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a:effectLst/>
                          <a:latin typeface="Roboto" pitchFamily="2" charset="0"/>
                          <a:ea typeface="Roboto" pitchFamily="2" charset="0"/>
                        </a:rPr>
                        <a:t>0.56</a:t>
                      </a:r>
                      <a:r>
                        <a:rPr lang="en-US" sz="1000">
                          <a:effectLst/>
                          <a:latin typeface="Roboto" pitchFamily="2" charset="0"/>
                          <a:ea typeface="Roboto" pitchFamily="2" charset="0"/>
                        </a:rPr>
                        <a:t>±</a:t>
                      </a:r>
                      <a:r>
                        <a:rPr lang="en-US" sz="900">
                          <a:effectLst/>
                          <a:latin typeface="Roboto" pitchFamily="2" charset="0"/>
                          <a:ea typeface="Roboto" pitchFamily="2" charset="0"/>
                        </a:rPr>
                        <a:t>0.87</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dirty="0">
                          <a:effectLst/>
                          <a:latin typeface="Roboto" pitchFamily="2" charset="0"/>
                          <a:ea typeface="Roboto" pitchFamily="2" charset="0"/>
                        </a:rPr>
                        <a:t>-0.45</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0.64</a:t>
                      </a:r>
                      <a:endParaRPr lang="en-US" sz="10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0.22</a:t>
                      </a:r>
                      <a:r>
                        <a:rPr lang="en-US" sz="1000">
                          <a:effectLst/>
                          <a:latin typeface="Roboto" pitchFamily="2" charset="0"/>
                          <a:ea typeface="Roboto" pitchFamily="2" charset="0"/>
                        </a:rPr>
                        <a:t>±</a:t>
                      </a:r>
                      <a:r>
                        <a:rPr lang="en-US" sz="900">
                          <a:effectLst/>
                          <a:latin typeface="Roboto" pitchFamily="2" charset="0"/>
                          <a:ea typeface="Roboto" pitchFamily="2" charset="0"/>
                        </a:rPr>
                        <a:t>0.33</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dirty="0">
                          <a:effectLst/>
                          <a:latin typeface="Roboto" pitchFamily="2" charset="0"/>
                          <a:ea typeface="Roboto" pitchFamily="2" charset="0"/>
                        </a:rPr>
                        <a:t>0.02</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0.07</a:t>
                      </a:r>
                      <a:endParaRPr lang="en-US" sz="1000"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a:effectLst/>
                          <a:latin typeface="Roboto" pitchFamily="2" charset="0"/>
                          <a:ea typeface="Roboto" pitchFamily="2" charset="0"/>
                        </a:rPr>
                        <a:t>-0.06</a:t>
                      </a:r>
                      <a:r>
                        <a:rPr lang="en-US" sz="1000">
                          <a:effectLst/>
                          <a:latin typeface="Roboto" pitchFamily="2" charset="0"/>
                          <a:ea typeface="Roboto" pitchFamily="2" charset="0"/>
                        </a:rPr>
                        <a:t>±</a:t>
                      </a:r>
                      <a:r>
                        <a:rPr lang="en-US" sz="900">
                          <a:effectLst/>
                          <a:latin typeface="Roboto" pitchFamily="2" charset="0"/>
                          <a:ea typeface="Roboto" pitchFamily="2" charset="0"/>
                        </a:rPr>
                        <a:t>0.13</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0.08</a:t>
                      </a:r>
                      <a:r>
                        <a:rPr lang="en-US" sz="1000">
                          <a:effectLst/>
                          <a:latin typeface="Roboto" pitchFamily="2" charset="0"/>
                          <a:ea typeface="Roboto" pitchFamily="2" charset="0"/>
                        </a:rPr>
                        <a:t>±</a:t>
                      </a:r>
                      <a:r>
                        <a:rPr lang="en-US" sz="900">
                          <a:effectLst/>
                          <a:latin typeface="Roboto" pitchFamily="2" charset="0"/>
                          <a:ea typeface="Roboto" pitchFamily="2" charset="0"/>
                        </a:rPr>
                        <a:t>0.16</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2626156001"/>
                  </a:ext>
                </a:extLst>
              </a:tr>
              <a:tr h="215549">
                <a:tc>
                  <a:txBody>
                    <a:bodyPr/>
                    <a:lstStyle/>
                    <a:p>
                      <a:pPr algn="ctr">
                        <a:lnSpc>
                          <a:spcPct val="115000"/>
                        </a:lnSpc>
                        <a:spcAft>
                          <a:spcPts val="0"/>
                        </a:spcAft>
                      </a:pPr>
                      <a:r>
                        <a:rPr lang="en-US" sz="900" b="1" dirty="0">
                          <a:effectLst/>
                          <a:latin typeface="Roboto" pitchFamily="2" charset="0"/>
                          <a:ea typeface="Roboto" pitchFamily="2" charset="0"/>
                        </a:rPr>
                        <a:t>SPM5</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0.06</a:t>
                      </a:r>
                      <a:r>
                        <a:rPr lang="en-US" sz="1000">
                          <a:effectLst/>
                          <a:latin typeface="Roboto" pitchFamily="2" charset="0"/>
                          <a:ea typeface="Roboto" pitchFamily="2" charset="0"/>
                        </a:rPr>
                        <a:t>±</a:t>
                      </a:r>
                      <a:r>
                        <a:rPr lang="en-US" sz="900">
                          <a:effectLst/>
                          <a:latin typeface="Roboto" pitchFamily="2" charset="0"/>
                          <a:ea typeface="Roboto" pitchFamily="2" charset="0"/>
                        </a:rPr>
                        <a:t>0.25</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b="1" dirty="0">
                          <a:effectLst/>
                          <a:latin typeface="Roboto" pitchFamily="2" charset="0"/>
                          <a:ea typeface="Roboto" pitchFamily="2" charset="0"/>
                        </a:rPr>
                        <a:t>0.02</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0.13</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dirty="0">
                          <a:effectLst/>
                          <a:latin typeface="Roboto" pitchFamily="2" charset="0"/>
                          <a:ea typeface="Roboto" pitchFamily="2" charset="0"/>
                        </a:rPr>
                        <a:t>-0.19</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0.54</a:t>
                      </a:r>
                      <a:endParaRPr lang="en-US" sz="1000"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a:effectLst/>
                          <a:latin typeface="Roboto" pitchFamily="2" charset="0"/>
                          <a:ea typeface="Roboto" pitchFamily="2" charset="0"/>
                        </a:rPr>
                        <a:t>-0.29</a:t>
                      </a:r>
                      <a:r>
                        <a:rPr lang="en-US" sz="1000">
                          <a:effectLst/>
                          <a:latin typeface="Roboto" pitchFamily="2" charset="0"/>
                          <a:ea typeface="Roboto" pitchFamily="2" charset="0"/>
                        </a:rPr>
                        <a:t>±</a:t>
                      </a:r>
                      <a:r>
                        <a:rPr lang="en-US" sz="900">
                          <a:effectLst/>
                          <a:latin typeface="Roboto" pitchFamily="2" charset="0"/>
                          <a:ea typeface="Roboto" pitchFamily="2" charset="0"/>
                        </a:rPr>
                        <a:t>2.61</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a:effectLst/>
                          <a:latin typeface="Roboto" pitchFamily="2" charset="0"/>
                          <a:ea typeface="Roboto" pitchFamily="2" charset="0"/>
                        </a:rPr>
                        <a:t>-0.47</a:t>
                      </a:r>
                      <a:r>
                        <a:rPr lang="en-US" sz="1000">
                          <a:effectLst/>
                          <a:latin typeface="Roboto" pitchFamily="2" charset="0"/>
                          <a:ea typeface="Roboto" pitchFamily="2" charset="0"/>
                        </a:rPr>
                        <a:t>±</a:t>
                      </a:r>
                      <a:r>
                        <a:rPr lang="en-US" sz="900">
                          <a:effectLst/>
                          <a:latin typeface="Roboto" pitchFamily="2" charset="0"/>
                          <a:ea typeface="Roboto" pitchFamily="2" charset="0"/>
                        </a:rPr>
                        <a:t>2.91</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b="1" dirty="0">
                          <a:effectLst/>
                          <a:latin typeface="Roboto" pitchFamily="2" charset="0"/>
                          <a:ea typeface="Roboto" pitchFamily="2" charset="0"/>
                        </a:rPr>
                        <a:t>0.21</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0.32</a:t>
                      </a:r>
                      <a:endParaRPr lang="en-US" sz="1000" b="1"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a:effectLst/>
                          <a:latin typeface="Roboto" pitchFamily="2" charset="0"/>
                          <a:ea typeface="Roboto" pitchFamily="2" charset="0"/>
                        </a:rPr>
                        <a:t>-0.20</a:t>
                      </a:r>
                      <a:r>
                        <a:rPr lang="en-US" sz="1000">
                          <a:effectLst/>
                          <a:latin typeface="Roboto" pitchFamily="2" charset="0"/>
                          <a:ea typeface="Roboto" pitchFamily="2" charset="0"/>
                        </a:rPr>
                        <a:t>±</a:t>
                      </a:r>
                      <a:r>
                        <a:rPr lang="en-US" sz="900">
                          <a:effectLst/>
                          <a:latin typeface="Roboto" pitchFamily="2" charset="0"/>
                          <a:ea typeface="Roboto" pitchFamily="2" charset="0"/>
                        </a:rPr>
                        <a:t>0.24</a:t>
                      </a:r>
                      <a:endParaRPr lang="en-US" sz="100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a:effectLst/>
                          <a:latin typeface="Roboto" pitchFamily="2" charset="0"/>
                          <a:ea typeface="Roboto" pitchFamily="2" charset="0"/>
                        </a:rPr>
                        <a:t>0.23</a:t>
                      </a:r>
                      <a:r>
                        <a:rPr lang="en-US" sz="1000">
                          <a:effectLst/>
                          <a:latin typeface="Roboto" pitchFamily="2" charset="0"/>
                          <a:ea typeface="Roboto" pitchFamily="2" charset="0"/>
                        </a:rPr>
                        <a:t>±</a:t>
                      </a:r>
                      <a:r>
                        <a:rPr lang="en-US" sz="900">
                          <a:effectLst/>
                          <a:latin typeface="Roboto" pitchFamily="2" charset="0"/>
                          <a:ea typeface="Roboto" pitchFamily="2" charset="0"/>
                        </a:rPr>
                        <a:t>0.34</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0.06</a:t>
                      </a:r>
                      <a:r>
                        <a:rPr lang="en-US" sz="1000">
                          <a:effectLst/>
                          <a:latin typeface="Roboto" pitchFamily="2" charset="0"/>
                          <a:ea typeface="Roboto" pitchFamily="2" charset="0"/>
                        </a:rPr>
                        <a:t>±</a:t>
                      </a:r>
                      <a:r>
                        <a:rPr lang="en-US" sz="900">
                          <a:effectLst/>
                          <a:latin typeface="Roboto" pitchFamily="2" charset="0"/>
                          <a:ea typeface="Roboto" pitchFamily="2" charset="0"/>
                        </a:rPr>
                        <a:t>0.15</a:t>
                      </a:r>
                      <a:endParaRPr lang="en-US" sz="1000">
                        <a:effectLst/>
                        <a:latin typeface="Roboto" pitchFamily="2" charset="0"/>
                        <a:ea typeface="Roboto" pitchFamily="2" charset="0"/>
                      </a:endParaRPr>
                    </a:p>
                  </a:txBody>
                  <a:tcPr marL="0" marR="0" marT="0" marB="0"/>
                </a:tc>
                <a:extLst>
                  <a:ext uri="{0D108BD9-81ED-4DB2-BD59-A6C34878D82A}">
                    <a16:rowId xmlns:a16="http://schemas.microsoft.com/office/drawing/2014/main" val="2497785378"/>
                  </a:ext>
                </a:extLst>
              </a:tr>
              <a:tr h="215549">
                <a:tc>
                  <a:txBody>
                    <a:bodyPr/>
                    <a:lstStyle/>
                    <a:p>
                      <a:pPr algn="ctr">
                        <a:lnSpc>
                          <a:spcPct val="115000"/>
                        </a:lnSpc>
                        <a:spcAft>
                          <a:spcPts val="0"/>
                        </a:spcAft>
                      </a:pPr>
                      <a:r>
                        <a:rPr lang="en-US" sz="900" b="1" dirty="0">
                          <a:effectLst/>
                          <a:latin typeface="Roboto" pitchFamily="2" charset="0"/>
                          <a:ea typeface="Roboto" pitchFamily="2" charset="0"/>
                        </a:rPr>
                        <a:t>SPM8</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b="1" dirty="0">
                          <a:effectLst/>
                          <a:latin typeface="Roboto" pitchFamily="2" charset="0"/>
                          <a:ea typeface="Roboto" pitchFamily="2" charset="0"/>
                        </a:rPr>
                        <a:t>-0.03</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0.06</a:t>
                      </a:r>
                      <a:endParaRPr lang="en-US" sz="1000" b="1"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0.09</a:t>
                      </a:r>
                      <a:r>
                        <a:rPr lang="en-US" sz="1000">
                          <a:effectLst/>
                          <a:latin typeface="Roboto" pitchFamily="2" charset="0"/>
                          <a:ea typeface="Roboto" pitchFamily="2" charset="0"/>
                        </a:rPr>
                        <a:t>±</a:t>
                      </a:r>
                      <a:r>
                        <a:rPr lang="en-US" sz="900">
                          <a:effectLst/>
                          <a:latin typeface="Roboto" pitchFamily="2" charset="0"/>
                          <a:ea typeface="Roboto" pitchFamily="2" charset="0"/>
                        </a:rPr>
                        <a:t>0.15</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b="1" dirty="0">
                          <a:effectLst/>
                          <a:latin typeface="Roboto" pitchFamily="2" charset="0"/>
                          <a:ea typeface="Roboto" pitchFamily="2" charset="0"/>
                        </a:rPr>
                        <a:t>-0.10</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0.23</a:t>
                      </a:r>
                      <a:endParaRPr lang="en-US" sz="1000" b="1" dirty="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b="1" dirty="0">
                          <a:effectLst/>
                          <a:latin typeface="Roboto" pitchFamily="2" charset="0"/>
                          <a:ea typeface="Roboto" pitchFamily="2" charset="0"/>
                        </a:rPr>
                        <a:t>0.13</a:t>
                      </a:r>
                      <a:r>
                        <a:rPr lang="en-US" sz="1000" b="1" dirty="0">
                          <a:effectLst/>
                          <a:latin typeface="Roboto" pitchFamily="2" charset="0"/>
                          <a:ea typeface="Roboto" pitchFamily="2" charset="0"/>
                        </a:rPr>
                        <a:t>±</a:t>
                      </a:r>
                      <a:r>
                        <a:rPr lang="en-US" sz="900" b="1" dirty="0">
                          <a:effectLst/>
                          <a:latin typeface="Roboto" pitchFamily="2" charset="0"/>
                          <a:ea typeface="Roboto" pitchFamily="2" charset="0"/>
                        </a:rPr>
                        <a:t>0.30</a:t>
                      </a:r>
                      <a:endParaRPr lang="en-US" sz="1000" b="1"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dirty="0">
                          <a:effectLst/>
                          <a:latin typeface="Roboto" pitchFamily="2" charset="0"/>
                          <a:ea typeface="Roboto" pitchFamily="2" charset="0"/>
                        </a:rPr>
                        <a:t>-0.29</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0.33</a:t>
                      </a:r>
                      <a:endParaRPr lang="en-US" sz="10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a:effectLst/>
                          <a:latin typeface="Roboto" pitchFamily="2" charset="0"/>
                          <a:ea typeface="Roboto" pitchFamily="2" charset="0"/>
                        </a:rPr>
                        <a:t>0.25</a:t>
                      </a:r>
                      <a:r>
                        <a:rPr lang="en-US" sz="1000">
                          <a:effectLst/>
                          <a:latin typeface="Roboto" pitchFamily="2" charset="0"/>
                          <a:ea typeface="Roboto" pitchFamily="2" charset="0"/>
                        </a:rPr>
                        <a:t>±</a:t>
                      </a:r>
                      <a:r>
                        <a:rPr lang="en-US" sz="900">
                          <a:effectLst/>
                          <a:latin typeface="Roboto" pitchFamily="2" charset="0"/>
                          <a:ea typeface="Roboto" pitchFamily="2" charset="0"/>
                        </a:rPr>
                        <a:t>0.26</a:t>
                      </a:r>
                      <a:endParaRPr lang="en-US" sz="1000">
                        <a:effectLst/>
                        <a:latin typeface="Roboto" pitchFamily="2" charset="0"/>
                        <a:ea typeface="Roboto" pitchFamily="2" charset="0"/>
                      </a:endParaRPr>
                    </a:p>
                  </a:txBody>
                  <a:tcPr marL="0" marR="0"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en-US" sz="900" dirty="0">
                          <a:effectLst/>
                          <a:latin typeface="Roboto" pitchFamily="2" charset="0"/>
                          <a:ea typeface="Roboto" pitchFamily="2" charset="0"/>
                        </a:rPr>
                        <a:t>-0.15</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0.12</a:t>
                      </a:r>
                      <a:endParaRPr lang="en-US" sz="1000" dirty="0">
                        <a:effectLst/>
                        <a:latin typeface="Roboto" pitchFamily="2" charset="0"/>
                        <a:ea typeface="Roboto" pitchFamily="2" charset="0"/>
                      </a:endParaRPr>
                    </a:p>
                  </a:txBody>
                  <a:tcPr marL="0" marR="0"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en-US" sz="900">
                          <a:effectLst/>
                          <a:latin typeface="Roboto" pitchFamily="2" charset="0"/>
                          <a:ea typeface="Roboto" pitchFamily="2" charset="0"/>
                        </a:rPr>
                        <a:t>0.14</a:t>
                      </a:r>
                      <a:r>
                        <a:rPr lang="en-US" sz="1000">
                          <a:effectLst/>
                          <a:latin typeface="Roboto" pitchFamily="2" charset="0"/>
                          <a:ea typeface="Roboto" pitchFamily="2" charset="0"/>
                        </a:rPr>
                        <a:t>±</a:t>
                      </a:r>
                      <a:r>
                        <a:rPr lang="en-US" sz="900">
                          <a:effectLst/>
                          <a:latin typeface="Roboto" pitchFamily="2" charset="0"/>
                          <a:ea typeface="Roboto" pitchFamily="2" charset="0"/>
                        </a:rPr>
                        <a:t>0.15</a:t>
                      </a:r>
                      <a:endParaRPr lang="en-US" sz="10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n-US" sz="900" dirty="0">
                          <a:effectLst/>
                          <a:latin typeface="Roboto" pitchFamily="2" charset="0"/>
                          <a:ea typeface="Roboto" pitchFamily="2" charset="0"/>
                        </a:rPr>
                        <a:t>0.10</a:t>
                      </a:r>
                      <a:r>
                        <a:rPr lang="en-US" sz="1000" dirty="0">
                          <a:effectLst/>
                          <a:latin typeface="Roboto" pitchFamily="2" charset="0"/>
                          <a:ea typeface="Roboto" pitchFamily="2" charset="0"/>
                        </a:rPr>
                        <a:t>±</a:t>
                      </a:r>
                      <a:r>
                        <a:rPr lang="en-US" sz="900" dirty="0">
                          <a:effectLst/>
                          <a:latin typeface="Roboto" pitchFamily="2" charset="0"/>
                          <a:ea typeface="Roboto" pitchFamily="2" charset="0"/>
                        </a:rPr>
                        <a:t>0.20</a:t>
                      </a:r>
                      <a:endParaRPr lang="en-US" sz="1000" dirty="0">
                        <a:effectLst/>
                        <a:latin typeface="Roboto" pitchFamily="2" charset="0"/>
                        <a:ea typeface="Roboto" pitchFamily="2" charset="0"/>
                      </a:endParaRPr>
                    </a:p>
                  </a:txBody>
                  <a:tcPr marL="0" marR="0" marT="0" marB="0"/>
                </a:tc>
                <a:extLst>
                  <a:ext uri="{0D108BD9-81ED-4DB2-BD59-A6C34878D82A}">
                    <a16:rowId xmlns:a16="http://schemas.microsoft.com/office/drawing/2014/main" val="595438190"/>
                  </a:ext>
                </a:extLst>
              </a:tr>
            </a:tbl>
          </a:graphicData>
        </a:graphic>
      </p:graphicFrame>
      <p:sp>
        <p:nvSpPr>
          <p:cNvPr id="5" name="Slide Number Placeholder 4"/>
          <p:cNvSpPr>
            <a:spLocks noGrp="1"/>
          </p:cNvSpPr>
          <p:nvPr>
            <p:ph type="sldNum" sz="quarter" idx="12"/>
          </p:nvPr>
        </p:nvSpPr>
        <p:spPr>
          <a:xfrm>
            <a:off x="6648945" y="6396860"/>
            <a:ext cx="2057400" cy="365125"/>
          </a:xfrm>
        </p:spPr>
        <p:txBody>
          <a:bodyPr/>
          <a:lstStyle/>
          <a:p>
            <a:fld id="{227F3176-F9F6-45D0-9446-6BF35B4A50FB}" type="slidenum">
              <a:rPr lang="en-US" smtClean="0"/>
              <a:pPr/>
              <a:t>25</a:t>
            </a:fld>
            <a:r>
              <a:rPr lang="en-US" dirty="0" smtClean="0"/>
              <a:t> / 75</a:t>
            </a:r>
            <a:endParaRPr lang="en-US" dirty="0"/>
          </a:p>
        </p:txBody>
      </p:sp>
      <p:sp>
        <p:nvSpPr>
          <p:cNvPr id="12" name="Rectangle 11"/>
          <p:cNvSpPr/>
          <p:nvPr/>
        </p:nvSpPr>
        <p:spPr>
          <a:xfrm>
            <a:off x="-271141" y="1330715"/>
            <a:ext cx="9072880" cy="369332"/>
          </a:xfrm>
          <a:prstGeom prst="rect">
            <a:avLst/>
          </a:prstGeom>
        </p:spPr>
        <p:txBody>
          <a:bodyPr wrap="square">
            <a:spAutoFit/>
          </a:bodyPr>
          <a:lstStyle/>
          <a:p>
            <a:pPr lvl="1" algn="just"/>
            <a:r>
              <a:rPr lang="es-ES" dirty="0" smtClean="0">
                <a:latin typeface="Roboto" pitchFamily="2" charset="0"/>
                <a:ea typeface="Roboto" pitchFamily="2" charset="0"/>
              </a:rPr>
              <a:t>% </a:t>
            </a:r>
            <a:r>
              <a:rPr lang="es-ES" dirty="0" err="1" smtClean="0">
                <a:latin typeface="Roboto" pitchFamily="2" charset="0"/>
                <a:ea typeface="Roboto" pitchFamily="2" charset="0"/>
              </a:rPr>
              <a:t>differences</a:t>
            </a:r>
            <a:r>
              <a:rPr lang="es-ES" dirty="0" smtClean="0">
                <a:latin typeface="Roboto" pitchFamily="2" charset="0"/>
                <a:ea typeface="Roboto" pitchFamily="2" charset="0"/>
              </a:rPr>
              <a:t> </a:t>
            </a:r>
            <a:r>
              <a:rPr lang="es-ES" dirty="0">
                <a:latin typeface="Roboto" pitchFamily="2" charset="0"/>
                <a:ea typeface="Roboto" pitchFamily="2" charset="0"/>
              </a:rPr>
              <a:t>in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a:latin typeface="Roboto" pitchFamily="2" charset="0"/>
                <a:ea typeface="Roboto" pitchFamily="2" charset="0"/>
              </a:rPr>
              <a:t>volume</a:t>
            </a:r>
            <a:r>
              <a:rPr lang="es-ES" dirty="0">
                <a:latin typeface="Roboto" pitchFamily="2" charset="0"/>
                <a:ea typeface="Roboto" pitchFamily="2" charset="0"/>
              </a:rPr>
              <a:t> </a:t>
            </a:r>
            <a:r>
              <a:rPr lang="es-ES" dirty="0" err="1">
                <a:latin typeface="Roboto" pitchFamily="2" charset="0"/>
                <a:ea typeface="Roboto" pitchFamily="2" charset="0"/>
              </a:rPr>
              <a:t>between</a:t>
            </a:r>
            <a:r>
              <a:rPr lang="es-ES" dirty="0">
                <a:latin typeface="Roboto" pitchFamily="2" charset="0"/>
                <a:ea typeface="Roboto" pitchFamily="2" charset="0"/>
              </a:rPr>
              <a:t> </a:t>
            </a:r>
            <a:r>
              <a:rPr lang="es-ES" b="1" dirty="0">
                <a:solidFill>
                  <a:schemeClr val="accent5">
                    <a:lumMod val="75000"/>
                  </a:schemeClr>
                </a:solidFill>
                <a:latin typeface="Roboto" pitchFamily="2" charset="0"/>
                <a:ea typeface="Roboto" pitchFamily="2" charset="0"/>
              </a:rPr>
              <a:t>Original</a:t>
            </a:r>
            <a:r>
              <a:rPr lang="es-ES" i="1" dirty="0">
                <a:latin typeface="Roboto" pitchFamily="2" charset="0"/>
                <a:ea typeface="Roboto" pitchFamily="2" charset="0"/>
              </a:rPr>
              <a:t> </a:t>
            </a:r>
            <a:r>
              <a:rPr lang="es-ES" dirty="0">
                <a:latin typeface="Roboto" pitchFamily="2" charset="0"/>
                <a:ea typeface="Roboto" pitchFamily="2" charset="0"/>
              </a:rPr>
              <a:t>and </a:t>
            </a:r>
            <a:r>
              <a:rPr lang="es-ES" b="1" dirty="0" err="1">
                <a:solidFill>
                  <a:schemeClr val="accent5">
                    <a:lumMod val="75000"/>
                  </a:schemeClr>
                </a:solidFill>
                <a:latin typeface="Roboto" pitchFamily="2" charset="0"/>
                <a:ea typeface="Roboto" pitchFamily="2" charset="0"/>
              </a:rPr>
              <a:t>Masked</a:t>
            </a:r>
            <a:r>
              <a:rPr lang="es-ES" i="1" dirty="0">
                <a:latin typeface="Roboto" pitchFamily="2" charset="0"/>
                <a:ea typeface="Roboto" pitchFamily="2" charset="0"/>
              </a:rPr>
              <a:t> </a:t>
            </a:r>
            <a:r>
              <a:rPr lang="es-ES" dirty="0" err="1" smtClean="0">
                <a:latin typeface="Roboto" pitchFamily="2" charset="0"/>
                <a:ea typeface="Roboto" pitchFamily="2" charset="0"/>
              </a:rPr>
              <a:t>images</a:t>
            </a:r>
            <a:endParaRPr lang="es-ES" dirty="0">
              <a:latin typeface="Roboto" pitchFamily="2" charset="0"/>
              <a:ea typeface="Roboto" pitchFamily="2" charset="0"/>
            </a:endParaRPr>
          </a:p>
        </p:txBody>
      </p:sp>
      <p:sp>
        <p:nvSpPr>
          <p:cNvPr id="8" name="Rectangle 7"/>
          <p:cNvSpPr/>
          <p:nvPr/>
        </p:nvSpPr>
        <p:spPr>
          <a:xfrm>
            <a:off x="2950421" y="1812508"/>
            <a:ext cx="3216522" cy="338554"/>
          </a:xfrm>
          <a:prstGeom prst="rect">
            <a:avLst/>
          </a:prstGeom>
        </p:spPr>
        <p:txBody>
          <a:bodyPr wrap="none">
            <a:spAutoFit/>
          </a:bodyPr>
          <a:lstStyle/>
          <a:p>
            <a:r>
              <a:rPr lang="es-ES" sz="1600" dirty="0" smtClean="0">
                <a:latin typeface="Roboto" pitchFamily="2" charset="0"/>
                <a:ea typeface="Roboto" pitchFamily="2" charset="0"/>
              </a:rPr>
              <a:t>% </a:t>
            </a:r>
            <a:r>
              <a:rPr lang="es-ES" sz="1600" dirty="0" err="1" smtClean="0">
                <a:latin typeface="Roboto" pitchFamily="2" charset="0"/>
                <a:ea typeface="Roboto" pitchFamily="2" charset="0"/>
              </a:rPr>
              <a:t>differences</a:t>
            </a:r>
            <a:r>
              <a:rPr lang="es-ES" sz="1600" dirty="0" smtClean="0">
                <a:latin typeface="Roboto" pitchFamily="2" charset="0"/>
                <a:ea typeface="Roboto" pitchFamily="2" charset="0"/>
              </a:rPr>
              <a:t> total </a:t>
            </a:r>
            <a:r>
              <a:rPr lang="es-ES" sz="1600" dirty="0" err="1" smtClean="0">
                <a:latin typeface="Roboto" pitchFamily="2" charset="0"/>
                <a:ea typeface="Roboto" pitchFamily="2" charset="0"/>
              </a:rPr>
              <a:t>tissue</a:t>
            </a:r>
            <a:r>
              <a:rPr lang="es-ES" sz="1600" dirty="0" smtClean="0">
                <a:latin typeface="Roboto" pitchFamily="2" charset="0"/>
                <a:ea typeface="Roboto" pitchFamily="2" charset="0"/>
              </a:rPr>
              <a:t> </a:t>
            </a:r>
            <a:r>
              <a:rPr lang="es-ES" sz="1600" dirty="0" err="1" smtClean="0">
                <a:latin typeface="Roboto" pitchFamily="2" charset="0"/>
                <a:ea typeface="Roboto" pitchFamily="2" charset="0"/>
              </a:rPr>
              <a:t>volume</a:t>
            </a:r>
            <a:endParaRPr lang="en-US" sz="1600" dirty="0"/>
          </a:p>
        </p:txBody>
      </p:sp>
      <p:sp>
        <p:nvSpPr>
          <p:cNvPr id="14" name="Rectangle 13"/>
          <p:cNvSpPr/>
          <p:nvPr/>
        </p:nvSpPr>
        <p:spPr>
          <a:xfrm>
            <a:off x="2340821" y="4042618"/>
            <a:ext cx="4463658" cy="338554"/>
          </a:xfrm>
          <a:prstGeom prst="rect">
            <a:avLst/>
          </a:prstGeom>
        </p:spPr>
        <p:txBody>
          <a:bodyPr wrap="none">
            <a:spAutoFit/>
          </a:bodyPr>
          <a:lstStyle/>
          <a:p>
            <a:r>
              <a:rPr lang="es-ES" sz="1600" dirty="0" smtClean="0">
                <a:latin typeface="Roboto" pitchFamily="2" charset="0"/>
                <a:ea typeface="Roboto" pitchFamily="2" charset="0"/>
              </a:rPr>
              <a:t>% </a:t>
            </a:r>
            <a:r>
              <a:rPr lang="es-ES" sz="1600" dirty="0" err="1" smtClean="0">
                <a:latin typeface="Roboto" pitchFamily="2" charset="0"/>
                <a:ea typeface="Roboto" pitchFamily="2" charset="0"/>
              </a:rPr>
              <a:t>differences</a:t>
            </a:r>
            <a:r>
              <a:rPr lang="es-ES" sz="1600" dirty="0" smtClean="0">
                <a:latin typeface="Roboto" pitchFamily="2" charset="0"/>
                <a:ea typeface="Roboto" pitchFamily="2" charset="0"/>
              </a:rPr>
              <a:t> normal-</a:t>
            </a:r>
            <a:r>
              <a:rPr lang="es-ES" sz="1600" dirty="0" err="1" smtClean="0">
                <a:latin typeface="Roboto" pitchFamily="2" charset="0"/>
                <a:ea typeface="Roboto" pitchFamily="2" charset="0"/>
              </a:rPr>
              <a:t>appearing</a:t>
            </a:r>
            <a:r>
              <a:rPr lang="es-ES" sz="1600" dirty="0" smtClean="0">
                <a:latin typeface="Roboto" pitchFamily="2" charset="0"/>
                <a:ea typeface="Roboto" pitchFamily="2" charset="0"/>
              </a:rPr>
              <a:t> </a:t>
            </a:r>
            <a:r>
              <a:rPr lang="es-ES" sz="1600" dirty="0" err="1" smtClean="0">
                <a:latin typeface="Roboto" pitchFamily="2" charset="0"/>
                <a:ea typeface="Roboto" pitchFamily="2" charset="0"/>
              </a:rPr>
              <a:t>tissue</a:t>
            </a:r>
            <a:r>
              <a:rPr lang="es-ES" sz="1600" dirty="0" smtClean="0">
                <a:latin typeface="Roboto" pitchFamily="2" charset="0"/>
                <a:ea typeface="Roboto" pitchFamily="2" charset="0"/>
              </a:rPr>
              <a:t> </a:t>
            </a:r>
            <a:r>
              <a:rPr lang="es-ES" sz="1600" dirty="0" err="1" smtClean="0">
                <a:latin typeface="Roboto" pitchFamily="2" charset="0"/>
                <a:ea typeface="Roboto" pitchFamily="2" charset="0"/>
              </a:rPr>
              <a:t>volume</a:t>
            </a:r>
            <a:endParaRPr lang="en-US" sz="1600" dirty="0"/>
          </a:p>
        </p:txBody>
      </p:sp>
      <p:sp>
        <p:nvSpPr>
          <p:cNvPr id="11" name="Rectangle 10"/>
          <p:cNvSpPr/>
          <p:nvPr/>
        </p:nvSpPr>
        <p:spPr>
          <a:xfrm>
            <a:off x="149040" y="961383"/>
            <a:ext cx="1075936" cy="369332"/>
          </a:xfrm>
          <a:prstGeom prst="rect">
            <a:avLst/>
          </a:prstGeom>
        </p:spPr>
        <p:txBody>
          <a:bodyPr wrap="none">
            <a:spAutoFit/>
          </a:bodyPr>
          <a:lstStyle/>
          <a:p>
            <a:r>
              <a:rPr lang="es-ES" b="1" dirty="0" err="1" smtClean="0">
                <a:latin typeface="Roboto" pitchFamily="2" charset="0"/>
                <a:ea typeface="Roboto" pitchFamily="2" charset="0"/>
              </a:rPr>
              <a:t>Results</a:t>
            </a:r>
            <a:r>
              <a:rPr lang="es-ES" dirty="0" smtClean="0">
                <a:latin typeface="Roboto" pitchFamily="2" charset="0"/>
                <a:ea typeface="Roboto" pitchFamily="2" charset="0"/>
              </a:rPr>
              <a:t>: </a:t>
            </a:r>
            <a:endParaRPr lang="es-ES" b="1" dirty="0">
              <a:latin typeface="Roboto" pitchFamily="2" charset="0"/>
              <a:ea typeface="Roboto" pitchFamily="2" charset="0"/>
            </a:endParaRPr>
          </a:p>
        </p:txBody>
      </p:sp>
    </p:spTree>
    <p:extLst>
      <p:ext uri="{BB962C8B-B14F-4D97-AF65-F5344CB8AC3E}">
        <p14:creationId xmlns:p14="http://schemas.microsoft.com/office/powerpoint/2010/main" val="343650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664645" cy="523220"/>
          </a:xfrm>
          <a:prstGeom prst="rect">
            <a:avLst/>
          </a:prstGeom>
          <a:noFill/>
        </p:spPr>
        <p:txBody>
          <a:bodyPr wrap="none" rtlCol="0">
            <a:spAutoFit/>
          </a:bodyPr>
          <a:lstStyle/>
          <a:p>
            <a:r>
              <a:rPr lang="es-ES" sz="2800" b="1" dirty="0" smtClean="0">
                <a:latin typeface="Roboto" pitchFamily="2" charset="0"/>
                <a:ea typeface="Roboto" pitchFamily="2" charset="0"/>
              </a:rPr>
              <a:t>3. </a:t>
            </a:r>
            <a:r>
              <a:rPr lang="es-ES" sz="2800" b="1" dirty="0" err="1" smtClean="0">
                <a:latin typeface="Roboto" pitchFamily="2" charset="0"/>
                <a:ea typeface="Roboto" pitchFamily="2" charset="0"/>
              </a:rPr>
              <a:t>Effect</a:t>
            </a:r>
            <a:r>
              <a:rPr lang="es-ES" sz="2800" b="1" dirty="0" smtClean="0">
                <a:latin typeface="Roboto" pitchFamily="2" charset="0"/>
                <a:ea typeface="Roboto" pitchFamily="2" charset="0"/>
              </a:rPr>
              <a:t> of WM </a:t>
            </a:r>
            <a:r>
              <a:rPr lang="es-ES" sz="2800" b="1" dirty="0" err="1" smtClean="0">
                <a:latin typeface="Roboto" pitchFamily="2" charset="0"/>
                <a:ea typeface="Roboto" pitchFamily="2" charset="0"/>
              </a:rPr>
              <a:t>lesions</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endParaRPr lang="en-US" sz="2800" b="1" dirty="0">
              <a:latin typeface="Roboto" pitchFamily="2" charset="0"/>
              <a:ea typeface="Roboto" pitchFamily="2" charset="0"/>
            </a:endParaRPr>
          </a:p>
        </p:txBody>
      </p:sp>
      <p:sp>
        <p:nvSpPr>
          <p:cNvPr id="5" name="Slide Number Placeholder 4"/>
          <p:cNvSpPr>
            <a:spLocks noGrp="1"/>
          </p:cNvSpPr>
          <p:nvPr>
            <p:ph type="sldNum" sz="quarter" idx="12"/>
          </p:nvPr>
        </p:nvSpPr>
        <p:spPr>
          <a:xfrm>
            <a:off x="6648945" y="6396860"/>
            <a:ext cx="2057400" cy="365125"/>
          </a:xfrm>
        </p:spPr>
        <p:txBody>
          <a:bodyPr/>
          <a:lstStyle/>
          <a:p>
            <a:fld id="{227F3176-F9F6-45D0-9446-6BF35B4A50FB}" type="slidenum">
              <a:rPr lang="en-US" smtClean="0"/>
              <a:pPr/>
              <a:t>26</a:t>
            </a:fld>
            <a:r>
              <a:rPr lang="en-US" dirty="0" smtClean="0"/>
              <a:t> / 75</a:t>
            </a:r>
            <a:endParaRPr lang="en-US" dirty="0"/>
          </a:p>
        </p:txBody>
      </p:sp>
      <p:sp>
        <p:nvSpPr>
          <p:cNvPr id="11" name="Rectangle 10"/>
          <p:cNvSpPr/>
          <p:nvPr/>
        </p:nvSpPr>
        <p:spPr>
          <a:xfrm>
            <a:off x="149040" y="961383"/>
            <a:ext cx="2550891" cy="369332"/>
          </a:xfrm>
          <a:prstGeom prst="rect">
            <a:avLst/>
          </a:prstGeom>
        </p:spPr>
        <p:txBody>
          <a:bodyPr wrap="none">
            <a:spAutoFit/>
          </a:bodyPr>
          <a:lstStyle/>
          <a:p>
            <a:r>
              <a:rPr lang="es-ES" b="1" dirty="0" err="1" smtClean="0">
                <a:latin typeface="Roboto" pitchFamily="2" charset="0"/>
                <a:ea typeface="Roboto" pitchFamily="2" charset="0"/>
              </a:rPr>
              <a:t>Qualitative</a:t>
            </a:r>
            <a:r>
              <a:rPr lang="es-ES" b="1" dirty="0" smtClean="0">
                <a:latin typeface="Roboto" pitchFamily="2" charset="0"/>
                <a:ea typeface="Roboto" pitchFamily="2" charset="0"/>
              </a:rPr>
              <a:t> </a:t>
            </a:r>
            <a:r>
              <a:rPr lang="es-ES" b="1" dirty="0" err="1" smtClean="0">
                <a:latin typeface="Roboto" pitchFamily="2" charset="0"/>
                <a:ea typeface="Roboto" pitchFamily="2" charset="0"/>
              </a:rPr>
              <a:t>evaluation</a:t>
            </a:r>
            <a:r>
              <a:rPr lang="es-ES" dirty="0" smtClean="0">
                <a:latin typeface="Roboto" pitchFamily="2" charset="0"/>
                <a:ea typeface="Roboto" pitchFamily="2" charset="0"/>
              </a:rPr>
              <a:t>: </a:t>
            </a:r>
            <a:endParaRPr lang="es-ES" b="1" dirty="0">
              <a:latin typeface="Roboto" pitchFamily="2" charset="0"/>
              <a:ea typeface="Roboto" pitchFamily="2" charset="0"/>
            </a:endParaRPr>
          </a:p>
        </p:txBody>
      </p:sp>
      <p:grpSp>
        <p:nvGrpSpPr>
          <p:cNvPr id="25" name="Group 24"/>
          <p:cNvGrpSpPr/>
          <p:nvPr/>
        </p:nvGrpSpPr>
        <p:grpSpPr>
          <a:xfrm>
            <a:off x="965249" y="7056958"/>
            <a:ext cx="7386589" cy="4113963"/>
            <a:chOff x="730489" y="1540078"/>
            <a:chExt cx="7386589" cy="4113963"/>
          </a:xfrm>
        </p:grpSpPr>
        <p:pic>
          <p:nvPicPr>
            <p:cNvPr id="2" name="Picture 1"/>
            <p:cNvPicPr>
              <a:picLocks noChangeAspect="1"/>
            </p:cNvPicPr>
            <p:nvPr/>
          </p:nvPicPr>
          <p:blipFill>
            <a:blip r:embed="rId3"/>
            <a:stretch>
              <a:fillRect/>
            </a:stretch>
          </p:blipFill>
          <p:spPr>
            <a:xfrm>
              <a:off x="730489" y="1540079"/>
              <a:ext cx="7386589" cy="2063087"/>
            </a:xfrm>
            <a:prstGeom prst="rect">
              <a:avLst/>
            </a:prstGeom>
          </p:spPr>
        </p:pic>
        <p:pic>
          <p:nvPicPr>
            <p:cNvPr id="9" name="Picture 8"/>
            <p:cNvPicPr>
              <a:picLocks noChangeAspect="1"/>
            </p:cNvPicPr>
            <p:nvPr/>
          </p:nvPicPr>
          <p:blipFill>
            <a:blip r:embed="rId4"/>
            <a:stretch>
              <a:fillRect/>
            </a:stretch>
          </p:blipFill>
          <p:spPr>
            <a:xfrm>
              <a:off x="730489" y="3603167"/>
              <a:ext cx="7386589" cy="2050874"/>
            </a:xfrm>
            <a:prstGeom prst="rect">
              <a:avLst/>
            </a:prstGeom>
          </p:spPr>
        </p:pic>
        <p:sp>
          <p:nvSpPr>
            <p:cNvPr id="10" name="TextBox 9"/>
            <p:cNvSpPr txBox="1"/>
            <p:nvPr/>
          </p:nvSpPr>
          <p:spPr>
            <a:xfrm>
              <a:off x="837740" y="1540078"/>
              <a:ext cx="350520" cy="400110"/>
            </a:xfrm>
            <a:prstGeom prst="rect">
              <a:avLst/>
            </a:prstGeom>
            <a:noFill/>
          </p:spPr>
          <p:txBody>
            <a:bodyPr wrap="square" rtlCol="0">
              <a:spAutoFit/>
            </a:bodyPr>
            <a:lstStyle/>
            <a:p>
              <a:r>
                <a:rPr lang="es-ES" sz="2000" b="1" dirty="0" smtClean="0">
                  <a:solidFill>
                    <a:schemeClr val="bg1"/>
                  </a:solidFill>
                </a:rPr>
                <a:t>A</a:t>
              </a:r>
              <a:endParaRPr lang="en-US" sz="2000" b="1" dirty="0">
                <a:solidFill>
                  <a:schemeClr val="bg1"/>
                </a:solidFill>
              </a:endParaRPr>
            </a:p>
          </p:txBody>
        </p:sp>
        <p:sp>
          <p:nvSpPr>
            <p:cNvPr id="16" name="TextBox 15"/>
            <p:cNvSpPr txBox="1"/>
            <p:nvPr/>
          </p:nvSpPr>
          <p:spPr>
            <a:xfrm>
              <a:off x="2650181" y="1555409"/>
              <a:ext cx="350520" cy="400110"/>
            </a:xfrm>
            <a:prstGeom prst="rect">
              <a:avLst/>
            </a:prstGeom>
            <a:noFill/>
          </p:spPr>
          <p:txBody>
            <a:bodyPr wrap="square" rtlCol="0">
              <a:spAutoFit/>
            </a:bodyPr>
            <a:lstStyle/>
            <a:p>
              <a:r>
                <a:rPr lang="es-ES" sz="2000" b="1" dirty="0" smtClean="0">
                  <a:solidFill>
                    <a:schemeClr val="bg1"/>
                  </a:solidFill>
                </a:rPr>
                <a:t>B</a:t>
              </a:r>
              <a:endParaRPr lang="en-US" sz="2000" b="1" dirty="0">
                <a:solidFill>
                  <a:schemeClr val="bg1"/>
                </a:solidFill>
              </a:endParaRPr>
            </a:p>
          </p:txBody>
        </p:sp>
        <p:sp>
          <p:nvSpPr>
            <p:cNvPr id="17" name="TextBox 16"/>
            <p:cNvSpPr txBox="1"/>
            <p:nvPr/>
          </p:nvSpPr>
          <p:spPr>
            <a:xfrm>
              <a:off x="4485593" y="1540078"/>
              <a:ext cx="350520" cy="400110"/>
            </a:xfrm>
            <a:prstGeom prst="rect">
              <a:avLst/>
            </a:prstGeom>
            <a:noFill/>
          </p:spPr>
          <p:txBody>
            <a:bodyPr wrap="square" rtlCol="0">
              <a:spAutoFit/>
            </a:bodyPr>
            <a:lstStyle/>
            <a:p>
              <a:r>
                <a:rPr lang="es-ES" sz="2000" b="1" dirty="0" smtClean="0">
                  <a:solidFill>
                    <a:schemeClr val="bg1"/>
                  </a:solidFill>
                </a:rPr>
                <a:t>C</a:t>
              </a:r>
              <a:endParaRPr lang="en-US" sz="2000" b="1" dirty="0">
                <a:solidFill>
                  <a:schemeClr val="bg1"/>
                </a:solidFill>
              </a:endParaRPr>
            </a:p>
          </p:txBody>
        </p:sp>
        <p:sp>
          <p:nvSpPr>
            <p:cNvPr id="18" name="TextBox 17"/>
            <p:cNvSpPr txBox="1"/>
            <p:nvPr/>
          </p:nvSpPr>
          <p:spPr>
            <a:xfrm>
              <a:off x="6336525" y="1556211"/>
              <a:ext cx="350520" cy="400110"/>
            </a:xfrm>
            <a:prstGeom prst="rect">
              <a:avLst/>
            </a:prstGeom>
            <a:noFill/>
          </p:spPr>
          <p:txBody>
            <a:bodyPr wrap="square" rtlCol="0">
              <a:spAutoFit/>
            </a:bodyPr>
            <a:lstStyle/>
            <a:p>
              <a:r>
                <a:rPr lang="es-ES" sz="2000" b="1" dirty="0" smtClean="0">
                  <a:solidFill>
                    <a:schemeClr val="bg1"/>
                  </a:solidFill>
                </a:rPr>
                <a:t>D</a:t>
              </a:r>
              <a:endParaRPr lang="en-US" sz="2000" b="1" dirty="0">
                <a:solidFill>
                  <a:schemeClr val="bg1"/>
                </a:solidFill>
              </a:endParaRPr>
            </a:p>
          </p:txBody>
        </p:sp>
        <p:sp>
          <p:nvSpPr>
            <p:cNvPr id="19" name="TextBox 18"/>
            <p:cNvSpPr txBox="1"/>
            <p:nvPr/>
          </p:nvSpPr>
          <p:spPr>
            <a:xfrm>
              <a:off x="815828" y="3925138"/>
              <a:ext cx="350520" cy="400110"/>
            </a:xfrm>
            <a:prstGeom prst="rect">
              <a:avLst/>
            </a:prstGeom>
            <a:noFill/>
          </p:spPr>
          <p:txBody>
            <a:bodyPr wrap="square" rtlCol="0">
              <a:spAutoFit/>
            </a:bodyPr>
            <a:lstStyle/>
            <a:p>
              <a:r>
                <a:rPr lang="es-ES" sz="2000" b="1" dirty="0">
                  <a:solidFill>
                    <a:schemeClr val="bg1"/>
                  </a:solidFill>
                </a:rPr>
                <a:t>E</a:t>
              </a:r>
              <a:endParaRPr lang="en-US" sz="2000" b="1" dirty="0">
                <a:solidFill>
                  <a:schemeClr val="bg1"/>
                </a:solidFill>
              </a:endParaRPr>
            </a:p>
          </p:txBody>
        </p:sp>
        <p:sp>
          <p:nvSpPr>
            <p:cNvPr id="20" name="TextBox 19"/>
            <p:cNvSpPr txBox="1"/>
            <p:nvPr/>
          </p:nvSpPr>
          <p:spPr>
            <a:xfrm>
              <a:off x="2650181" y="3925138"/>
              <a:ext cx="350520" cy="400110"/>
            </a:xfrm>
            <a:prstGeom prst="rect">
              <a:avLst/>
            </a:prstGeom>
            <a:noFill/>
          </p:spPr>
          <p:txBody>
            <a:bodyPr wrap="square" rtlCol="0">
              <a:spAutoFit/>
            </a:bodyPr>
            <a:lstStyle/>
            <a:p>
              <a:r>
                <a:rPr lang="es-ES" sz="2000" b="1" dirty="0">
                  <a:solidFill>
                    <a:schemeClr val="bg1"/>
                  </a:solidFill>
                </a:rPr>
                <a:t>F</a:t>
              </a:r>
              <a:endParaRPr lang="en-US" sz="2000" b="1" dirty="0">
                <a:solidFill>
                  <a:schemeClr val="bg1"/>
                </a:solidFill>
              </a:endParaRPr>
            </a:p>
          </p:txBody>
        </p:sp>
        <p:sp>
          <p:nvSpPr>
            <p:cNvPr id="21" name="TextBox 20"/>
            <p:cNvSpPr txBox="1"/>
            <p:nvPr/>
          </p:nvSpPr>
          <p:spPr>
            <a:xfrm>
              <a:off x="4485593" y="3925138"/>
              <a:ext cx="350520" cy="400110"/>
            </a:xfrm>
            <a:prstGeom prst="rect">
              <a:avLst/>
            </a:prstGeom>
            <a:noFill/>
          </p:spPr>
          <p:txBody>
            <a:bodyPr wrap="square" rtlCol="0">
              <a:spAutoFit/>
            </a:bodyPr>
            <a:lstStyle/>
            <a:p>
              <a:r>
                <a:rPr lang="es-ES" sz="2000" b="1" dirty="0">
                  <a:solidFill>
                    <a:schemeClr val="bg1"/>
                  </a:solidFill>
                </a:rPr>
                <a:t>G</a:t>
              </a:r>
              <a:endParaRPr lang="en-US" sz="2000" b="1" dirty="0">
                <a:solidFill>
                  <a:schemeClr val="bg1"/>
                </a:solidFill>
              </a:endParaRPr>
            </a:p>
          </p:txBody>
        </p:sp>
        <p:sp>
          <p:nvSpPr>
            <p:cNvPr id="23" name="TextBox 22"/>
            <p:cNvSpPr txBox="1"/>
            <p:nvPr/>
          </p:nvSpPr>
          <p:spPr>
            <a:xfrm>
              <a:off x="6321005" y="3925138"/>
              <a:ext cx="350520" cy="400110"/>
            </a:xfrm>
            <a:prstGeom prst="rect">
              <a:avLst/>
            </a:prstGeom>
            <a:noFill/>
          </p:spPr>
          <p:txBody>
            <a:bodyPr wrap="square" rtlCol="0">
              <a:spAutoFit/>
            </a:bodyPr>
            <a:lstStyle/>
            <a:p>
              <a:r>
                <a:rPr lang="es-ES" sz="2000" b="1" dirty="0">
                  <a:solidFill>
                    <a:schemeClr val="bg1"/>
                  </a:solidFill>
                </a:rPr>
                <a:t>H</a:t>
              </a:r>
              <a:endParaRPr lang="en-US" sz="2000" b="1" dirty="0">
                <a:solidFill>
                  <a:schemeClr val="bg1"/>
                </a:solidFill>
              </a:endParaRPr>
            </a:p>
          </p:txBody>
        </p:sp>
        <p:sp>
          <p:nvSpPr>
            <p:cNvPr id="13" name="Oval 12"/>
            <p:cNvSpPr/>
            <p:nvPr/>
          </p:nvSpPr>
          <p:spPr>
            <a:xfrm>
              <a:off x="3593207" y="2365420"/>
              <a:ext cx="356315" cy="3906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178936" y="2597265"/>
              <a:ext cx="302653" cy="3176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452425" y="4803140"/>
              <a:ext cx="135075" cy="88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178936" y="2206606"/>
              <a:ext cx="302653" cy="3176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p:cNvPicPr>
            <a:picLocks noChangeAspect="1"/>
          </p:cNvPicPr>
          <p:nvPr/>
        </p:nvPicPr>
        <p:blipFill>
          <a:blip r:embed="rId5"/>
          <a:stretch>
            <a:fillRect/>
          </a:stretch>
        </p:blipFill>
        <p:spPr>
          <a:xfrm>
            <a:off x="877504" y="1420579"/>
            <a:ext cx="7388992" cy="4151736"/>
          </a:xfrm>
          <a:prstGeom prst="rect">
            <a:avLst/>
          </a:prstGeom>
        </p:spPr>
      </p:pic>
      <p:sp>
        <p:nvSpPr>
          <p:cNvPr id="44" name="Rectangle 43"/>
          <p:cNvSpPr/>
          <p:nvPr/>
        </p:nvSpPr>
        <p:spPr>
          <a:xfrm>
            <a:off x="758640" y="5615255"/>
            <a:ext cx="7321491" cy="307777"/>
          </a:xfrm>
          <a:prstGeom prst="rect">
            <a:avLst/>
          </a:prstGeom>
        </p:spPr>
        <p:txBody>
          <a:bodyPr wrap="none">
            <a:spAutoFit/>
          </a:bodyPr>
          <a:lstStyle/>
          <a:p>
            <a:r>
              <a:rPr lang="es-ES" sz="1400" i="1" dirty="0" smtClean="0">
                <a:latin typeface="Roboto" pitchFamily="2" charset="0"/>
                <a:ea typeface="Roboto" pitchFamily="2" charset="0"/>
              </a:rPr>
              <a:t>Original </a:t>
            </a:r>
            <a:r>
              <a:rPr lang="es-ES" sz="1400" i="1" dirty="0" err="1" smtClean="0">
                <a:latin typeface="Roboto" pitchFamily="2" charset="0"/>
                <a:ea typeface="Roboto" pitchFamily="2" charset="0"/>
              </a:rPr>
              <a:t>image</a:t>
            </a:r>
            <a:r>
              <a:rPr lang="es-ES" sz="1400" i="1" dirty="0" smtClean="0">
                <a:latin typeface="Roboto" pitchFamily="2" charset="0"/>
                <a:ea typeface="Roboto" pitchFamily="2" charset="0"/>
              </a:rPr>
              <a:t> (A and B). ANN (C).  FCM (D). FANTASM (E). FAST (F). SPM5 (G).  SPM8 (H)</a:t>
            </a:r>
            <a:endParaRPr lang="es-ES" sz="1400" i="1" dirty="0">
              <a:latin typeface="Roboto" pitchFamily="2" charset="0"/>
              <a:ea typeface="Roboto" pitchFamily="2" charset="0"/>
            </a:endParaRPr>
          </a:p>
        </p:txBody>
      </p:sp>
    </p:spTree>
    <p:extLst>
      <p:ext uri="{BB962C8B-B14F-4D97-AF65-F5344CB8AC3E}">
        <p14:creationId xmlns:p14="http://schemas.microsoft.com/office/powerpoint/2010/main" val="10979602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664645" cy="523220"/>
          </a:xfrm>
          <a:prstGeom prst="rect">
            <a:avLst/>
          </a:prstGeom>
          <a:noFill/>
        </p:spPr>
        <p:txBody>
          <a:bodyPr wrap="none" rtlCol="0">
            <a:spAutoFit/>
          </a:bodyPr>
          <a:lstStyle/>
          <a:p>
            <a:r>
              <a:rPr lang="es-ES" sz="2800" b="1" dirty="0" smtClean="0">
                <a:latin typeface="Roboto" pitchFamily="2" charset="0"/>
                <a:ea typeface="Roboto" pitchFamily="2" charset="0"/>
              </a:rPr>
              <a:t>3. </a:t>
            </a:r>
            <a:r>
              <a:rPr lang="es-ES" sz="2800" b="1" dirty="0" err="1" smtClean="0">
                <a:latin typeface="Roboto" pitchFamily="2" charset="0"/>
                <a:ea typeface="Roboto" pitchFamily="2" charset="0"/>
              </a:rPr>
              <a:t>Effect</a:t>
            </a:r>
            <a:r>
              <a:rPr lang="es-ES" sz="2800" b="1" dirty="0" smtClean="0">
                <a:latin typeface="Roboto" pitchFamily="2" charset="0"/>
                <a:ea typeface="Roboto" pitchFamily="2" charset="0"/>
              </a:rPr>
              <a:t> of WM </a:t>
            </a:r>
            <a:r>
              <a:rPr lang="es-ES" sz="2800" b="1" dirty="0" err="1" smtClean="0">
                <a:latin typeface="Roboto" pitchFamily="2" charset="0"/>
                <a:ea typeface="Roboto" pitchFamily="2" charset="0"/>
              </a:rPr>
              <a:t>lesions</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endParaRPr lang="en-US" sz="2800" b="1" dirty="0">
              <a:latin typeface="Roboto" pitchFamily="2" charset="0"/>
              <a:ea typeface="Roboto" pitchFamily="2" charset="0"/>
            </a:endParaRPr>
          </a:p>
        </p:txBody>
      </p:sp>
      <p:sp>
        <p:nvSpPr>
          <p:cNvPr id="6" name="Rectangle 5"/>
          <p:cNvSpPr/>
          <p:nvPr/>
        </p:nvSpPr>
        <p:spPr>
          <a:xfrm>
            <a:off x="-279400" y="956883"/>
            <a:ext cx="8794750" cy="369332"/>
          </a:xfrm>
          <a:prstGeom prst="rect">
            <a:avLst/>
          </a:prstGeom>
        </p:spPr>
        <p:txBody>
          <a:bodyPr wrap="square">
            <a:spAutoFit/>
          </a:bodyPr>
          <a:lstStyle/>
          <a:p>
            <a:pPr lvl="1"/>
            <a:r>
              <a:rPr lang="es-ES" b="1" dirty="0" err="1" smtClean="0">
                <a:latin typeface="Roboto" pitchFamily="2" charset="0"/>
                <a:ea typeface="Roboto" pitchFamily="2" charset="0"/>
              </a:rPr>
              <a:t>Conclusions</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10" name="TextBox 9"/>
          <p:cNvSpPr txBox="1"/>
          <p:nvPr/>
        </p:nvSpPr>
        <p:spPr>
          <a:xfrm>
            <a:off x="175705" y="1293949"/>
            <a:ext cx="8479536" cy="4247317"/>
          </a:xfrm>
          <a:prstGeom prst="rect">
            <a:avLst/>
          </a:prstGeom>
          <a:noFill/>
        </p:spPr>
        <p:txBody>
          <a:bodyPr wrap="square" rtlCol="0">
            <a:spAutoFit/>
          </a:bodyPr>
          <a:lstStyle/>
          <a:p>
            <a:pPr algn="just"/>
            <a:endParaRPr lang="en-US" dirty="0" smtClean="0">
              <a:latin typeface="Roboto" pitchFamily="2" charset="0"/>
              <a:ea typeface="Roboto" pitchFamily="2" charset="0"/>
            </a:endParaRPr>
          </a:p>
          <a:p>
            <a:pPr marL="285750" indent="-285750" algn="just">
              <a:buFont typeface="Arial" panose="020B0604020202020204" pitchFamily="34" charset="0"/>
              <a:buChar char="•"/>
            </a:pPr>
            <a:r>
              <a:rPr lang="en-US" dirty="0">
                <a:latin typeface="Roboto" pitchFamily="2" charset="0"/>
                <a:ea typeface="Roboto" pitchFamily="2" charset="0"/>
              </a:rPr>
              <a:t>The main factor in the differences in tissue volume was </a:t>
            </a:r>
            <a:r>
              <a:rPr lang="en-US" b="1" dirty="0">
                <a:latin typeface="Roboto" pitchFamily="2" charset="0"/>
                <a:ea typeface="Roboto" pitchFamily="2" charset="0"/>
              </a:rPr>
              <a:t>lesion volume </a:t>
            </a:r>
            <a:endParaRPr lang="en-US" b="1" dirty="0" smtClean="0">
              <a:latin typeface="Roboto" pitchFamily="2" charset="0"/>
              <a:ea typeface="Roboto" pitchFamily="2" charset="0"/>
            </a:endParaRPr>
          </a:p>
          <a:p>
            <a:pPr marL="285750" indent="-285750" algn="just">
              <a:buFont typeface="Arial" panose="020B0604020202020204" pitchFamily="34" charset="0"/>
              <a:buChar char="•"/>
            </a:pPr>
            <a:endParaRPr lang="es-ES" b="1" dirty="0">
              <a:latin typeface="Roboto" pitchFamily="2" charset="0"/>
              <a:ea typeface="Roboto" pitchFamily="2" charset="0"/>
            </a:endParaRPr>
          </a:p>
          <a:p>
            <a:pPr marL="285750" indent="-285750" algn="just">
              <a:buFont typeface="Arial" panose="020B0604020202020204" pitchFamily="34" charset="0"/>
              <a:buChar char="•"/>
            </a:pPr>
            <a:r>
              <a:rPr lang="es-ES" dirty="0" err="1" smtClean="0">
                <a:latin typeface="Roboto" pitchFamily="2" charset="0"/>
                <a:ea typeface="Roboto" pitchFamily="2" charset="0"/>
              </a:rPr>
              <a:t>All</a:t>
            </a:r>
            <a:r>
              <a:rPr lang="es-ES" dirty="0" smtClean="0">
                <a:latin typeface="Roboto" pitchFamily="2" charset="0"/>
                <a:ea typeface="Roboto" pitchFamily="2" charset="0"/>
              </a:rPr>
              <a:t> </a:t>
            </a:r>
            <a:r>
              <a:rPr lang="es-ES" dirty="0" err="1" smtClean="0">
                <a:latin typeface="Roboto" pitchFamily="2" charset="0"/>
                <a:ea typeface="Roboto" pitchFamily="2" charset="0"/>
              </a:rPr>
              <a:t>methods</a:t>
            </a:r>
            <a:r>
              <a:rPr lang="es-ES" dirty="0" smtClean="0">
                <a:latin typeface="Roboto" pitchFamily="2" charset="0"/>
                <a:ea typeface="Roboto" pitchFamily="2" charset="0"/>
              </a:rPr>
              <a:t> </a:t>
            </a:r>
            <a:r>
              <a:rPr lang="es-ES" dirty="0" err="1" smtClean="0">
                <a:latin typeface="Roboto" pitchFamily="2" charset="0"/>
                <a:ea typeface="Roboto" pitchFamily="2" charset="0"/>
              </a:rPr>
              <a:t>overestimated</a:t>
            </a:r>
            <a:r>
              <a:rPr lang="es-ES" dirty="0" smtClean="0">
                <a:latin typeface="Roboto" pitchFamily="2" charset="0"/>
                <a:ea typeface="Roboto" pitchFamily="2" charset="0"/>
              </a:rPr>
              <a:t> </a:t>
            </a:r>
            <a:r>
              <a:rPr lang="es-ES" b="1" dirty="0" smtClean="0">
                <a:latin typeface="Roboto" pitchFamily="2" charset="0"/>
                <a:ea typeface="Roboto" pitchFamily="2" charset="0"/>
              </a:rPr>
              <a:t>total GM </a:t>
            </a:r>
            <a:r>
              <a:rPr lang="es-ES" dirty="0" err="1" smtClean="0">
                <a:latin typeface="Roboto" pitchFamily="2" charset="0"/>
                <a:ea typeface="Roboto" pitchFamily="2" charset="0"/>
              </a:rPr>
              <a:t>volume</a:t>
            </a:r>
            <a:r>
              <a:rPr lang="es-ES" dirty="0" smtClean="0">
                <a:latin typeface="Roboto" pitchFamily="2" charset="0"/>
                <a:ea typeface="Roboto" pitchFamily="2" charset="0"/>
              </a:rPr>
              <a:t> </a:t>
            </a:r>
            <a:r>
              <a:rPr lang="es-ES" dirty="0" err="1" smtClean="0">
                <a:latin typeface="Roboto" pitchFamily="2" charset="0"/>
                <a:ea typeface="Roboto" pitchFamily="2" charset="0"/>
              </a:rPr>
              <a:t>by</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addition</a:t>
            </a:r>
            <a:r>
              <a:rPr lang="es-ES" dirty="0" smtClean="0">
                <a:latin typeface="Roboto" pitchFamily="2" charset="0"/>
                <a:ea typeface="Roboto" pitchFamily="2" charset="0"/>
              </a:rPr>
              <a:t> of </a:t>
            </a:r>
            <a:r>
              <a:rPr lang="es-ES" b="1" dirty="0" smtClean="0">
                <a:latin typeface="Roboto" pitchFamily="2" charset="0"/>
                <a:ea typeface="Roboto" pitchFamily="2" charset="0"/>
              </a:rPr>
              <a:t>WM </a:t>
            </a:r>
            <a:r>
              <a:rPr lang="es-ES" b="1" dirty="0" err="1" smtClean="0">
                <a:latin typeface="Roboto" pitchFamily="2" charset="0"/>
                <a:ea typeface="Roboto" pitchFamily="2" charset="0"/>
              </a:rPr>
              <a:t>lesions</a:t>
            </a:r>
            <a:r>
              <a:rPr lang="es-ES" b="1" dirty="0" smtClean="0">
                <a:latin typeface="Roboto" pitchFamily="2" charset="0"/>
                <a:ea typeface="Roboto" pitchFamily="2" charset="0"/>
              </a:rPr>
              <a:t> </a:t>
            </a:r>
            <a:r>
              <a:rPr lang="es-ES" dirty="0" smtClean="0">
                <a:latin typeface="Roboto" pitchFamily="2" charset="0"/>
                <a:ea typeface="Roboto" pitchFamily="2" charset="0"/>
              </a:rPr>
              <a:t>in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endParaRPr lang="en-US" dirty="0">
              <a:latin typeface="Roboto" pitchFamily="2" charset="0"/>
              <a:ea typeface="Roboto" pitchFamily="2" charset="0"/>
            </a:endParaRPr>
          </a:p>
          <a:p>
            <a:pPr algn="just"/>
            <a:endParaRPr lang="en-US" dirty="0" smtClean="0">
              <a:latin typeface="Roboto" pitchFamily="2" charset="0"/>
              <a:ea typeface="Roboto" pitchFamily="2" charset="0"/>
            </a:endParaRPr>
          </a:p>
          <a:p>
            <a:pPr marL="285750" indent="-285750" algn="just">
              <a:buFont typeface="Arial" panose="020B0604020202020204" pitchFamily="34" charset="0"/>
              <a:buChar char="•"/>
            </a:pPr>
            <a:r>
              <a:rPr lang="en-US" dirty="0" smtClean="0">
                <a:latin typeface="Roboto" pitchFamily="2" charset="0"/>
                <a:ea typeface="Roboto" pitchFamily="2" charset="0"/>
              </a:rPr>
              <a:t>In general,</a:t>
            </a:r>
            <a:r>
              <a:rPr lang="en-US" b="1" dirty="0" smtClean="0">
                <a:latin typeface="Roboto" pitchFamily="2" charset="0"/>
                <a:ea typeface="Roboto" pitchFamily="2" charset="0"/>
              </a:rPr>
              <a:t> </a:t>
            </a:r>
            <a:r>
              <a:rPr lang="en-US" b="1" dirty="0" smtClean="0">
                <a:solidFill>
                  <a:schemeClr val="accent5">
                    <a:lumMod val="75000"/>
                  </a:schemeClr>
                </a:solidFill>
                <a:latin typeface="Roboto" pitchFamily="2" charset="0"/>
                <a:ea typeface="Roboto" pitchFamily="2" charset="0"/>
              </a:rPr>
              <a:t>SPM5, SPM8 and FANTASM</a:t>
            </a:r>
            <a:r>
              <a:rPr lang="en-US" dirty="0" smtClean="0">
                <a:latin typeface="Roboto" pitchFamily="2" charset="0"/>
                <a:ea typeface="Roboto" pitchFamily="2" charset="0"/>
              </a:rPr>
              <a:t> were </a:t>
            </a:r>
            <a:r>
              <a:rPr lang="en-US" dirty="0">
                <a:latin typeface="Roboto" pitchFamily="2" charset="0"/>
                <a:ea typeface="Roboto" pitchFamily="2" charset="0"/>
              </a:rPr>
              <a:t>the methods where the incidence of </a:t>
            </a:r>
            <a:r>
              <a:rPr lang="en-US" b="1" dirty="0">
                <a:latin typeface="Roboto" pitchFamily="2" charset="0"/>
                <a:ea typeface="Roboto" pitchFamily="2" charset="0"/>
              </a:rPr>
              <a:t>WM lesions </a:t>
            </a:r>
            <a:r>
              <a:rPr lang="en-US" dirty="0">
                <a:latin typeface="Roboto" pitchFamily="2" charset="0"/>
                <a:ea typeface="Roboto" pitchFamily="2" charset="0"/>
              </a:rPr>
              <a:t>was the lowest </a:t>
            </a:r>
            <a:r>
              <a:rPr lang="en-US" dirty="0" smtClean="0">
                <a:latin typeface="Roboto" pitchFamily="2" charset="0"/>
                <a:ea typeface="Roboto" pitchFamily="2" charset="0"/>
              </a:rPr>
              <a:t>on both </a:t>
            </a:r>
            <a:r>
              <a:rPr lang="en-US" b="1" dirty="0" smtClean="0">
                <a:latin typeface="Roboto" pitchFamily="2" charset="0"/>
                <a:ea typeface="Roboto" pitchFamily="2" charset="0"/>
              </a:rPr>
              <a:t>total</a:t>
            </a:r>
            <a:r>
              <a:rPr lang="en-US" dirty="0" smtClean="0">
                <a:latin typeface="Roboto" pitchFamily="2" charset="0"/>
                <a:ea typeface="Roboto" pitchFamily="2" charset="0"/>
              </a:rPr>
              <a:t> and </a:t>
            </a:r>
            <a:r>
              <a:rPr lang="en-US" b="1" dirty="0" smtClean="0">
                <a:latin typeface="Roboto" pitchFamily="2" charset="0"/>
                <a:ea typeface="Roboto" pitchFamily="2" charset="0"/>
              </a:rPr>
              <a:t>normal-appearing tissue</a:t>
            </a:r>
          </a:p>
          <a:p>
            <a:pPr algn="just"/>
            <a:endParaRPr lang="en-US" dirty="0" smtClean="0">
              <a:latin typeface="Roboto" pitchFamily="2" charset="0"/>
              <a:ea typeface="Roboto" pitchFamily="2" charset="0"/>
            </a:endParaRPr>
          </a:p>
          <a:p>
            <a:pPr marL="285750" indent="-285750" algn="just">
              <a:buFont typeface="Arial" panose="020B0604020202020204" pitchFamily="34" charset="0"/>
              <a:buChar char="•"/>
            </a:pPr>
            <a:r>
              <a:rPr lang="en-US" dirty="0" smtClean="0">
                <a:latin typeface="Roboto" pitchFamily="2" charset="0"/>
                <a:ea typeface="Roboto" pitchFamily="2" charset="0"/>
              </a:rPr>
              <a:t>When lesions were not considered in the </a:t>
            </a:r>
            <a:r>
              <a:rPr lang="en-US" dirty="0" err="1" smtClean="0">
                <a:latin typeface="Roboto" pitchFamily="2" charset="0"/>
                <a:ea typeface="Roboto" pitchFamily="2" charset="0"/>
              </a:rPr>
              <a:t>evalution</a:t>
            </a:r>
            <a:r>
              <a:rPr lang="en-US" dirty="0" smtClean="0">
                <a:latin typeface="Roboto" pitchFamily="2" charset="0"/>
                <a:ea typeface="Roboto" pitchFamily="2" charset="0"/>
              </a:rPr>
              <a:t>, methods still tended </a:t>
            </a:r>
            <a:r>
              <a:rPr lang="en-US" dirty="0">
                <a:latin typeface="Roboto" pitchFamily="2" charset="0"/>
                <a:ea typeface="Roboto" pitchFamily="2" charset="0"/>
              </a:rPr>
              <a:t>to overestimate </a:t>
            </a:r>
            <a:r>
              <a:rPr lang="en-US" b="1" dirty="0" smtClean="0">
                <a:latin typeface="Roboto" pitchFamily="2" charset="0"/>
                <a:ea typeface="Roboto" pitchFamily="2" charset="0"/>
              </a:rPr>
              <a:t>GM</a:t>
            </a:r>
            <a:r>
              <a:rPr lang="en-US" dirty="0" smtClean="0">
                <a:latin typeface="Roboto" pitchFamily="2" charset="0"/>
                <a:ea typeface="Roboto" pitchFamily="2" charset="0"/>
              </a:rPr>
              <a:t>, especially </a:t>
            </a:r>
            <a:r>
              <a:rPr lang="en-US" dirty="0">
                <a:latin typeface="Roboto" pitchFamily="2" charset="0"/>
                <a:ea typeface="Roboto" pitchFamily="2" charset="0"/>
              </a:rPr>
              <a:t>in images with </a:t>
            </a:r>
            <a:r>
              <a:rPr lang="en-US" b="1" dirty="0">
                <a:latin typeface="Roboto" pitchFamily="2" charset="0"/>
                <a:ea typeface="Roboto" pitchFamily="2" charset="0"/>
              </a:rPr>
              <a:t>a higher lesion </a:t>
            </a:r>
            <a:r>
              <a:rPr lang="en-US" b="1" dirty="0" smtClean="0">
                <a:latin typeface="Roboto" pitchFamily="2" charset="0"/>
                <a:ea typeface="Roboto" pitchFamily="2" charset="0"/>
              </a:rPr>
              <a:t>load</a:t>
            </a:r>
          </a:p>
          <a:p>
            <a:pPr marL="285750" indent="-285750" algn="just">
              <a:buFont typeface="Arial" panose="020B0604020202020204" pitchFamily="34" charset="0"/>
              <a:buChar char="•"/>
            </a:pPr>
            <a:endParaRPr lang="en-US" dirty="0">
              <a:latin typeface="Roboto" pitchFamily="2" charset="0"/>
              <a:ea typeface="Roboto" pitchFamily="2" charset="0"/>
            </a:endParaRPr>
          </a:p>
          <a:p>
            <a:pPr marL="285750" indent="-285750" algn="just">
              <a:buFont typeface="Arial" panose="020B0604020202020204" pitchFamily="34" charset="0"/>
              <a:buChar char="•"/>
            </a:pPr>
            <a:r>
              <a:rPr lang="en-US" dirty="0" smtClean="0">
                <a:latin typeface="Roboto" pitchFamily="2" charset="0"/>
                <a:ea typeface="Roboto" pitchFamily="2" charset="0"/>
              </a:rPr>
              <a:t>This is important because although </a:t>
            </a:r>
            <a:r>
              <a:rPr lang="en-US" dirty="0">
                <a:latin typeface="Roboto" pitchFamily="2" charset="0"/>
                <a:ea typeface="Roboto" pitchFamily="2" charset="0"/>
              </a:rPr>
              <a:t>lesion voxels could be </a:t>
            </a:r>
            <a:r>
              <a:rPr lang="en-US" dirty="0" smtClean="0">
                <a:latin typeface="Roboto" pitchFamily="2" charset="0"/>
                <a:ea typeface="Roboto" pitchFamily="2" charset="0"/>
              </a:rPr>
              <a:t>reassigned to </a:t>
            </a:r>
            <a:r>
              <a:rPr lang="en-US" b="1" dirty="0">
                <a:latin typeface="Roboto" pitchFamily="2" charset="0"/>
                <a:ea typeface="Roboto" pitchFamily="2" charset="0"/>
              </a:rPr>
              <a:t>WM</a:t>
            </a:r>
            <a:r>
              <a:rPr lang="en-US" dirty="0">
                <a:latin typeface="Roboto" pitchFamily="2" charset="0"/>
                <a:ea typeface="Roboto" pitchFamily="2" charset="0"/>
              </a:rPr>
              <a:t> after segmentation, part of the bias </a:t>
            </a:r>
            <a:r>
              <a:rPr lang="en-US" b="1" dirty="0" smtClean="0">
                <a:solidFill>
                  <a:schemeClr val="accent5">
                    <a:lumMod val="75000"/>
                  </a:schemeClr>
                </a:solidFill>
                <a:latin typeface="Roboto" pitchFamily="2" charset="0"/>
                <a:ea typeface="Roboto" pitchFamily="2" charset="0"/>
              </a:rPr>
              <a:t>is</a:t>
            </a:r>
            <a:r>
              <a:rPr lang="en-US" b="1" dirty="0" smtClean="0">
                <a:latin typeface="Roboto" pitchFamily="2" charset="0"/>
                <a:ea typeface="Roboto" pitchFamily="2" charset="0"/>
              </a:rPr>
              <a:t> </a:t>
            </a:r>
            <a:r>
              <a:rPr lang="en-US" b="1" dirty="0">
                <a:solidFill>
                  <a:schemeClr val="accent5">
                    <a:lumMod val="75000"/>
                  </a:schemeClr>
                </a:solidFill>
                <a:latin typeface="Roboto" pitchFamily="2" charset="0"/>
                <a:ea typeface="Roboto" pitchFamily="2" charset="0"/>
              </a:rPr>
              <a:t>still</a:t>
            </a:r>
            <a:r>
              <a:rPr lang="en-US" b="1" dirty="0">
                <a:latin typeface="Roboto" pitchFamily="2" charset="0"/>
                <a:ea typeface="Roboto" pitchFamily="2" charset="0"/>
              </a:rPr>
              <a:t> </a:t>
            </a:r>
            <a:r>
              <a:rPr lang="en-US" b="1" dirty="0" smtClean="0">
                <a:solidFill>
                  <a:schemeClr val="accent5">
                    <a:lumMod val="75000"/>
                  </a:schemeClr>
                </a:solidFill>
                <a:latin typeface="Roboto" pitchFamily="2" charset="0"/>
                <a:ea typeface="Roboto" pitchFamily="2" charset="0"/>
              </a:rPr>
              <a:t>present</a:t>
            </a:r>
            <a:r>
              <a:rPr lang="en-US" b="1" dirty="0" smtClean="0">
                <a:latin typeface="Roboto" pitchFamily="2" charset="0"/>
                <a:ea typeface="Roboto" pitchFamily="2" charset="0"/>
              </a:rPr>
              <a:t> </a:t>
            </a:r>
            <a:r>
              <a:rPr lang="en-US" b="1" dirty="0">
                <a:latin typeface="Roboto" pitchFamily="2" charset="0"/>
                <a:ea typeface="Roboto" pitchFamily="2" charset="0"/>
              </a:rPr>
              <a:t> </a:t>
            </a:r>
            <a:r>
              <a:rPr lang="en-US" b="1" dirty="0" smtClean="0">
                <a:latin typeface="Roboto" pitchFamily="2" charset="0"/>
                <a:ea typeface="Roboto" pitchFamily="2" charset="0"/>
              </a:rPr>
              <a:t>in normal-appearing</a:t>
            </a:r>
            <a:r>
              <a:rPr lang="en-US" dirty="0" smtClean="0">
                <a:latin typeface="Roboto" pitchFamily="2" charset="0"/>
                <a:ea typeface="Roboto" pitchFamily="2" charset="0"/>
              </a:rPr>
              <a:t> tissue</a:t>
            </a:r>
            <a:endParaRPr lang="en-US" b="1" dirty="0" smtClean="0">
              <a:latin typeface="Roboto" pitchFamily="2" charset="0"/>
              <a:ea typeface="Roboto" pitchFamily="2" charset="0"/>
            </a:endParaRPr>
          </a:p>
          <a:p>
            <a:pPr marL="285750" indent="-285750" algn="just">
              <a:buFont typeface="Arial" panose="020B0604020202020204" pitchFamily="34" charset="0"/>
              <a:buChar char="•"/>
            </a:pPr>
            <a:endParaRPr lang="es-ES" b="1" dirty="0">
              <a:latin typeface="Roboto" pitchFamily="2" charset="0"/>
              <a:ea typeface="Roboto" pitchFamily="2" charset="0"/>
            </a:endParaRPr>
          </a:p>
        </p:txBody>
      </p:sp>
      <p:sp>
        <p:nvSpPr>
          <p:cNvPr id="4" name="Slide Number Placeholder 3"/>
          <p:cNvSpPr>
            <a:spLocks noGrp="1"/>
          </p:cNvSpPr>
          <p:nvPr>
            <p:ph type="sldNum" sz="quarter" idx="12"/>
          </p:nvPr>
        </p:nvSpPr>
        <p:spPr/>
        <p:txBody>
          <a:bodyPr/>
          <a:lstStyle/>
          <a:p>
            <a:fld id="{227F3176-F9F6-45D0-9446-6BF35B4A50FB}" type="slidenum">
              <a:rPr lang="en-US" smtClean="0"/>
              <a:pPr/>
              <a:t>27</a:t>
            </a:fld>
            <a:r>
              <a:rPr lang="en-US" smtClean="0"/>
              <a:t> / 75</a:t>
            </a:r>
            <a:endParaRPr lang="en-US" dirty="0"/>
          </a:p>
        </p:txBody>
      </p:sp>
    </p:spTree>
    <p:extLst>
      <p:ext uri="{BB962C8B-B14F-4D97-AF65-F5344CB8AC3E}">
        <p14:creationId xmlns:p14="http://schemas.microsoft.com/office/powerpoint/2010/main" val="24086716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1340432" cy="523220"/>
          </a:xfrm>
          <a:prstGeom prst="rect">
            <a:avLst/>
          </a:prstGeom>
          <a:noFill/>
        </p:spPr>
        <p:txBody>
          <a:bodyPr wrap="none" rtlCol="0">
            <a:spAutoFit/>
          </a:bodyPr>
          <a:lstStyle/>
          <a:p>
            <a:r>
              <a:rPr lang="es-ES" sz="2800" b="1" dirty="0" err="1" smtClean="0">
                <a:latin typeface="Roboto" pitchFamily="2" charset="0"/>
                <a:ea typeface="Roboto" pitchFamily="2" charset="0"/>
              </a:rPr>
              <a:t>Outline</a:t>
            </a:r>
            <a:endParaRPr lang="en-US" sz="2800" b="1" dirty="0">
              <a:latin typeface="Roboto" pitchFamily="2" charset="0"/>
              <a:ea typeface="Roboto" pitchFamily="2" charset="0"/>
            </a:endParaRPr>
          </a:p>
        </p:txBody>
      </p:sp>
      <p:sp>
        <p:nvSpPr>
          <p:cNvPr id="7" name="TextBox 6"/>
          <p:cNvSpPr txBox="1"/>
          <p:nvPr/>
        </p:nvSpPr>
        <p:spPr>
          <a:xfrm>
            <a:off x="314574" y="474345"/>
            <a:ext cx="7776231" cy="4801314"/>
          </a:xfrm>
          <a:prstGeom prst="rect">
            <a:avLst/>
          </a:prstGeom>
          <a:noFill/>
        </p:spPr>
        <p:txBody>
          <a:bodyPr wrap="square" rtlCol="0">
            <a:spAutoFit/>
          </a:bodyPr>
          <a:lstStyle/>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a:latin typeface="Roboto" pitchFamily="2" charset="0"/>
              <a:ea typeface="Roboto" pitchFamily="2" charset="0"/>
            </a:endParaRPr>
          </a:p>
          <a:p>
            <a:endParaRPr lang="es-ES" dirty="0" smtClean="0">
              <a:latin typeface="Roboto" pitchFamily="2" charset="0"/>
              <a:ea typeface="Roboto" pitchFamily="2" charset="0"/>
            </a:endParaRPr>
          </a:p>
          <a:p>
            <a:pPr marL="342900" indent="-342900">
              <a:buFontTx/>
              <a:buAutoNum type="arabicPeriod"/>
            </a:pPr>
            <a:r>
              <a:rPr lang="es-ES" dirty="0" err="1">
                <a:solidFill>
                  <a:schemeClr val="bg1">
                    <a:lumMod val="65000"/>
                  </a:schemeClr>
                </a:solidFill>
                <a:latin typeface="Roboto" pitchFamily="2" charset="0"/>
                <a:ea typeface="Roboto" pitchFamily="2" charset="0"/>
              </a:rPr>
              <a:t>Analysis</a:t>
            </a:r>
            <a:r>
              <a:rPr lang="es-ES" dirty="0">
                <a:solidFill>
                  <a:schemeClr val="bg1">
                    <a:lumMod val="65000"/>
                  </a:schemeClr>
                </a:solidFill>
                <a:latin typeface="Roboto" pitchFamily="2" charset="0"/>
                <a:ea typeface="Roboto" pitchFamily="2" charset="0"/>
              </a:rPr>
              <a:t> and </a:t>
            </a:r>
            <a:r>
              <a:rPr lang="es-ES" dirty="0" err="1">
                <a:solidFill>
                  <a:schemeClr val="bg1">
                    <a:lumMod val="65000"/>
                  </a:schemeClr>
                </a:solidFill>
                <a:latin typeface="Roboto" pitchFamily="2" charset="0"/>
                <a:ea typeface="Roboto" pitchFamily="2" charset="0"/>
              </a:rPr>
              <a:t>evaluation</a:t>
            </a:r>
            <a:r>
              <a:rPr lang="es-ES" dirty="0">
                <a:solidFill>
                  <a:schemeClr val="bg1">
                    <a:lumMod val="65000"/>
                  </a:schemeClr>
                </a:solidFill>
                <a:latin typeface="Roboto" pitchFamily="2" charset="0"/>
                <a:ea typeface="Roboto" pitchFamily="2" charset="0"/>
              </a:rPr>
              <a:t> of </a:t>
            </a:r>
            <a:r>
              <a:rPr lang="es-ES" dirty="0" err="1">
                <a:solidFill>
                  <a:schemeClr val="bg1">
                    <a:lumMod val="65000"/>
                  </a:schemeClr>
                </a:solidFill>
                <a:latin typeface="Roboto" pitchFamily="2" charset="0"/>
                <a:ea typeface="Roboto" pitchFamily="2" charset="0"/>
              </a:rPr>
              <a:t>the</a:t>
            </a:r>
            <a:r>
              <a:rPr lang="es-ES" dirty="0">
                <a:solidFill>
                  <a:schemeClr val="bg1">
                    <a:lumMod val="65000"/>
                  </a:schemeClr>
                </a:solidFill>
                <a:latin typeface="Roboto" pitchFamily="2" charset="0"/>
                <a:ea typeface="Roboto" pitchFamily="2" charset="0"/>
              </a:rPr>
              <a:t> </a:t>
            </a:r>
            <a:r>
              <a:rPr lang="es-ES" dirty="0" err="1">
                <a:solidFill>
                  <a:schemeClr val="bg1">
                    <a:lumMod val="65000"/>
                  </a:schemeClr>
                </a:solidFill>
                <a:latin typeface="Roboto" pitchFamily="2" charset="0"/>
                <a:ea typeface="Roboto" pitchFamily="2" charset="0"/>
              </a:rPr>
              <a:t>state</a:t>
            </a:r>
            <a:r>
              <a:rPr lang="es-ES" dirty="0">
                <a:solidFill>
                  <a:schemeClr val="bg1">
                    <a:lumMod val="65000"/>
                  </a:schemeClr>
                </a:solidFill>
                <a:latin typeface="Roboto" pitchFamily="2" charset="0"/>
                <a:ea typeface="Roboto" pitchFamily="2" charset="0"/>
              </a:rPr>
              <a:t> of </a:t>
            </a:r>
            <a:r>
              <a:rPr lang="es-ES" dirty="0" err="1">
                <a:solidFill>
                  <a:schemeClr val="bg1">
                    <a:lumMod val="65000"/>
                  </a:schemeClr>
                </a:solidFill>
                <a:latin typeface="Roboto" pitchFamily="2" charset="0"/>
                <a:ea typeface="Roboto" pitchFamily="2" charset="0"/>
              </a:rPr>
              <a:t>the</a:t>
            </a:r>
            <a:r>
              <a:rPr lang="es-ES" dirty="0">
                <a:solidFill>
                  <a:schemeClr val="bg1">
                    <a:lumMod val="65000"/>
                  </a:schemeClr>
                </a:solidFill>
                <a:latin typeface="Roboto" pitchFamily="2" charset="0"/>
                <a:ea typeface="Roboto" pitchFamily="2" charset="0"/>
              </a:rPr>
              <a:t> art in </a:t>
            </a:r>
            <a:r>
              <a:rPr lang="es-ES" dirty="0" err="1">
                <a:solidFill>
                  <a:schemeClr val="bg1">
                    <a:lumMod val="65000"/>
                  </a:schemeClr>
                </a:solidFill>
                <a:latin typeface="Roboto" pitchFamily="2" charset="0"/>
                <a:ea typeface="Roboto" pitchFamily="2" charset="0"/>
              </a:rPr>
              <a:t>tissue</a:t>
            </a:r>
            <a:r>
              <a:rPr lang="es-ES" dirty="0">
                <a:solidFill>
                  <a:schemeClr val="bg1">
                    <a:lumMod val="65000"/>
                  </a:schemeClr>
                </a:solidFill>
                <a:latin typeface="Roboto" pitchFamily="2" charset="0"/>
                <a:ea typeface="Roboto" pitchFamily="2" charset="0"/>
              </a:rPr>
              <a:t> </a:t>
            </a:r>
            <a:r>
              <a:rPr lang="es-ES" dirty="0" err="1">
                <a:solidFill>
                  <a:schemeClr val="bg1">
                    <a:lumMod val="65000"/>
                  </a:schemeClr>
                </a:solidFill>
                <a:latin typeface="Roboto" pitchFamily="2" charset="0"/>
                <a:ea typeface="Roboto" pitchFamily="2" charset="0"/>
              </a:rPr>
              <a:t>segmentation</a:t>
            </a:r>
            <a:endParaRPr lang="es-ES" dirty="0">
              <a:solidFill>
                <a:schemeClr val="bg1">
                  <a:lumMod val="65000"/>
                </a:schemeClr>
              </a:solidFill>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lgn="just">
              <a:buAutoNum type="arabicPeriod"/>
            </a:pPr>
            <a:r>
              <a:rPr lang="es-ES" dirty="0" err="1" smtClean="0">
                <a:solidFill>
                  <a:schemeClr val="bg1">
                    <a:lumMod val="65000"/>
                  </a:schemeClr>
                </a:solidFill>
                <a:latin typeface="Roboto" pitchFamily="2" charset="0"/>
                <a:ea typeface="Roboto" pitchFamily="2" charset="0"/>
              </a:rPr>
              <a:t>Evaluation</a:t>
            </a:r>
            <a:r>
              <a:rPr lang="es-ES" dirty="0" smtClean="0">
                <a:solidFill>
                  <a:schemeClr val="bg1">
                    <a:lumMod val="65000"/>
                  </a:schemeClr>
                </a:solidFill>
                <a:latin typeface="Roboto" pitchFamily="2" charset="0"/>
                <a:ea typeface="Roboto" pitchFamily="2" charset="0"/>
              </a:rPr>
              <a:t> of </a:t>
            </a:r>
            <a:r>
              <a:rPr lang="es-ES" dirty="0" err="1" smtClean="0">
                <a:solidFill>
                  <a:schemeClr val="bg1">
                    <a:lumMod val="65000"/>
                  </a:schemeClr>
                </a:solidFill>
                <a:latin typeface="Roboto" pitchFamily="2" charset="0"/>
                <a:ea typeface="Roboto" pitchFamily="2" charset="0"/>
              </a:rPr>
              <a:t>the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effects</a:t>
            </a:r>
            <a:r>
              <a:rPr lang="es-ES" dirty="0" smtClean="0">
                <a:solidFill>
                  <a:schemeClr val="bg1">
                    <a:lumMod val="65000"/>
                  </a:schemeClr>
                </a:solidFill>
                <a:latin typeface="Roboto" pitchFamily="2" charset="0"/>
                <a:ea typeface="Roboto" pitchFamily="2" charset="0"/>
              </a:rPr>
              <a:t> of WM </a:t>
            </a:r>
            <a:r>
              <a:rPr lang="es-ES" dirty="0" err="1" smtClean="0">
                <a:solidFill>
                  <a:schemeClr val="bg1">
                    <a:lumMod val="65000"/>
                  </a:schemeClr>
                </a:solidFill>
                <a:latin typeface="Roboto" pitchFamily="2" charset="0"/>
                <a:ea typeface="Roboto" pitchFamily="2" charset="0"/>
              </a:rPr>
              <a:t>lesions</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on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automated</a:t>
            </a:r>
            <a:r>
              <a:rPr lang="es-ES" dirty="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tissue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segmentation</a:t>
            </a:r>
            <a:endParaRPr lang="es-ES" dirty="0" smtClean="0">
              <a:solidFill>
                <a:schemeClr val="bg1">
                  <a:lumMod val="65000"/>
                </a:schemeClr>
              </a:solidFill>
              <a:latin typeface="Roboto" pitchFamily="2" charset="0"/>
              <a:ea typeface="Roboto" pitchFamily="2" charset="0"/>
            </a:endParaRPr>
          </a:p>
          <a:p>
            <a:pPr marL="342900" indent="-342900" algn="just">
              <a:buAutoNum type="arabicPeriod"/>
            </a:pPr>
            <a:endParaRPr lang="es-ES" dirty="0">
              <a:latin typeface="Roboto" pitchFamily="2" charset="0"/>
              <a:ea typeface="Roboto" pitchFamily="2" charset="0"/>
            </a:endParaRPr>
          </a:p>
          <a:p>
            <a:pPr marL="342900" indent="-342900" algn="just">
              <a:buAutoNum type="arabicPeriod"/>
            </a:pPr>
            <a:r>
              <a:rPr lang="es-ES" b="1" dirty="0" smtClean="0">
                <a:latin typeface="Roboto" pitchFamily="2" charset="0"/>
                <a:ea typeface="Roboto" pitchFamily="2" charset="0"/>
              </a:rPr>
              <a:t>A new </a:t>
            </a:r>
            <a:r>
              <a:rPr lang="es-ES" b="1" dirty="0" err="1" smtClean="0">
                <a:solidFill>
                  <a:schemeClr val="accent5">
                    <a:lumMod val="75000"/>
                  </a:schemeClr>
                </a:solidFill>
                <a:latin typeface="Roboto" pitchFamily="2" charset="0"/>
                <a:ea typeface="Roboto" pitchFamily="2" charset="0"/>
              </a:rPr>
              <a:t>lesion</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filling</a:t>
            </a:r>
            <a:r>
              <a:rPr lang="es-ES" b="1" dirty="0" smtClean="0">
                <a:solidFill>
                  <a:schemeClr val="accent5">
                    <a:lumMod val="75000"/>
                  </a:schemeClr>
                </a:solidFill>
                <a:latin typeface="Roboto" pitchFamily="2" charset="0"/>
                <a:ea typeface="Roboto" pitchFamily="2" charset="0"/>
              </a:rPr>
              <a:t> </a:t>
            </a:r>
            <a:r>
              <a:rPr lang="es-ES" b="1" dirty="0" err="1" smtClean="0">
                <a:latin typeface="Roboto" pitchFamily="2" charset="0"/>
                <a:ea typeface="Roboto" pitchFamily="2" charset="0"/>
              </a:rPr>
              <a:t>algorithm</a:t>
            </a:r>
            <a:r>
              <a:rPr lang="es-ES" b="1" dirty="0" smtClean="0">
                <a:latin typeface="Roboto" pitchFamily="2" charset="0"/>
                <a:ea typeface="Roboto" pitchFamily="2" charset="0"/>
              </a:rPr>
              <a:t> to reduce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effects</a:t>
            </a:r>
            <a:r>
              <a:rPr lang="es-ES" b="1" dirty="0" smtClean="0">
                <a:latin typeface="Roboto" pitchFamily="2" charset="0"/>
                <a:ea typeface="Roboto" pitchFamily="2" charset="0"/>
              </a:rPr>
              <a:t> of </a:t>
            </a:r>
            <a:r>
              <a:rPr lang="es-ES" b="1" dirty="0" smtClean="0">
                <a:solidFill>
                  <a:schemeClr val="accent5">
                    <a:lumMod val="75000"/>
                  </a:schemeClr>
                </a:solidFill>
                <a:latin typeface="Roboto" pitchFamily="2" charset="0"/>
                <a:ea typeface="Roboto" pitchFamily="2" charset="0"/>
              </a:rPr>
              <a:t>WM </a:t>
            </a:r>
            <a:r>
              <a:rPr lang="es-ES" b="1" dirty="0" err="1" smtClean="0">
                <a:solidFill>
                  <a:schemeClr val="accent5">
                    <a:lumMod val="75000"/>
                  </a:schemeClr>
                </a:solidFill>
                <a:latin typeface="Roboto" pitchFamily="2" charset="0"/>
                <a:ea typeface="Roboto" pitchFamily="2" charset="0"/>
              </a:rPr>
              <a:t>lesions</a:t>
            </a:r>
            <a:endParaRPr lang="es-ES" b="1" dirty="0" smtClean="0">
              <a:solidFill>
                <a:schemeClr val="accent5">
                  <a:lumMod val="75000"/>
                </a:schemeClr>
              </a:solidFill>
              <a:latin typeface="Roboto" pitchFamily="2" charset="0"/>
              <a:ea typeface="Roboto" pitchFamily="2" charset="0"/>
            </a:endParaRPr>
          </a:p>
          <a:p>
            <a:pPr marL="342900" indent="-342900" algn="ctr">
              <a:buAutoNum type="arabicPeriod"/>
            </a:pPr>
            <a:endParaRPr lang="es-ES" dirty="0">
              <a:latin typeface="Roboto" pitchFamily="2" charset="0"/>
              <a:ea typeface="Roboto" pitchFamily="2" charset="0"/>
            </a:endParaRPr>
          </a:p>
          <a:p>
            <a:pPr marL="342900" indent="-342900" algn="just">
              <a:buAutoNum type="arabicPeriod"/>
            </a:pPr>
            <a:r>
              <a:rPr lang="es-ES" dirty="0" err="1" smtClean="0">
                <a:solidFill>
                  <a:schemeClr val="bg1">
                    <a:lumMod val="65000"/>
                  </a:schemeClr>
                </a:solidFill>
                <a:latin typeface="Roboto" pitchFamily="2" charset="0"/>
                <a:ea typeface="Roboto" pitchFamily="2" charset="0"/>
              </a:rPr>
              <a:t>Effect</a:t>
            </a:r>
            <a:r>
              <a:rPr lang="es-ES" dirty="0" smtClean="0">
                <a:solidFill>
                  <a:schemeClr val="bg1">
                    <a:lumMod val="65000"/>
                  </a:schemeClr>
                </a:solidFill>
                <a:latin typeface="Roboto" pitchFamily="2" charset="0"/>
                <a:ea typeface="Roboto" pitchFamily="2" charset="0"/>
              </a:rPr>
              <a:t> of </a:t>
            </a:r>
            <a:r>
              <a:rPr lang="es-ES" dirty="0" err="1" smtClean="0">
                <a:solidFill>
                  <a:schemeClr val="bg1">
                    <a:lumMod val="65000"/>
                  </a:schemeClr>
                </a:solidFill>
                <a:latin typeface="Roboto" pitchFamily="2" charset="0"/>
                <a:ea typeface="Roboto" pitchFamily="2" charset="0"/>
              </a:rPr>
              <a:t>automated</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lesion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segmentation</a:t>
            </a:r>
            <a:r>
              <a:rPr lang="es-ES" dirty="0" smtClean="0">
                <a:solidFill>
                  <a:schemeClr val="bg1">
                    <a:lumMod val="65000"/>
                  </a:schemeClr>
                </a:solidFill>
                <a:latin typeface="Roboto" pitchFamily="2" charset="0"/>
                <a:ea typeface="Roboto" pitchFamily="2" charset="0"/>
              </a:rPr>
              <a:t> and </a:t>
            </a:r>
            <a:r>
              <a:rPr lang="es-ES" dirty="0" err="1" smtClean="0">
                <a:solidFill>
                  <a:schemeClr val="bg1">
                    <a:lumMod val="65000"/>
                  </a:schemeClr>
                </a:solidFill>
                <a:latin typeface="Roboto" pitchFamily="2" charset="0"/>
                <a:ea typeface="Roboto" pitchFamily="2" charset="0"/>
              </a:rPr>
              <a:t>filling</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on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tissue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segmentation</a:t>
            </a:r>
            <a:endParaRPr lang="es-ES" dirty="0" smtClean="0">
              <a:solidFill>
                <a:schemeClr val="bg1">
                  <a:lumMod val="65000"/>
                </a:schemeClr>
              </a:solidFill>
              <a:latin typeface="Roboto" pitchFamily="2" charset="0"/>
              <a:ea typeface="Roboto" pitchFamily="2" charset="0"/>
            </a:endParaRPr>
          </a:p>
          <a:p>
            <a:pPr marL="342900" indent="-342900" algn="just">
              <a:buAutoNum type="arabicPeriod"/>
            </a:pPr>
            <a:endParaRPr lang="es-ES" dirty="0">
              <a:latin typeface="Roboto" pitchFamily="2" charset="0"/>
              <a:ea typeface="Roboto" pitchFamily="2" charset="0"/>
            </a:endParaRPr>
          </a:p>
          <a:p>
            <a:pPr marL="342900" indent="-342900" algn="just">
              <a:buAutoNum type="arabicPeriod"/>
            </a:pPr>
            <a:r>
              <a:rPr lang="es-ES" dirty="0" err="1" smtClean="0">
                <a:solidFill>
                  <a:schemeClr val="bg1">
                    <a:lumMod val="65000"/>
                  </a:schemeClr>
                </a:solidFill>
                <a:latin typeface="Roboto" pitchFamily="2" charset="0"/>
                <a:ea typeface="Roboto" pitchFamily="2" charset="0"/>
              </a:rPr>
              <a:t>Automated</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brain</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tissue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segmentation</a:t>
            </a:r>
            <a:r>
              <a:rPr lang="es-ES" dirty="0" smtClean="0">
                <a:solidFill>
                  <a:schemeClr val="bg1">
                    <a:lumMod val="65000"/>
                  </a:schemeClr>
                </a:solidFill>
                <a:latin typeface="Roboto" pitchFamily="2" charset="0"/>
                <a:ea typeface="Roboto" pitchFamily="2" charset="0"/>
              </a:rPr>
              <a:t> in </a:t>
            </a:r>
            <a:r>
              <a:rPr lang="es-ES" dirty="0" err="1" smtClean="0">
                <a:solidFill>
                  <a:schemeClr val="bg1">
                    <a:lumMod val="65000"/>
                  </a:schemeClr>
                </a:solidFill>
                <a:latin typeface="Roboto" pitchFamily="2" charset="0"/>
                <a:ea typeface="Roboto" pitchFamily="2" charset="0"/>
              </a:rPr>
              <a:t>the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presence</a:t>
            </a:r>
            <a:r>
              <a:rPr lang="es-ES" dirty="0" smtClean="0">
                <a:solidFill>
                  <a:schemeClr val="bg1">
                    <a:lumMod val="65000"/>
                  </a:schemeClr>
                </a:solidFill>
                <a:latin typeface="Roboto" pitchFamily="2" charset="0"/>
                <a:ea typeface="Roboto" pitchFamily="2" charset="0"/>
              </a:rPr>
              <a:t> of WM </a:t>
            </a:r>
            <a:r>
              <a:rPr lang="es-ES" dirty="0" err="1" smtClean="0">
                <a:solidFill>
                  <a:schemeClr val="bg1">
                    <a:lumMod val="65000"/>
                  </a:schemeClr>
                </a:solidFill>
                <a:latin typeface="Roboto" pitchFamily="2" charset="0"/>
                <a:ea typeface="Roboto" pitchFamily="2" charset="0"/>
              </a:rPr>
              <a:t>lesions</a:t>
            </a:r>
            <a:endParaRPr lang="es-ES" dirty="0" smtClean="0">
              <a:solidFill>
                <a:schemeClr val="bg1">
                  <a:lumMod val="65000"/>
                </a:schemeClr>
              </a:solidFill>
              <a:latin typeface="Roboto" pitchFamily="2" charset="0"/>
              <a:ea typeface="Roboto" pitchFamily="2" charset="0"/>
            </a:endParaRPr>
          </a:p>
          <a:p>
            <a:pPr marL="342900" indent="-342900" algn="just">
              <a:buAutoNum type="arabicPeriod"/>
            </a:pPr>
            <a:endParaRPr lang="es-ES" dirty="0" smtClean="0">
              <a:latin typeface="Roboto" pitchFamily="2" charset="0"/>
              <a:ea typeface="Roboto" pitchFamily="2" charset="0"/>
            </a:endParaRPr>
          </a:p>
          <a:p>
            <a:pPr marL="342900" indent="-342900" algn="just">
              <a:buAutoNum type="arabicPeriod"/>
            </a:pPr>
            <a:r>
              <a:rPr lang="es-ES" dirty="0" err="1" smtClean="0">
                <a:solidFill>
                  <a:schemeClr val="bg1">
                    <a:lumMod val="65000"/>
                  </a:schemeClr>
                </a:solidFill>
                <a:latin typeface="Roboto" pitchFamily="2" charset="0"/>
                <a:ea typeface="Roboto" pitchFamily="2" charset="0"/>
              </a:rPr>
              <a:t>Contributions</a:t>
            </a:r>
            <a:r>
              <a:rPr lang="es-ES" dirty="0" smtClean="0">
                <a:solidFill>
                  <a:schemeClr val="bg1">
                    <a:lumMod val="65000"/>
                  </a:schemeClr>
                </a:solidFill>
                <a:latin typeface="Roboto" pitchFamily="2" charset="0"/>
                <a:ea typeface="Roboto" pitchFamily="2" charset="0"/>
              </a:rPr>
              <a:t> and </a:t>
            </a:r>
            <a:r>
              <a:rPr lang="es-ES" dirty="0" err="1" smtClean="0">
                <a:solidFill>
                  <a:schemeClr val="bg1">
                    <a:lumMod val="65000"/>
                  </a:schemeClr>
                </a:solidFill>
                <a:latin typeface="Roboto" pitchFamily="2" charset="0"/>
                <a:ea typeface="Roboto" pitchFamily="2" charset="0"/>
              </a:rPr>
              <a:t>future</a:t>
            </a:r>
            <a:r>
              <a:rPr lang="es-ES" dirty="0" smtClean="0">
                <a:solidFill>
                  <a:schemeClr val="bg1">
                    <a:lumMod val="65000"/>
                  </a:schemeClr>
                </a:solidFill>
                <a:latin typeface="Roboto" pitchFamily="2" charset="0"/>
                <a:ea typeface="Roboto" pitchFamily="2" charset="0"/>
              </a:rPr>
              <a:t> </a:t>
            </a:r>
            <a:r>
              <a:rPr lang="es-ES" dirty="0" err="1" smtClean="0">
                <a:solidFill>
                  <a:schemeClr val="bg1">
                    <a:lumMod val="65000"/>
                  </a:schemeClr>
                </a:solidFill>
                <a:latin typeface="Roboto" pitchFamily="2" charset="0"/>
                <a:ea typeface="Roboto" pitchFamily="2" charset="0"/>
              </a:rPr>
              <a:t>work</a:t>
            </a:r>
            <a:endParaRPr lang="es-ES" dirty="0" smtClean="0">
              <a:solidFill>
                <a:schemeClr val="bg1">
                  <a:lumMod val="65000"/>
                </a:schemeClr>
              </a:solidFill>
              <a:latin typeface="Roboto" pitchFamily="2" charset="0"/>
              <a:ea typeface="Roboto" pitchFamily="2" charset="0"/>
            </a:endParaRPr>
          </a:p>
          <a:p>
            <a:pPr marL="342900" indent="-342900">
              <a:buAutoNum type="arabicPeriod"/>
            </a:pPr>
            <a:endParaRPr lang="en-US" dirty="0">
              <a:latin typeface="Roboto" pitchFamily="2" charset="0"/>
              <a:ea typeface="Roboto" pitchFamily="2" charset="0"/>
            </a:endParaRPr>
          </a:p>
        </p:txBody>
      </p:sp>
      <p:sp>
        <p:nvSpPr>
          <p:cNvPr id="5" name="Slide Number Placeholder 4"/>
          <p:cNvSpPr>
            <a:spLocks noGrp="1"/>
          </p:cNvSpPr>
          <p:nvPr>
            <p:ph type="sldNum" sz="quarter" idx="12"/>
          </p:nvPr>
        </p:nvSpPr>
        <p:spPr/>
        <p:txBody>
          <a:bodyPr/>
          <a:lstStyle/>
          <a:p>
            <a:fld id="{227F3176-F9F6-45D0-9446-6BF35B4A50FB}" type="slidenum">
              <a:rPr lang="en-US" smtClean="0"/>
              <a:pPr/>
              <a:t>28</a:t>
            </a:fld>
            <a:r>
              <a:rPr lang="en-US" smtClean="0"/>
              <a:t> / 75</a:t>
            </a:r>
            <a:endParaRPr lang="en-US" dirty="0" smtClean="0"/>
          </a:p>
        </p:txBody>
      </p:sp>
    </p:spTree>
    <p:extLst>
      <p:ext uri="{BB962C8B-B14F-4D97-AF65-F5344CB8AC3E}">
        <p14:creationId xmlns:p14="http://schemas.microsoft.com/office/powerpoint/2010/main" val="2390095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2751074" cy="523220"/>
          </a:xfrm>
          <a:prstGeom prst="rect">
            <a:avLst/>
          </a:prstGeom>
          <a:noFill/>
        </p:spPr>
        <p:txBody>
          <a:bodyPr wrap="none" rtlCol="0">
            <a:spAutoFit/>
          </a:bodyPr>
          <a:lstStyle/>
          <a:p>
            <a:r>
              <a:rPr lang="es-ES" sz="2800" b="1" dirty="0">
                <a:latin typeface="Roboto" pitchFamily="2" charset="0"/>
                <a:ea typeface="Roboto" pitchFamily="2" charset="0"/>
              </a:rPr>
              <a:t>3</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7" name="TextBox 6"/>
          <p:cNvSpPr txBox="1"/>
          <p:nvPr/>
        </p:nvSpPr>
        <p:spPr>
          <a:xfrm>
            <a:off x="164462" y="270686"/>
            <a:ext cx="8461475" cy="923330"/>
          </a:xfrm>
          <a:prstGeom prst="rect">
            <a:avLst/>
          </a:prstGeom>
          <a:noFill/>
        </p:spPr>
        <p:txBody>
          <a:bodyPr wrap="square" rtlCol="0">
            <a:spAutoFit/>
          </a:bodyPr>
          <a:lstStyle/>
          <a:p>
            <a:pPr marL="342900" indent="-342900" algn="just">
              <a:buAutoNum type="arabicPeriod"/>
            </a:pPr>
            <a:endParaRPr lang="es-ES" dirty="0" smtClean="0">
              <a:latin typeface="Roboto" pitchFamily="2" charset="0"/>
              <a:ea typeface="Roboto" pitchFamily="2" charset="0"/>
            </a:endParaRPr>
          </a:p>
          <a:p>
            <a:pPr marL="342900" indent="-342900" algn="just">
              <a:buAutoNum type="arabicPeriod"/>
            </a:pPr>
            <a:endParaRPr lang="es-ES" dirty="0">
              <a:latin typeface="Roboto" pitchFamily="2" charset="0"/>
              <a:ea typeface="Roboto" pitchFamily="2" charset="0"/>
            </a:endParaRPr>
          </a:p>
          <a:p>
            <a:pPr algn="just"/>
            <a:endParaRPr lang="es-ES" b="1" dirty="0" smtClean="0">
              <a:latin typeface="Roboto" pitchFamily="2" charset="0"/>
              <a:ea typeface="Roboto" pitchFamily="2" charset="0"/>
            </a:endParaRPr>
          </a:p>
        </p:txBody>
      </p:sp>
      <p:sp>
        <p:nvSpPr>
          <p:cNvPr id="22" name="Rectangle 21"/>
          <p:cNvSpPr/>
          <p:nvPr/>
        </p:nvSpPr>
        <p:spPr>
          <a:xfrm>
            <a:off x="44179" y="7962068"/>
            <a:ext cx="2494918" cy="646331"/>
          </a:xfrm>
          <a:prstGeom prst="rect">
            <a:avLst/>
          </a:prstGeom>
        </p:spPr>
        <p:txBody>
          <a:bodyPr wrap="square">
            <a:spAutoFit/>
          </a:bodyPr>
          <a:lstStyle/>
          <a:p>
            <a:r>
              <a:rPr lang="es-ES" b="1" dirty="0" err="1" smtClean="0">
                <a:latin typeface="Roboto" pitchFamily="2" charset="0"/>
                <a:ea typeface="Roboto" pitchFamily="2" charset="0"/>
              </a:rPr>
              <a:t>Different</a:t>
            </a:r>
            <a:r>
              <a:rPr lang="es-ES" b="1" dirty="0" smtClean="0">
                <a:latin typeface="Roboto" pitchFamily="2" charset="0"/>
                <a:ea typeface="Roboto" pitchFamily="2" charset="0"/>
              </a:rPr>
              <a:t> </a:t>
            </a:r>
            <a:r>
              <a:rPr lang="es-ES" b="1" dirty="0" err="1" smtClean="0">
                <a:latin typeface="Roboto" pitchFamily="2" charset="0"/>
                <a:ea typeface="Roboto" pitchFamily="2" charset="0"/>
              </a:rPr>
              <a:t>approaches</a:t>
            </a:r>
            <a:r>
              <a:rPr lang="es-ES" b="1" dirty="0" smtClean="0">
                <a:latin typeface="Roboto" pitchFamily="2" charset="0"/>
                <a:ea typeface="Roboto" pitchFamily="2" charset="0"/>
              </a:rPr>
              <a:t> </a:t>
            </a:r>
          </a:p>
          <a:p>
            <a:r>
              <a:rPr lang="es-ES" b="1" dirty="0" err="1" smtClean="0">
                <a:latin typeface="Roboto" pitchFamily="2" charset="0"/>
                <a:ea typeface="Roboto" pitchFamily="2" charset="0"/>
              </a:rPr>
              <a:t>have</a:t>
            </a:r>
            <a:r>
              <a:rPr lang="es-ES" b="1" dirty="0" smtClean="0">
                <a:latin typeface="Roboto" pitchFamily="2" charset="0"/>
                <a:ea typeface="Roboto" pitchFamily="2" charset="0"/>
              </a:rPr>
              <a:t> </a:t>
            </a:r>
            <a:r>
              <a:rPr lang="es-ES" b="1" dirty="0" err="1" smtClean="0">
                <a:latin typeface="Roboto" pitchFamily="2" charset="0"/>
                <a:ea typeface="Roboto" pitchFamily="2" charset="0"/>
              </a:rPr>
              <a:t>been</a:t>
            </a:r>
            <a:r>
              <a:rPr lang="es-ES" b="1" dirty="0" smtClean="0">
                <a:latin typeface="Roboto" pitchFamily="2" charset="0"/>
                <a:ea typeface="Roboto" pitchFamily="2" charset="0"/>
              </a:rPr>
              <a:t> </a:t>
            </a:r>
            <a:r>
              <a:rPr lang="es-ES" b="1" dirty="0" err="1" smtClean="0">
                <a:latin typeface="Roboto" pitchFamily="2" charset="0"/>
                <a:ea typeface="Roboto" pitchFamily="2" charset="0"/>
              </a:rPr>
              <a:t>proposed</a:t>
            </a:r>
            <a:r>
              <a:rPr lang="es-ES" b="1" dirty="0" smtClean="0">
                <a:latin typeface="Roboto" pitchFamily="2" charset="0"/>
                <a:ea typeface="Roboto" pitchFamily="2" charset="0"/>
              </a:rPr>
              <a:t> </a:t>
            </a:r>
            <a:endParaRPr lang="es-ES" b="1" dirty="0">
              <a:solidFill>
                <a:schemeClr val="accent6"/>
              </a:solidFill>
              <a:latin typeface="Roboto" pitchFamily="2" charset="0"/>
              <a:ea typeface="Roboto" pitchFamily="2" charset="0"/>
            </a:endParaRPr>
          </a:p>
        </p:txBody>
      </p:sp>
      <p:sp>
        <p:nvSpPr>
          <p:cNvPr id="23" name="Rectangle 22"/>
          <p:cNvSpPr/>
          <p:nvPr/>
        </p:nvSpPr>
        <p:spPr>
          <a:xfrm>
            <a:off x="6947762" y="8608399"/>
            <a:ext cx="5564454" cy="1200329"/>
          </a:xfrm>
          <a:prstGeom prst="rect">
            <a:avLst/>
          </a:prstGeom>
        </p:spPr>
        <p:txBody>
          <a:bodyPr wrap="square">
            <a:spAutoFit/>
          </a:bodyPr>
          <a:lstStyle/>
          <a:p>
            <a:r>
              <a:rPr lang="es-ES" dirty="0" smtClean="0">
                <a:latin typeface="Roboto" pitchFamily="2" charset="0"/>
                <a:ea typeface="Roboto" pitchFamily="2" charset="0"/>
              </a:rPr>
              <a:t>In </a:t>
            </a:r>
            <a:r>
              <a:rPr lang="es-ES" dirty="0" err="1" smtClean="0">
                <a:latin typeface="Roboto" pitchFamily="2" charset="0"/>
                <a:ea typeface="Roboto" pitchFamily="2" charset="0"/>
              </a:rPr>
              <a:t>previous</a:t>
            </a:r>
            <a:r>
              <a:rPr lang="es-ES" dirty="0" smtClean="0">
                <a:latin typeface="Roboto" pitchFamily="2" charset="0"/>
                <a:ea typeface="Roboto" pitchFamily="2" charset="0"/>
              </a:rPr>
              <a:t> </a:t>
            </a:r>
            <a:r>
              <a:rPr lang="es-ES" dirty="0" err="1" smtClean="0">
                <a:latin typeface="Roboto" pitchFamily="2" charset="0"/>
                <a:ea typeface="Roboto" pitchFamily="2" charset="0"/>
              </a:rPr>
              <a:t>studies</a:t>
            </a:r>
            <a:r>
              <a:rPr lang="es-ES" dirty="0" smtClean="0">
                <a:latin typeface="Roboto" pitchFamily="2" charset="0"/>
                <a:ea typeface="Roboto" pitchFamily="2" charset="0"/>
              </a:rPr>
              <a:t> [</a:t>
            </a:r>
            <a:r>
              <a:rPr lang="es-ES" dirty="0" err="1" smtClean="0">
                <a:latin typeface="Roboto" pitchFamily="2" charset="0"/>
                <a:ea typeface="Roboto" pitchFamily="2" charset="0"/>
              </a:rPr>
              <a:t>ref</a:t>
            </a:r>
            <a:r>
              <a:rPr lang="es-ES" dirty="0" smtClean="0">
                <a:latin typeface="Roboto" pitchFamily="2" charset="0"/>
                <a:ea typeface="Roboto" pitchFamily="2" charset="0"/>
              </a:rPr>
              <a:t>, </a:t>
            </a:r>
            <a:r>
              <a:rPr lang="es-ES" dirty="0" err="1" smtClean="0">
                <a:latin typeface="Roboto" pitchFamily="2" charset="0"/>
                <a:ea typeface="Roboto" pitchFamily="2" charset="0"/>
              </a:rPr>
              <a:t>ref</a:t>
            </a:r>
            <a:r>
              <a:rPr lang="es-ES" dirty="0" smtClean="0">
                <a:latin typeface="Roboto" pitchFamily="2" charset="0"/>
                <a:ea typeface="Roboto" pitchFamily="2" charset="0"/>
              </a:rPr>
              <a:t>],  </a:t>
            </a:r>
            <a:r>
              <a:rPr lang="es-ES" b="1" dirty="0" err="1" smtClean="0">
                <a:solidFill>
                  <a:schemeClr val="accent6"/>
                </a:solidFill>
                <a:latin typeface="Roboto" pitchFamily="2" charset="0"/>
                <a:ea typeface="Roboto" pitchFamily="2" charset="0"/>
              </a:rPr>
              <a:t>filling</a:t>
            </a:r>
            <a:r>
              <a:rPr lang="es-ES" b="1" dirty="0" smtClean="0">
                <a:solidFill>
                  <a:schemeClr val="accent6"/>
                </a:solidFill>
                <a:latin typeface="Roboto" pitchFamily="2" charset="0"/>
                <a:ea typeface="Roboto" pitchFamily="2" charset="0"/>
              </a:rPr>
              <a:t> WM </a:t>
            </a:r>
            <a:r>
              <a:rPr lang="es-ES" b="1" dirty="0" err="1" smtClean="0">
                <a:solidFill>
                  <a:schemeClr val="accent6"/>
                </a:solidFill>
                <a:latin typeface="Roboto" pitchFamily="2" charset="0"/>
                <a:ea typeface="Roboto" pitchFamily="2" charset="0"/>
              </a:rPr>
              <a:t>lesions</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with</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signal</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intensities</a:t>
            </a:r>
            <a:r>
              <a:rPr lang="es-ES" b="1" dirty="0" smtClean="0">
                <a:solidFill>
                  <a:schemeClr val="accent6"/>
                </a:solidFill>
                <a:latin typeface="Roboto" pitchFamily="2" charset="0"/>
                <a:ea typeface="Roboto" pitchFamily="2" charset="0"/>
              </a:rPr>
              <a:t> similar to normal-</a:t>
            </a:r>
            <a:r>
              <a:rPr lang="es-ES" b="1" dirty="0" err="1" smtClean="0">
                <a:solidFill>
                  <a:schemeClr val="accent6"/>
                </a:solidFill>
                <a:latin typeface="Roboto" pitchFamily="2" charset="0"/>
                <a:ea typeface="Roboto" pitchFamily="2" charset="0"/>
              </a:rPr>
              <a:t>appearing</a:t>
            </a:r>
            <a:r>
              <a:rPr lang="es-ES" b="1" dirty="0" smtClean="0">
                <a:solidFill>
                  <a:schemeClr val="accent6"/>
                </a:solidFill>
                <a:latin typeface="Roboto" pitchFamily="2" charset="0"/>
                <a:ea typeface="Roboto" pitchFamily="2" charset="0"/>
              </a:rPr>
              <a:t> WM has </a:t>
            </a:r>
            <a:r>
              <a:rPr lang="es-ES" b="1" dirty="0" err="1" smtClean="0">
                <a:solidFill>
                  <a:schemeClr val="accent6"/>
                </a:solidFill>
                <a:latin typeface="Roboto" pitchFamily="2" charset="0"/>
                <a:ea typeface="Roboto" pitchFamily="2" charset="0"/>
              </a:rPr>
              <a:t>been</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shown</a:t>
            </a:r>
            <a:r>
              <a:rPr lang="es-ES" b="1" dirty="0" smtClean="0">
                <a:solidFill>
                  <a:schemeClr val="accent6"/>
                </a:solidFill>
                <a:latin typeface="Roboto" pitchFamily="2" charset="0"/>
                <a:ea typeface="Roboto" pitchFamily="2" charset="0"/>
              </a:rPr>
              <a:t> to be </a:t>
            </a:r>
            <a:r>
              <a:rPr lang="es-ES" b="1" dirty="0" err="1" smtClean="0">
                <a:solidFill>
                  <a:schemeClr val="accent6"/>
                </a:solidFill>
                <a:latin typeface="Roboto" pitchFamily="2" charset="0"/>
                <a:ea typeface="Roboto" pitchFamily="2" charset="0"/>
              </a:rPr>
              <a:t>effective</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reducing</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the</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effects</a:t>
            </a:r>
            <a:r>
              <a:rPr lang="es-ES" b="1" dirty="0" smtClean="0">
                <a:solidFill>
                  <a:schemeClr val="accent6"/>
                </a:solidFill>
                <a:latin typeface="Roboto" pitchFamily="2" charset="0"/>
                <a:ea typeface="Roboto" pitchFamily="2" charset="0"/>
              </a:rPr>
              <a:t> of WM </a:t>
            </a:r>
            <a:r>
              <a:rPr lang="es-ES" b="1" dirty="0" err="1" smtClean="0">
                <a:solidFill>
                  <a:schemeClr val="accent6"/>
                </a:solidFill>
                <a:latin typeface="Roboto" pitchFamily="2" charset="0"/>
                <a:ea typeface="Roboto" pitchFamily="2" charset="0"/>
              </a:rPr>
              <a:t>lesions</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on</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tissue</a:t>
            </a:r>
            <a:r>
              <a:rPr lang="es-ES" b="1" dirty="0" smtClean="0">
                <a:solidFill>
                  <a:schemeClr val="accent6"/>
                </a:solidFill>
                <a:latin typeface="Roboto" pitchFamily="2" charset="0"/>
                <a:ea typeface="Roboto" pitchFamily="2" charset="0"/>
              </a:rPr>
              <a:t> </a:t>
            </a:r>
            <a:r>
              <a:rPr lang="es-ES" b="1" dirty="0" err="1" smtClean="0">
                <a:solidFill>
                  <a:schemeClr val="accent6"/>
                </a:solidFill>
                <a:latin typeface="Roboto" pitchFamily="2" charset="0"/>
                <a:ea typeface="Roboto" pitchFamily="2" charset="0"/>
              </a:rPr>
              <a:t>segmentation</a:t>
            </a:r>
            <a:r>
              <a:rPr lang="es-ES" b="1" dirty="0" smtClean="0">
                <a:solidFill>
                  <a:schemeClr val="accent6"/>
                </a:solidFill>
                <a:latin typeface="Roboto" pitchFamily="2" charset="0"/>
                <a:ea typeface="Roboto" pitchFamily="2" charset="0"/>
              </a:rPr>
              <a:t> </a:t>
            </a:r>
            <a:endParaRPr lang="es-ES" b="1" dirty="0">
              <a:solidFill>
                <a:schemeClr val="accent6"/>
              </a:solidFill>
              <a:latin typeface="Roboto" pitchFamily="2" charset="0"/>
              <a:ea typeface="Roboto" pitchFamily="2" charset="0"/>
            </a:endParaRPr>
          </a:p>
        </p:txBody>
      </p:sp>
      <p:grpSp>
        <p:nvGrpSpPr>
          <p:cNvPr id="36" name="Group 35"/>
          <p:cNvGrpSpPr/>
          <p:nvPr/>
        </p:nvGrpSpPr>
        <p:grpSpPr>
          <a:xfrm>
            <a:off x="2394955" y="7563506"/>
            <a:ext cx="4002927" cy="737085"/>
            <a:chOff x="2523778" y="5132388"/>
            <a:chExt cx="4002927" cy="737085"/>
          </a:xfrm>
        </p:grpSpPr>
        <p:sp>
          <p:nvSpPr>
            <p:cNvPr id="25" name="Rectangle 24"/>
            <p:cNvSpPr/>
            <p:nvPr/>
          </p:nvSpPr>
          <p:spPr>
            <a:xfrm>
              <a:off x="2946688" y="5132388"/>
              <a:ext cx="3580017" cy="646331"/>
            </a:xfrm>
            <a:prstGeom prst="rect">
              <a:avLst/>
            </a:prstGeom>
          </p:spPr>
          <p:txBody>
            <a:bodyPr wrap="square">
              <a:spAutoFit/>
            </a:bodyPr>
            <a:lstStyle/>
            <a:p>
              <a:r>
                <a:rPr lang="es-ES" b="1" dirty="0" smtClean="0">
                  <a:latin typeface="Roboto" pitchFamily="2" charset="0"/>
                  <a:ea typeface="Roboto" pitchFamily="2" charset="0"/>
                </a:rPr>
                <a:t>Local </a:t>
              </a:r>
              <a:r>
                <a:rPr lang="es-ES" b="1" dirty="0" err="1" smtClean="0">
                  <a:latin typeface="Roboto" pitchFamily="2" charset="0"/>
                  <a:ea typeface="Roboto" pitchFamily="2" charset="0"/>
                </a:rPr>
                <a:t>methods</a:t>
              </a:r>
              <a:r>
                <a:rPr lang="es-ES" b="1" dirty="0" smtClean="0">
                  <a:latin typeface="Roboto" pitchFamily="2" charset="0"/>
                  <a:ea typeface="Roboto" pitchFamily="2" charset="0"/>
                </a:rPr>
                <a:t>: </a:t>
              </a:r>
              <a:r>
                <a:rPr lang="es-ES" dirty="0" err="1" smtClean="0">
                  <a:latin typeface="Roboto" pitchFamily="2" charset="0"/>
                  <a:ea typeface="Roboto" pitchFamily="2" charset="0"/>
                </a:rPr>
                <a:t>signal</a:t>
              </a:r>
              <a:r>
                <a:rPr lang="es-ES" dirty="0" smtClean="0">
                  <a:latin typeface="Roboto" pitchFamily="2" charset="0"/>
                  <a:ea typeface="Roboto" pitchFamily="2" charset="0"/>
                </a:rPr>
                <a:t> </a:t>
              </a:r>
              <a:r>
                <a:rPr lang="es-ES" dirty="0" err="1" smtClean="0">
                  <a:latin typeface="Roboto" pitchFamily="2" charset="0"/>
                  <a:ea typeface="Roboto" pitchFamily="2" charset="0"/>
                </a:rPr>
                <a:t>intensities</a:t>
              </a:r>
              <a:r>
                <a:rPr lang="es-ES" dirty="0" smtClean="0">
                  <a:latin typeface="Roboto" pitchFamily="2" charset="0"/>
                  <a:ea typeface="Roboto" pitchFamily="2" charset="0"/>
                </a:rPr>
                <a:t> </a:t>
              </a:r>
              <a:r>
                <a:rPr lang="es-ES" dirty="0" err="1" smtClean="0">
                  <a:latin typeface="Roboto" pitchFamily="2" charset="0"/>
                  <a:ea typeface="Roboto" pitchFamily="2" charset="0"/>
                </a:rPr>
                <a:t>from</a:t>
              </a:r>
              <a:r>
                <a:rPr lang="es-ES" dirty="0" smtClean="0">
                  <a:latin typeface="Roboto" pitchFamily="2" charset="0"/>
                  <a:ea typeface="Roboto" pitchFamily="2" charset="0"/>
                </a:rPr>
                <a:t> </a:t>
              </a:r>
              <a:r>
                <a:rPr lang="es-ES" dirty="0" err="1" smtClean="0">
                  <a:latin typeface="Roboto" pitchFamily="2" charset="0"/>
                  <a:ea typeface="Roboto" pitchFamily="2" charset="0"/>
                </a:rPr>
                <a:t>neighboring</a:t>
              </a:r>
              <a:r>
                <a:rPr lang="es-ES" dirty="0" smtClean="0">
                  <a:latin typeface="Roboto" pitchFamily="2" charset="0"/>
                  <a:ea typeface="Roboto" pitchFamily="2" charset="0"/>
                </a:rPr>
                <a:t> </a:t>
              </a:r>
              <a:r>
                <a:rPr lang="es-ES" dirty="0" err="1" smtClean="0">
                  <a:latin typeface="Roboto" pitchFamily="2" charset="0"/>
                  <a:ea typeface="Roboto" pitchFamily="2" charset="0"/>
                </a:rPr>
                <a:t>voxels</a:t>
              </a:r>
              <a:r>
                <a:rPr lang="es-ES" dirty="0" smtClean="0">
                  <a:latin typeface="Roboto" pitchFamily="2" charset="0"/>
                  <a:ea typeface="Roboto" pitchFamily="2" charset="0"/>
                </a:rPr>
                <a:t> </a:t>
              </a:r>
              <a:endParaRPr lang="es-ES" b="1" dirty="0" smtClean="0">
                <a:latin typeface="Roboto" pitchFamily="2" charset="0"/>
                <a:ea typeface="Roboto" pitchFamily="2" charset="0"/>
              </a:endParaRPr>
            </a:p>
          </p:txBody>
        </p:sp>
        <p:cxnSp>
          <p:nvCxnSpPr>
            <p:cNvPr id="28" name="Straight Arrow Connector 27"/>
            <p:cNvCxnSpPr>
              <a:endCxn id="25" idx="1"/>
            </p:cNvCxnSpPr>
            <p:nvPr/>
          </p:nvCxnSpPr>
          <p:spPr>
            <a:xfrm flipV="1">
              <a:off x="2523778" y="5455554"/>
              <a:ext cx="422910" cy="41391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412447" y="8285233"/>
            <a:ext cx="4320539" cy="798353"/>
            <a:chOff x="2541270" y="5854115"/>
            <a:chExt cx="4320539" cy="798353"/>
          </a:xfrm>
        </p:grpSpPr>
        <p:sp>
          <p:nvSpPr>
            <p:cNvPr id="26" name="Rectangle 25"/>
            <p:cNvSpPr/>
            <p:nvPr/>
          </p:nvSpPr>
          <p:spPr>
            <a:xfrm>
              <a:off x="2946688" y="6006137"/>
              <a:ext cx="3915121" cy="646331"/>
            </a:xfrm>
            <a:prstGeom prst="rect">
              <a:avLst/>
            </a:prstGeom>
          </p:spPr>
          <p:txBody>
            <a:bodyPr wrap="square">
              <a:spAutoFit/>
            </a:bodyPr>
            <a:lstStyle/>
            <a:p>
              <a:r>
                <a:rPr lang="es-ES" b="1" dirty="0" smtClean="0">
                  <a:latin typeface="Roboto" pitchFamily="2" charset="0"/>
                  <a:ea typeface="Roboto" pitchFamily="2" charset="0"/>
                </a:rPr>
                <a:t>Global </a:t>
              </a:r>
              <a:r>
                <a:rPr lang="es-ES" b="1" dirty="0" err="1" smtClean="0">
                  <a:latin typeface="Roboto" pitchFamily="2" charset="0"/>
                  <a:ea typeface="Roboto" pitchFamily="2" charset="0"/>
                </a:rPr>
                <a:t>methods</a:t>
              </a:r>
              <a:r>
                <a:rPr lang="es-ES" b="1" dirty="0" smtClean="0">
                  <a:latin typeface="Roboto" pitchFamily="2" charset="0"/>
                  <a:ea typeface="Roboto" pitchFamily="2" charset="0"/>
                </a:rPr>
                <a:t>: </a:t>
              </a:r>
              <a:r>
                <a:rPr lang="es-ES" dirty="0" err="1" smtClean="0">
                  <a:latin typeface="Roboto" pitchFamily="2" charset="0"/>
                  <a:ea typeface="Roboto" pitchFamily="2" charset="0"/>
                </a:rPr>
                <a:t>signal</a:t>
              </a:r>
              <a:r>
                <a:rPr lang="es-ES" dirty="0" smtClean="0">
                  <a:latin typeface="Roboto" pitchFamily="2" charset="0"/>
                  <a:ea typeface="Roboto" pitchFamily="2" charset="0"/>
                </a:rPr>
                <a:t> </a:t>
              </a:r>
              <a:r>
                <a:rPr lang="es-ES" dirty="0" err="1" smtClean="0">
                  <a:latin typeface="Roboto" pitchFamily="2" charset="0"/>
                  <a:ea typeface="Roboto" pitchFamily="2" charset="0"/>
                </a:rPr>
                <a:t>intensities</a:t>
              </a:r>
              <a:r>
                <a:rPr lang="es-ES" dirty="0" smtClean="0">
                  <a:latin typeface="Roboto" pitchFamily="2" charset="0"/>
                  <a:ea typeface="Roboto" pitchFamily="2" charset="0"/>
                </a:rPr>
                <a:t> </a:t>
              </a:r>
              <a:r>
                <a:rPr lang="es-ES" dirty="0" err="1" smtClean="0">
                  <a:latin typeface="Roboto" pitchFamily="2" charset="0"/>
                  <a:ea typeface="Roboto" pitchFamily="2" charset="0"/>
                </a:rPr>
                <a:t>from</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whole</a:t>
              </a:r>
              <a:r>
                <a:rPr lang="es-ES" dirty="0" smtClean="0">
                  <a:latin typeface="Roboto" pitchFamily="2" charset="0"/>
                  <a:ea typeface="Roboto" pitchFamily="2" charset="0"/>
                </a:rPr>
                <a:t> </a:t>
              </a:r>
              <a:r>
                <a:rPr lang="es-ES" dirty="0" err="1" smtClean="0">
                  <a:latin typeface="Roboto" pitchFamily="2" charset="0"/>
                  <a:ea typeface="Roboto" pitchFamily="2" charset="0"/>
                </a:rPr>
                <a:t>image</a:t>
              </a:r>
              <a:endParaRPr lang="es-ES" b="1" dirty="0" smtClean="0">
                <a:latin typeface="Roboto" pitchFamily="2" charset="0"/>
                <a:ea typeface="Roboto" pitchFamily="2" charset="0"/>
              </a:endParaRPr>
            </a:p>
          </p:txBody>
        </p:sp>
        <p:cxnSp>
          <p:nvCxnSpPr>
            <p:cNvPr id="29" name="Straight Arrow Connector 28"/>
            <p:cNvCxnSpPr>
              <a:endCxn id="26" idx="1"/>
            </p:cNvCxnSpPr>
            <p:nvPr/>
          </p:nvCxnSpPr>
          <p:spPr>
            <a:xfrm>
              <a:off x="2541270" y="5854115"/>
              <a:ext cx="405418" cy="47518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231061" y="3334566"/>
            <a:ext cx="3161259" cy="3589020"/>
          </a:xfrm>
          <a:prstGeom prst="rect">
            <a:avLst/>
          </a:prstGeom>
        </p:spPr>
      </p:pic>
      <p:sp>
        <p:nvSpPr>
          <p:cNvPr id="34" name="Rectangle 33"/>
          <p:cNvSpPr/>
          <p:nvPr/>
        </p:nvSpPr>
        <p:spPr>
          <a:xfrm>
            <a:off x="159828" y="943981"/>
            <a:ext cx="8584692" cy="646331"/>
          </a:xfrm>
          <a:prstGeom prst="rect">
            <a:avLst/>
          </a:prstGeom>
        </p:spPr>
        <p:txBody>
          <a:bodyPr wrap="square">
            <a:spAutoFit/>
          </a:bodyPr>
          <a:lstStyle/>
          <a:p>
            <a:pPr algn="just"/>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results</a:t>
            </a:r>
            <a:r>
              <a:rPr lang="es-ES" dirty="0" smtClean="0">
                <a:latin typeface="Roboto" pitchFamily="2" charset="0"/>
                <a:ea typeface="Roboto" pitchFamily="2" charset="0"/>
              </a:rPr>
              <a:t> </a:t>
            </a:r>
            <a:r>
              <a:rPr lang="es-ES" dirty="0" err="1" smtClean="0">
                <a:latin typeface="Roboto" pitchFamily="2" charset="0"/>
                <a:ea typeface="Roboto" pitchFamily="2" charset="0"/>
              </a:rPr>
              <a:t>observed</a:t>
            </a:r>
            <a:r>
              <a:rPr lang="es-ES" dirty="0" smtClean="0">
                <a:latin typeface="Roboto" pitchFamily="2" charset="0"/>
                <a:ea typeface="Roboto" pitchFamily="2" charset="0"/>
              </a:rPr>
              <a:t> in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previous</a:t>
            </a:r>
            <a:r>
              <a:rPr lang="es-ES" dirty="0" smtClean="0">
                <a:latin typeface="Roboto" pitchFamily="2" charset="0"/>
                <a:ea typeface="Roboto" pitchFamily="2" charset="0"/>
              </a:rPr>
              <a:t> </a:t>
            </a:r>
            <a:r>
              <a:rPr lang="es-ES" dirty="0" err="1" smtClean="0">
                <a:latin typeface="Roboto" pitchFamily="2" charset="0"/>
                <a:ea typeface="Roboto" pitchFamily="2" charset="0"/>
              </a:rPr>
              <a:t>Section</a:t>
            </a:r>
            <a:r>
              <a:rPr lang="es-ES" dirty="0" smtClean="0">
                <a:latin typeface="Roboto" pitchFamily="2" charset="0"/>
                <a:ea typeface="Roboto" pitchFamily="2" charset="0"/>
              </a:rPr>
              <a:t> </a:t>
            </a:r>
            <a:r>
              <a:rPr lang="es-ES" b="1" dirty="0" err="1" smtClean="0">
                <a:latin typeface="Roboto" pitchFamily="2" charset="0"/>
                <a:ea typeface="Roboto" pitchFamily="2" charset="0"/>
              </a:rPr>
              <a:t>highlights</a:t>
            </a:r>
            <a:r>
              <a:rPr lang="es-ES" b="1"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necessity</a:t>
            </a:r>
            <a:r>
              <a:rPr lang="es-ES" dirty="0" smtClean="0">
                <a:latin typeface="Roboto" pitchFamily="2" charset="0"/>
                <a:ea typeface="Roboto" pitchFamily="2" charset="0"/>
              </a:rPr>
              <a:t> of </a:t>
            </a:r>
            <a:r>
              <a:rPr lang="es-ES" dirty="0" err="1" smtClean="0">
                <a:latin typeface="Roboto" pitchFamily="2" charset="0"/>
                <a:ea typeface="Roboto" pitchFamily="2" charset="0"/>
              </a:rPr>
              <a:t>processing</a:t>
            </a:r>
            <a:r>
              <a:rPr lang="es-ES"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WM </a:t>
            </a:r>
            <a:r>
              <a:rPr lang="es-ES" b="1" dirty="0" err="1" smtClean="0">
                <a:solidFill>
                  <a:schemeClr val="accent5">
                    <a:lumMod val="75000"/>
                  </a:schemeClr>
                </a:solidFill>
                <a:latin typeface="Roboto" pitchFamily="2" charset="0"/>
                <a:ea typeface="Roboto" pitchFamily="2" charset="0"/>
              </a:rPr>
              <a:t>lesions</a:t>
            </a:r>
            <a:r>
              <a:rPr lang="es-ES" dirty="0" smtClean="0">
                <a:latin typeface="Roboto" pitchFamily="2" charset="0"/>
                <a:ea typeface="Roboto" pitchFamily="2" charset="0"/>
              </a:rPr>
              <a:t> </a:t>
            </a:r>
            <a:r>
              <a:rPr lang="es-ES" dirty="0" err="1" smtClean="0">
                <a:latin typeface="Roboto" pitchFamily="2" charset="0"/>
                <a:ea typeface="Roboto" pitchFamily="2" charset="0"/>
              </a:rPr>
              <a:t>before</a:t>
            </a:r>
            <a:r>
              <a:rPr lang="es-ES" dirty="0">
                <a:latin typeface="Roboto" pitchFamily="2" charset="0"/>
                <a:ea typeface="Roboto" pitchFamily="2" charset="0"/>
              </a:rPr>
              <a:t> </a:t>
            </a:r>
            <a:r>
              <a:rPr lang="es-ES" dirty="0" err="1" smtClean="0">
                <a:latin typeface="Roboto" pitchFamily="2" charset="0"/>
                <a:ea typeface="Roboto" pitchFamily="2" charset="0"/>
              </a:rPr>
              <a:t>segmentation</a:t>
            </a:r>
            <a:endParaRPr lang="en-US" dirty="0">
              <a:latin typeface="Roboto" pitchFamily="2" charset="0"/>
              <a:ea typeface="Roboto" pitchFamily="2" charset="0"/>
            </a:endParaRPr>
          </a:p>
        </p:txBody>
      </p:sp>
      <p:grpSp>
        <p:nvGrpSpPr>
          <p:cNvPr id="35" name="Group 34"/>
          <p:cNvGrpSpPr/>
          <p:nvPr/>
        </p:nvGrpSpPr>
        <p:grpSpPr>
          <a:xfrm>
            <a:off x="1342360" y="4428773"/>
            <a:ext cx="3655754" cy="1361160"/>
            <a:chOff x="1342360" y="4463494"/>
            <a:chExt cx="3655754" cy="1361160"/>
          </a:xfrm>
        </p:grpSpPr>
        <p:sp>
          <p:nvSpPr>
            <p:cNvPr id="38" name="CustomShape 8"/>
            <p:cNvSpPr/>
            <p:nvPr/>
          </p:nvSpPr>
          <p:spPr>
            <a:xfrm>
              <a:off x="2350360" y="5255494"/>
              <a:ext cx="137160" cy="137160"/>
            </a:xfrm>
            <a:prstGeom prst="rect">
              <a:avLst/>
            </a:prstGeom>
            <a:noFill/>
            <a:ln w="36720">
              <a:solidFill>
                <a:srgbClr val="FF3333"/>
              </a:solidFill>
              <a:round/>
            </a:ln>
          </p:spPr>
        </p:sp>
        <p:sp>
          <p:nvSpPr>
            <p:cNvPr id="39" name="CustomShape 10"/>
            <p:cNvSpPr/>
            <p:nvPr/>
          </p:nvSpPr>
          <p:spPr>
            <a:xfrm>
              <a:off x="2062360" y="5651494"/>
              <a:ext cx="137160" cy="137160"/>
            </a:xfrm>
            <a:prstGeom prst="rect">
              <a:avLst/>
            </a:prstGeom>
            <a:noFill/>
            <a:ln w="36720">
              <a:solidFill>
                <a:srgbClr val="FF3333"/>
              </a:solidFill>
              <a:round/>
            </a:ln>
          </p:spPr>
        </p:sp>
        <p:sp>
          <p:nvSpPr>
            <p:cNvPr id="40" name="CustomShape 12"/>
            <p:cNvSpPr/>
            <p:nvPr/>
          </p:nvSpPr>
          <p:spPr>
            <a:xfrm>
              <a:off x="2206360" y="5651494"/>
              <a:ext cx="137160" cy="137160"/>
            </a:xfrm>
            <a:prstGeom prst="rect">
              <a:avLst/>
            </a:prstGeom>
            <a:noFill/>
            <a:ln w="36720">
              <a:solidFill>
                <a:srgbClr val="FF3333"/>
              </a:solidFill>
              <a:round/>
            </a:ln>
          </p:spPr>
        </p:sp>
        <p:sp>
          <p:nvSpPr>
            <p:cNvPr id="41" name="CustomShape 13"/>
            <p:cNvSpPr/>
            <p:nvPr/>
          </p:nvSpPr>
          <p:spPr>
            <a:xfrm>
              <a:off x="2098360" y="5492014"/>
              <a:ext cx="137160" cy="137160"/>
            </a:xfrm>
            <a:prstGeom prst="rect">
              <a:avLst/>
            </a:prstGeom>
            <a:noFill/>
            <a:ln w="36720">
              <a:solidFill>
                <a:srgbClr val="FF3333"/>
              </a:solidFill>
              <a:round/>
            </a:ln>
          </p:spPr>
        </p:sp>
        <p:sp>
          <p:nvSpPr>
            <p:cNvPr id="42" name="CustomShape 14"/>
            <p:cNvSpPr/>
            <p:nvPr/>
          </p:nvSpPr>
          <p:spPr>
            <a:xfrm>
              <a:off x="2052640" y="5354854"/>
              <a:ext cx="137160" cy="137160"/>
            </a:xfrm>
            <a:prstGeom prst="rect">
              <a:avLst/>
            </a:prstGeom>
            <a:noFill/>
            <a:ln w="36720">
              <a:solidFill>
                <a:srgbClr val="FF3333"/>
              </a:solidFill>
              <a:round/>
            </a:ln>
          </p:spPr>
        </p:sp>
        <p:sp>
          <p:nvSpPr>
            <p:cNvPr id="43" name="CustomShape 15"/>
            <p:cNvSpPr/>
            <p:nvPr/>
          </p:nvSpPr>
          <p:spPr>
            <a:xfrm>
              <a:off x="2052640" y="5217694"/>
              <a:ext cx="137160" cy="137160"/>
            </a:xfrm>
            <a:prstGeom prst="rect">
              <a:avLst/>
            </a:prstGeom>
            <a:noFill/>
            <a:ln w="36720">
              <a:solidFill>
                <a:srgbClr val="FF3333"/>
              </a:solidFill>
              <a:round/>
            </a:ln>
          </p:spPr>
        </p:sp>
        <p:sp>
          <p:nvSpPr>
            <p:cNvPr id="44" name="CustomShape 16"/>
            <p:cNvSpPr/>
            <p:nvPr/>
          </p:nvSpPr>
          <p:spPr>
            <a:xfrm>
              <a:off x="2098360" y="4931494"/>
              <a:ext cx="137160" cy="137160"/>
            </a:xfrm>
            <a:prstGeom prst="rect">
              <a:avLst/>
            </a:prstGeom>
            <a:noFill/>
            <a:ln w="36720">
              <a:solidFill>
                <a:srgbClr val="FF3333"/>
              </a:solidFill>
              <a:round/>
            </a:ln>
          </p:spPr>
        </p:sp>
        <p:sp>
          <p:nvSpPr>
            <p:cNvPr id="45" name="CustomShape 17"/>
            <p:cNvSpPr/>
            <p:nvPr/>
          </p:nvSpPr>
          <p:spPr>
            <a:xfrm>
              <a:off x="2062360" y="4751494"/>
              <a:ext cx="137160" cy="137160"/>
            </a:xfrm>
            <a:prstGeom prst="rect">
              <a:avLst/>
            </a:prstGeom>
            <a:noFill/>
            <a:ln w="36720">
              <a:solidFill>
                <a:srgbClr val="FF3333"/>
              </a:solidFill>
              <a:round/>
            </a:ln>
          </p:spPr>
        </p:sp>
        <p:sp>
          <p:nvSpPr>
            <p:cNvPr id="46" name="CustomShape 18"/>
            <p:cNvSpPr/>
            <p:nvPr/>
          </p:nvSpPr>
          <p:spPr>
            <a:xfrm>
              <a:off x="2062360" y="4571494"/>
              <a:ext cx="137160" cy="137160"/>
            </a:xfrm>
            <a:prstGeom prst="rect">
              <a:avLst/>
            </a:prstGeom>
            <a:noFill/>
            <a:ln w="36720">
              <a:solidFill>
                <a:srgbClr val="FF3333"/>
              </a:solidFill>
              <a:round/>
            </a:ln>
          </p:spPr>
        </p:sp>
        <p:sp>
          <p:nvSpPr>
            <p:cNvPr id="47" name="CustomShape 20"/>
            <p:cNvSpPr/>
            <p:nvPr/>
          </p:nvSpPr>
          <p:spPr>
            <a:xfrm>
              <a:off x="1378360" y="5687494"/>
              <a:ext cx="137160" cy="137160"/>
            </a:xfrm>
            <a:prstGeom prst="rect">
              <a:avLst/>
            </a:prstGeom>
            <a:noFill/>
            <a:ln w="36720">
              <a:solidFill>
                <a:srgbClr val="FF3333"/>
              </a:solidFill>
              <a:round/>
            </a:ln>
          </p:spPr>
        </p:sp>
        <p:sp>
          <p:nvSpPr>
            <p:cNvPr id="48" name="CustomShape 21"/>
            <p:cNvSpPr/>
            <p:nvPr/>
          </p:nvSpPr>
          <p:spPr>
            <a:xfrm>
              <a:off x="1342360" y="5543494"/>
              <a:ext cx="137160" cy="137160"/>
            </a:xfrm>
            <a:prstGeom prst="rect">
              <a:avLst/>
            </a:prstGeom>
            <a:noFill/>
            <a:ln w="36720">
              <a:solidFill>
                <a:srgbClr val="FF3333"/>
              </a:solidFill>
              <a:round/>
            </a:ln>
          </p:spPr>
        </p:sp>
        <p:sp>
          <p:nvSpPr>
            <p:cNvPr id="49" name="CustomShape 22"/>
            <p:cNvSpPr/>
            <p:nvPr/>
          </p:nvSpPr>
          <p:spPr>
            <a:xfrm>
              <a:off x="1342360" y="5363494"/>
              <a:ext cx="137160" cy="137160"/>
            </a:xfrm>
            <a:prstGeom prst="rect">
              <a:avLst/>
            </a:prstGeom>
            <a:noFill/>
            <a:ln w="36720">
              <a:solidFill>
                <a:srgbClr val="FF3333"/>
              </a:solidFill>
              <a:round/>
            </a:ln>
          </p:spPr>
        </p:sp>
        <p:sp>
          <p:nvSpPr>
            <p:cNvPr id="50" name="CustomShape 23"/>
            <p:cNvSpPr/>
            <p:nvPr/>
          </p:nvSpPr>
          <p:spPr>
            <a:xfrm>
              <a:off x="1378360" y="5183494"/>
              <a:ext cx="137160" cy="137160"/>
            </a:xfrm>
            <a:prstGeom prst="rect">
              <a:avLst/>
            </a:prstGeom>
            <a:noFill/>
            <a:ln w="36720">
              <a:solidFill>
                <a:srgbClr val="FF3333"/>
              </a:solidFill>
              <a:round/>
            </a:ln>
          </p:spPr>
        </p:sp>
        <p:sp>
          <p:nvSpPr>
            <p:cNvPr id="51" name="CustomShape 24"/>
            <p:cNvSpPr/>
            <p:nvPr/>
          </p:nvSpPr>
          <p:spPr>
            <a:xfrm>
              <a:off x="1414360" y="5003494"/>
              <a:ext cx="137160" cy="137160"/>
            </a:xfrm>
            <a:prstGeom prst="rect">
              <a:avLst/>
            </a:prstGeom>
            <a:noFill/>
            <a:ln w="36720">
              <a:solidFill>
                <a:srgbClr val="FF3333"/>
              </a:solidFill>
              <a:round/>
            </a:ln>
          </p:spPr>
        </p:sp>
        <p:sp>
          <p:nvSpPr>
            <p:cNvPr id="52" name="CustomShape 25"/>
            <p:cNvSpPr/>
            <p:nvPr/>
          </p:nvSpPr>
          <p:spPr>
            <a:xfrm>
              <a:off x="1342360" y="4607494"/>
              <a:ext cx="137160" cy="137160"/>
            </a:xfrm>
            <a:prstGeom prst="rect">
              <a:avLst/>
            </a:prstGeom>
            <a:noFill/>
            <a:ln w="36720">
              <a:solidFill>
                <a:srgbClr val="FF3333"/>
              </a:solidFill>
              <a:round/>
            </a:ln>
          </p:spPr>
        </p:sp>
        <p:sp>
          <p:nvSpPr>
            <p:cNvPr id="53" name="CustomShape 26"/>
            <p:cNvSpPr/>
            <p:nvPr/>
          </p:nvSpPr>
          <p:spPr>
            <a:xfrm>
              <a:off x="1342360" y="4463494"/>
              <a:ext cx="137160" cy="137160"/>
            </a:xfrm>
            <a:prstGeom prst="rect">
              <a:avLst/>
            </a:prstGeom>
            <a:noFill/>
            <a:ln w="36720">
              <a:solidFill>
                <a:srgbClr val="FF3333"/>
              </a:solidFill>
              <a:round/>
            </a:ln>
          </p:spPr>
        </p:sp>
        <p:sp>
          <p:nvSpPr>
            <p:cNvPr id="54" name="Line 27"/>
            <p:cNvSpPr/>
            <p:nvPr/>
          </p:nvSpPr>
          <p:spPr>
            <a:xfrm flipV="1">
              <a:off x="2228760" y="5543494"/>
              <a:ext cx="2769354" cy="208"/>
            </a:xfrm>
            <a:prstGeom prst="line">
              <a:avLst/>
            </a:prstGeom>
            <a:ln w="36720">
              <a:solidFill>
                <a:srgbClr val="FF3333"/>
              </a:solidFill>
              <a:round/>
              <a:tailEnd type="triangle" w="med" len="med"/>
            </a:ln>
          </p:spPr>
        </p:sp>
        <p:sp>
          <p:nvSpPr>
            <p:cNvPr id="55" name="Line 28"/>
            <p:cNvSpPr/>
            <p:nvPr/>
          </p:nvSpPr>
          <p:spPr>
            <a:xfrm>
              <a:off x="2487520" y="5303761"/>
              <a:ext cx="2510594" cy="23725"/>
            </a:xfrm>
            <a:prstGeom prst="line">
              <a:avLst/>
            </a:prstGeom>
            <a:ln w="36720">
              <a:solidFill>
                <a:srgbClr val="FF3333"/>
              </a:solidFill>
              <a:round/>
              <a:tailEnd type="triangle" w="med" len="med"/>
            </a:ln>
          </p:spPr>
        </p:sp>
        <p:sp>
          <p:nvSpPr>
            <p:cNvPr id="56" name="Line 29"/>
            <p:cNvSpPr/>
            <p:nvPr/>
          </p:nvSpPr>
          <p:spPr>
            <a:xfrm>
              <a:off x="2235520" y="4998422"/>
              <a:ext cx="2762594" cy="5072"/>
            </a:xfrm>
            <a:prstGeom prst="line">
              <a:avLst/>
            </a:prstGeom>
            <a:ln w="36720">
              <a:solidFill>
                <a:srgbClr val="FF3333"/>
              </a:solidFill>
              <a:round/>
              <a:tailEnd type="triangle" w="med" len="med"/>
            </a:ln>
          </p:spPr>
        </p:sp>
      </p:grpSp>
      <p:sp>
        <p:nvSpPr>
          <p:cNvPr id="57" name="Rectangle 56"/>
          <p:cNvSpPr/>
          <p:nvPr/>
        </p:nvSpPr>
        <p:spPr>
          <a:xfrm>
            <a:off x="159828" y="2812405"/>
            <a:ext cx="5092892" cy="369332"/>
          </a:xfrm>
          <a:prstGeom prst="rect">
            <a:avLst/>
          </a:prstGeom>
        </p:spPr>
        <p:txBody>
          <a:bodyPr wrap="square">
            <a:spAutoFit/>
          </a:bodyPr>
          <a:lstStyle/>
          <a:p>
            <a:r>
              <a:rPr lang="es-ES" b="1" dirty="0" err="1" smtClean="0">
                <a:solidFill>
                  <a:schemeClr val="accent5">
                    <a:lumMod val="75000"/>
                  </a:schemeClr>
                </a:solidFill>
                <a:latin typeface="Roboto" pitchFamily="2" charset="0"/>
                <a:ea typeface="Roboto" pitchFamily="2" charset="0"/>
              </a:rPr>
              <a:t>Lesion</a:t>
            </a:r>
            <a:r>
              <a:rPr lang="es-ES" b="1" dirty="0" smtClean="0">
                <a:solidFill>
                  <a:srgbClr val="00B050"/>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filling</a:t>
            </a:r>
            <a:r>
              <a:rPr lang="es-ES" b="1" dirty="0" smtClean="0">
                <a:solidFill>
                  <a:srgbClr val="00B050"/>
                </a:solidFill>
                <a:latin typeface="Roboto" pitchFamily="2" charset="0"/>
                <a:ea typeface="Roboto" pitchFamily="2" charset="0"/>
              </a:rPr>
              <a:t> </a:t>
            </a:r>
            <a:r>
              <a:rPr lang="es-ES" dirty="0" err="1" smtClean="0">
                <a:latin typeface="Roboto" pitchFamily="2" charset="0"/>
                <a:ea typeface="Roboto" pitchFamily="2" charset="0"/>
              </a:rPr>
              <a:t>provides</a:t>
            </a:r>
            <a:r>
              <a:rPr lang="es-ES" dirty="0" smtClean="0">
                <a:latin typeface="Roboto" pitchFamily="2" charset="0"/>
                <a:ea typeface="Roboto" pitchFamily="2" charset="0"/>
              </a:rPr>
              <a:t> a more </a:t>
            </a:r>
            <a:r>
              <a:rPr lang="es-ES" dirty="0" err="1" smtClean="0">
                <a:latin typeface="Roboto" pitchFamily="2" charset="0"/>
                <a:ea typeface="Roboto" pitchFamily="2" charset="0"/>
              </a:rPr>
              <a:t>optimal</a:t>
            </a:r>
            <a:r>
              <a:rPr lang="es-ES" dirty="0" smtClean="0">
                <a:latin typeface="Roboto" pitchFamily="2" charset="0"/>
                <a:ea typeface="Roboto" pitchFamily="2" charset="0"/>
              </a:rPr>
              <a:t> </a:t>
            </a:r>
            <a:r>
              <a:rPr lang="es-ES" dirty="0" err="1" smtClean="0">
                <a:latin typeface="Roboto" pitchFamily="2" charset="0"/>
                <a:ea typeface="Roboto" pitchFamily="2" charset="0"/>
              </a:rPr>
              <a:t>approach</a:t>
            </a:r>
            <a:r>
              <a:rPr lang="es-ES" dirty="0" smtClean="0">
                <a:latin typeface="Roboto" pitchFamily="2" charset="0"/>
                <a:ea typeface="Roboto" pitchFamily="2" charset="0"/>
              </a:rPr>
              <a:t> </a:t>
            </a:r>
            <a:endParaRPr lang="en-US" dirty="0">
              <a:latin typeface="Roboto" pitchFamily="2" charset="0"/>
              <a:ea typeface="Roboto" pitchFamily="2" charset="0"/>
            </a:endParaRPr>
          </a:p>
        </p:txBody>
      </p:sp>
      <p:grpSp>
        <p:nvGrpSpPr>
          <p:cNvPr id="58" name="Group 57"/>
          <p:cNvGrpSpPr/>
          <p:nvPr/>
        </p:nvGrpSpPr>
        <p:grpSpPr>
          <a:xfrm>
            <a:off x="6471920" y="4589111"/>
            <a:ext cx="2277934" cy="1283811"/>
            <a:chOff x="6471920" y="4623832"/>
            <a:chExt cx="2277934" cy="1283811"/>
          </a:xfrm>
        </p:grpSpPr>
        <p:pic>
          <p:nvPicPr>
            <p:cNvPr id="59" name="Picture 58"/>
            <p:cNvPicPr/>
            <p:nvPr/>
          </p:nvPicPr>
          <p:blipFill>
            <a:blip r:embed="rId4"/>
            <a:stretch>
              <a:fillRect/>
            </a:stretch>
          </p:blipFill>
          <p:spPr>
            <a:xfrm>
              <a:off x="7011480" y="4645784"/>
              <a:ext cx="1733040" cy="1047240"/>
            </a:xfrm>
            <a:prstGeom prst="rect">
              <a:avLst/>
            </a:prstGeom>
            <a:ln>
              <a:noFill/>
            </a:ln>
          </p:spPr>
        </p:pic>
        <p:pic>
          <p:nvPicPr>
            <p:cNvPr id="60" name="Picture 59"/>
            <p:cNvPicPr/>
            <p:nvPr/>
          </p:nvPicPr>
          <p:blipFill>
            <a:blip r:embed="rId5"/>
            <a:stretch>
              <a:fillRect/>
            </a:stretch>
          </p:blipFill>
          <p:spPr>
            <a:xfrm>
              <a:off x="7006146" y="4623832"/>
              <a:ext cx="1743708" cy="1283811"/>
            </a:xfrm>
            <a:prstGeom prst="rect">
              <a:avLst/>
            </a:prstGeom>
            <a:ln>
              <a:noFill/>
            </a:ln>
          </p:spPr>
        </p:pic>
        <p:sp>
          <p:nvSpPr>
            <p:cNvPr id="61" name="Line 31"/>
            <p:cNvSpPr/>
            <p:nvPr/>
          </p:nvSpPr>
          <p:spPr>
            <a:xfrm flipV="1">
              <a:off x="6471920" y="5140653"/>
              <a:ext cx="807720" cy="1"/>
            </a:xfrm>
            <a:prstGeom prst="line">
              <a:avLst/>
            </a:prstGeom>
            <a:ln w="36720">
              <a:solidFill>
                <a:srgbClr val="00B050"/>
              </a:solidFill>
              <a:round/>
              <a:tailEnd type="triangle" w="med" len="med"/>
            </a:ln>
          </p:spPr>
        </p:sp>
        <p:sp>
          <p:nvSpPr>
            <p:cNvPr id="62" name="Line 31"/>
            <p:cNvSpPr/>
            <p:nvPr/>
          </p:nvSpPr>
          <p:spPr>
            <a:xfrm flipV="1">
              <a:off x="6471920" y="5303761"/>
              <a:ext cx="807720" cy="0"/>
            </a:xfrm>
            <a:prstGeom prst="line">
              <a:avLst/>
            </a:prstGeom>
            <a:ln w="36720">
              <a:solidFill>
                <a:srgbClr val="00B050"/>
              </a:solidFill>
              <a:round/>
              <a:tailEnd type="triangle" w="med" len="med"/>
            </a:ln>
          </p:spPr>
        </p:sp>
      </p:grpSp>
      <p:grpSp>
        <p:nvGrpSpPr>
          <p:cNvPr id="63" name="Group 62"/>
          <p:cNvGrpSpPr/>
          <p:nvPr/>
        </p:nvGrpSpPr>
        <p:grpSpPr>
          <a:xfrm>
            <a:off x="5003448" y="4729369"/>
            <a:ext cx="1733040" cy="1542109"/>
            <a:chOff x="5003448" y="4764090"/>
            <a:chExt cx="1733040" cy="1542109"/>
          </a:xfrm>
        </p:grpSpPr>
        <p:pic>
          <p:nvPicPr>
            <p:cNvPr id="64" name="Picture 63"/>
            <p:cNvPicPr/>
            <p:nvPr/>
          </p:nvPicPr>
          <p:blipFill>
            <a:blip r:embed="rId4"/>
            <a:stretch>
              <a:fillRect/>
            </a:stretch>
          </p:blipFill>
          <p:spPr>
            <a:xfrm>
              <a:off x="5003448" y="4764090"/>
              <a:ext cx="1733040" cy="1047240"/>
            </a:xfrm>
            <a:prstGeom prst="rect">
              <a:avLst/>
            </a:prstGeom>
            <a:ln>
              <a:noFill/>
            </a:ln>
          </p:spPr>
        </p:pic>
        <p:sp>
          <p:nvSpPr>
            <p:cNvPr id="65" name="TextBox 64"/>
            <p:cNvSpPr txBox="1"/>
            <p:nvPr/>
          </p:nvSpPr>
          <p:spPr>
            <a:xfrm>
              <a:off x="5212108" y="5844534"/>
              <a:ext cx="1315720" cy="461665"/>
            </a:xfrm>
            <a:prstGeom prst="rect">
              <a:avLst/>
            </a:prstGeom>
            <a:noFill/>
          </p:spPr>
          <p:txBody>
            <a:bodyPr wrap="square" rtlCol="0">
              <a:spAutoFit/>
            </a:bodyPr>
            <a:lstStyle/>
            <a:p>
              <a:pPr algn="ctr"/>
              <a:r>
                <a:rPr lang="es-ES" sz="1200" i="1" dirty="0" err="1" smtClean="0">
                  <a:latin typeface="Roboto" pitchFamily="2" charset="0"/>
                  <a:ea typeface="Roboto" pitchFamily="2" charset="0"/>
                </a:rPr>
                <a:t>Voxels</a:t>
              </a:r>
              <a:r>
                <a:rPr lang="es-ES" sz="1200" i="1" dirty="0" smtClean="0">
                  <a:latin typeface="Roboto" pitchFamily="2" charset="0"/>
                  <a:ea typeface="Roboto" pitchFamily="2" charset="0"/>
                </a:rPr>
                <a:t> </a:t>
              </a:r>
              <a:r>
                <a:rPr lang="es-ES" sz="1200" i="1" dirty="0" err="1" smtClean="0">
                  <a:latin typeface="Roboto" pitchFamily="2" charset="0"/>
                  <a:ea typeface="Roboto" pitchFamily="2" charset="0"/>
                </a:rPr>
                <a:t>from</a:t>
              </a:r>
              <a:r>
                <a:rPr lang="es-ES" sz="1200" i="1" dirty="0" smtClean="0">
                  <a:latin typeface="Roboto" pitchFamily="2" charset="0"/>
                  <a:ea typeface="Roboto" pitchFamily="2" charset="0"/>
                </a:rPr>
                <a:t> WM </a:t>
              </a:r>
              <a:r>
                <a:rPr lang="es-ES" sz="1200" i="1" dirty="0" err="1" smtClean="0">
                  <a:latin typeface="Roboto" pitchFamily="2" charset="0"/>
                  <a:ea typeface="Roboto" pitchFamily="2" charset="0"/>
                </a:rPr>
                <a:t>distribution</a:t>
              </a:r>
              <a:endParaRPr lang="en-US" sz="1200" i="1" dirty="0">
                <a:latin typeface="Roboto" pitchFamily="2" charset="0"/>
                <a:ea typeface="Roboto" pitchFamily="2" charset="0"/>
              </a:endParaRPr>
            </a:p>
          </p:txBody>
        </p:sp>
      </p:grpSp>
      <p:sp>
        <p:nvSpPr>
          <p:cNvPr id="66" name="Rectangle 65"/>
          <p:cNvSpPr/>
          <p:nvPr/>
        </p:nvSpPr>
        <p:spPr>
          <a:xfrm>
            <a:off x="5150808" y="3641884"/>
            <a:ext cx="3593908" cy="646331"/>
          </a:xfrm>
          <a:prstGeom prst="rect">
            <a:avLst/>
          </a:prstGeom>
        </p:spPr>
        <p:txBody>
          <a:bodyPr wrap="square">
            <a:spAutoFit/>
          </a:bodyPr>
          <a:lstStyle/>
          <a:p>
            <a:pPr algn="r"/>
            <a:r>
              <a:rPr lang="es-ES" b="1" dirty="0" err="1" smtClean="0">
                <a:latin typeface="Roboto" pitchFamily="2" charset="0"/>
                <a:ea typeface="Roboto" pitchFamily="2" charset="0"/>
              </a:rPr>
              <a:t>Lesion</a:t>
            </a:r>
            <a:r>
              <a:rPr lang="es-ES" dirty="0" smtClean="0">
                <a:latin typeface="Roboto" pitchFamily="2" charset="0"/>
                <a:ea typeface="Roboto" pitchFamily="2" charset="0"/>
              </a:rPr>
              <a:t> </a:t>
            </a:r>
            <a:r>
              <a:rPr lang="es-ES" b="1" dirty="0" err="1" smtClean="0">
                <a:latin typeface="Roboto" pitchFamily="2" charset="0"/>
                <a:ea typeface="Roboto" pitchFamily="2" charset="0"/>
              </a:rPr>
              <a:t>voxels</a:t>
            </a:r>
            <a:r>
              <a:rPr lang="es-ES" dirty="0" smtClean="0">
                <a:latin typeface="Roboto" pitchFamily="2" charset="0"/>
                <a:ea typeface="Roboto" pitchFamily="2" charset="0"/>
              </a:rPr>
              <a:t> are </a:t>
            </a:r>
            <a:r>
              <a:rPr lang="es-ES" dirty="0" err="1" smtClean="0">
                <a:latin typeface="Roboto" pitchFamily="2" charset="0"/>
                <a:ea typeface="Roboto" pitchFamily="2" charset="0"/>
              </a:rPr>
              <a:t>refilled</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b="1" dirty="0" smtClean="0">
                <a:latin typeface="Roboto" pitchFamily="2" charset="0"/>
                <a:ea typeface="Roboto" pitchFamily="2" charset="0"/>
              </a:rPr>
              <a:t>normal-</a:t>
            </a:r>
            <a:r>
              <a:rPr lang="es-ES" b="1" dirty="0" err="1" smtClean="0">
                <a:latin typeface="Roboto" pitchFamily="2" charset="0"/>
                <a:ea typeface="Roboto" pitchFamily="2" charset="0"/>
              </a:rPr>
              <a:t>appearing</a:t>
            </a:r>
            <a:r>
              <a:rPr lang="es-ES" b="1" dirty="0" smtClean="0">
                <a:latin typeface="Roboto" pitchFamily="2" charset="0"/>
                <a:ea typeface="Roboto" pitchFamily="2" charset="0"/>
              </a:rPr>
              <a:t> WM</a:t>
            </a:r>
            <a:endParaRPr lang="en-US" b="1" dirty="0">
              <a:latin typeface="Roboto" pitchFamily="2" charset="0"/>
              <a:ea typeface="Roboto" pitchFamily="2" charset="0"/>
            </a:endParaRPr>
          </a:p>
        </p:txBody>
      </p:sp>
      <p:sp>
        <p:nvSpPr>
          <p:cNvPr id="3" name="Rectangle 2"/>
          <p:cNvSpPr/>
          <p:nvPr/>
        </p:nvSpPr>
        <p:spPr>
          <a:xfrm>
            <a:off x="185112" y="1888652"/>
            <a:ext cx="8559408" cy="369332"/>
          </a:xfrm>
          <a:prstGeom prst="rect">
            <a:avLst/>
          </a:prstGeom>
        </p:spPr>
        <p:txBody>
          <a:bodyPr wrap="square">
            <a:spAutoFit/>
          </a:bodyPr>
          <a:lstStyle/>
          <a:p>
            <a:pPr algn="just"/>
            <a:r>
              <a:rPr lang="es-ES" dirty="0" err="1">
                <a:latin typeface="Roboto" pitchFamily="2" charset="0"/>
                <a:ea typeface="Roboto" pitchFamily="2" charset="0"/>
              </a:rPr>
              <a:t>Although</a:t>
            </a:r>
            <a:r>
              <a:rPr lang="es-ES" dirty="0">
                <a:latin typeface="Roboto" pitchFamily="2" charset="0"/>
                <a:ea typeface="Roboto" pitchFamily="2" charset="0"/>
              </a:rPr>
              <a:t> </a:t>
            </a:r>
            <a:r>
              <a:rPr lang="es-ES" dirty="0" err="1">
                <a:latin typeface="Roboto" pitchFamily="2" charset="0"/>
                <a:ea typeface="Roboto" pitchFamily="2" charset="0"/>
              </a:rPr>
              <a:t>effective</a:t>
            </a:r>
            <a:r>
              <a:rPr lang="es-ES" dirty="0">
                <a:latin typeface="Roboto" pitchFamily="2" charset="0"/>
                <a:ea typeface="Roboto" pitchFamily="2" charset="0"/>
              </a:rPr>
              <a:t>, </a:t>
            </a:r>
            <a:r>
              <a:rPr lang="es-ES" dirty="0" smtClean="0">
                <a:latin typeface="Roboto" pitchFamily="2" charset="0"/>
                <a:ea typeface="Roboto" pitchFamily="2" charset="0"/>
              </a:rPr>
              <a:t> </a:t>
            </a:r>
            <a:r>
              <a:rPr lang="es-ES" b="1" dirty="0" err="1" smtClean="0">
                <a:latin typeface="Roboto" pitchFamily="2" charset="0"/>
                <a:ea typeface="Roboto" pitchFamily="2" charset="0"/>
              </a:rPr>
              <a:t>masking-out</a:t>
            </a:r>
            <a:r>
              <a:rPr lang="es-ES" dirty="0" smtClean="0">
                <a:latin typeface="Roboto" pitchFamily="2" charset="0"/>
                <a:ea typeface="Roboto" pitchFamily="2" charset="0"/>
              </a:rPr>
              <a:t> </a:t>
            </a:r>
            <a:r>
              <a:rPr lang="es-ES" dirty="0" err="1">
                <a:latin typeface="Roboto" pitchFamily="2" charset="0"/>
                <a:ea typeface="Roboto" pitchFamily="2" charset="0"/>
              </a:rPr>
              <a:t>lesions</a:t>
            </a:r>
            <a:r>
              <a:rPr lang="es-ES" dirty="0">
                <a:latin typeface="Roboto" pitchFamily="2" charset="0"/>
                <a:ea typeface="Roboto" pitchFamily="2" charset="0"/>
              </a:rPr>
              <a:t> </a:t>
            </a:r>
            <a:r>
              <a:rPr lang="es-ES" dirty="0" err="1" smtClean="0">
                <a:latin typeface="Roboto" pitchFamily="2" charset="0"/>
                <a:ea typeface="Roboto" pitchFamily="2" charset="0"/>
              </a:rPr>
              <a:t>before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r>
              <a:rPr lang="es-ES" dirty="0" smtClean="0">
                <a:latin typeface="Roboto" pitchFamily="2" charset="0"/>
                <a:ea typeface="Roboto" pitchFamily="2" charset="0"/>
              </a:rPr>
              <a:t> </a:t>
            </a:r>
            <a:r>
              <a:rPr lang="es-ES" b="1" dirty="0" err="1" smtClean="0">
                <a:latin typeface="Roboto" pitchFamily="2" charset="0"/>
                <a:ea typeface="Roboto" pitchFamily="2" charset="0"/>
              </a:rPr>
              <a:t>may</a:t>
            </a:r>
            <a:r>
              <a:rPr lang="es-ES" b="1" dirty="0" smtClean="0">
                <a:latin typeface="Roboto" pitchFamily="2" charset="0"/>
                <a:ea typeface="Roboto" pitchFamily="2" charset="0"/>
              </a:rPr>
              <a:t> </a:t>
            </a:r>
            <a:r>
              <a:rPr lang="es-ES" dirty="0" err="1" smtClean="0">
                <a:latin typeface="Roboto" pitchFamily="2" charset="0"/>
                <a:ea typeface="Roboto" pitchFamily="2" charset="0"/>
              </a:rPr>
              <a:t>not</a:t>
            </a:r>
            <a:r>
              <a:rPr lang="es-ES" dirty="0" smtClean="0">
                <a:latin typeface="Roboto" pitchFamily="2" charset="0"/>
                <a:ea typeface="Roboto" pitchFamily="2" charset="0"/>
              </a:rPr>
              <a:t> be </a:t>
            </a:r>
            <a:r>
              <a:rPr lang="es-ES" b="1" dirty="0" err="1" smtClean="0">
                <a:latin typeface="Roboto" pitchFamily="2" charset="0"/>
                <a:ea typeface="Roboto" pitchFamily="2" charset="0"/>
              </a:rPr>
              <a:t>optimal</a:t>
            </a:r>
            <a:endParaRPr lang="en-US" b="1" dirty="0">
              <a:latin typeface="Roboto" pitchFamily="2" charset="0"/>
              <a:ea typeface="Roboto" pitchFamily="2" charset="0"/>
            </a:endParaRPr>
          </a:p>
        </p:txBody>
      </p:sp>
      <p:sp>
        <p:nvSpPr>
          <p:cNvPr id="8" name="Slide Number Placeholder 7"/>
          <p:cNvSpPr>
            <a:spLocks noGrp="1"/>
          </p:cNvSpPr>
          <p:nvPr>
            <p:ph type="sldNum" sz="quarter" idx="12"/>
          </p:nvPr>
        </p:nvSpPr>
        <p:spPr/>
        <p:txBody>
          <a:bodyPr/>
          <a:lstStyle/>
          <a:p>
            <a:fld id="{227F3176-F9F6-45D0-9446-6BF35B4A50FB}" type="slidenum">
              <a:rPr lang="en-US" smtClean="0"/>
              <a:pPr/>
              <a:t>29</a:t>
            </a:fld>
            <a:r>
              <a:rPr lang="en-US" smtClean="0"/>
              <a:t> / 75</a:t>
            </a:r>
            <a:endParaRPr lang="en-US" dirty="0"/>
          </a:p>
        </p:txBody>
      </p:sp>
    </p:spTree>
    <p:extLst>
      <p:ext uri="{BB962C8B-B14F-4D97-AF65-F5344CB8AC3E}">
        <p14:creationId xmlns:p14="http://schemas.microsoft.com/office/powerpoint/2010/main" val="346399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100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6"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3824" y="983399"/>
            <a:ext cx="8870487" cy="646331"/>
          </a:xfrm>
          <a:prstGeom prst="rect">
            <a:avLst/>
          </a:prstGeom>
          <a:noFill/>
        </p:spPr>
        <p:txBody>
          <a:bodyPr wrap="square" rtlCol="0">
            <a:spAutoFit/>
          </a:bodyPr>
          <a:lstStyle/>
          <a:p>
            <a:r>
              <a:rPr lang="en-US" b="1" dirty="0">
                <a:solidFill>
                  <a:schemeClr val="accent5">
                    <a:lumMod val="75000"/>
                  </a:schemeClr>
                </a:solidFill>
                <a:latin typeface="Roboto" pitchFamily="2" charset="0"/>
                <a:ea typeface="Roboto" pitchFamily="2" charset="0"/>
              </a:rPr>
              <a:t>Multiple Sclerosis </a:t>
            </a:r>
            <a:r>
              <a:rPr lang="en-US" dirty="0">
                <a:latin typeface="Roboto" pitchFamily="2" charset="0"/>
                <a:ea typeface="Roboto" pitchFamily="2" charset="0"/>
              </a:rPr>
              <a:t>(MS) is the most common </a:t>
            </a:r>
            <a:r>
              <a:rPr lang="en-US" b="1" dirty="0">
                <a:latin typeface="Roboto" pitchFamily="2" charset="0"/>
                <a:ea typeface="Roboto" pitchFamily="2" charset="0"/>
              </a:rPr>
              <a:t>chronic</a:t>
            </a:r>
            <a:r>
              <a:rPr lang="en-US" dirty="0">
                <a:latin typeface="Roboto" pitchFamily="2" charset="0"/>
                <a:ea typeface="Roboto" pitchFamily="2" charset="0"/>
              </a:rPr>
              <a:t> </a:t>
            </a:r>
            <a:r>
              <a:rPr lang="en-US" dirty="0" smtClean="0">
                <a:latin typeface="Roboto" pitchFamily="2" charset="0"/>
                <a:ea typeface="Roboto" pitchFamily="2" charset="0"/>
              </a:rPr>
              <a:t>neurological </a:t>
            </a:r>
            <a:r>
              <a:rPr lang="en-US" dirty="0">
                <a:latin typeface="Roboto" pitchFamily="2" charset="0"/>
                <a:ea typeface="Roboto" pitchFamily="2" charset="0"/>
              </a:rPr>
              <a:t>disease </a:t>
            </a:r>
            <a:r>
              <a:rPr lang="en-US" dirty="0" smtClean="0">
                <a:latin typeface="Roboto" pitchFamily="2" charset="0"/>
                <a:ea typeface="Roboto" pitchFamily="2" charset="0"/>
              </a:rPr>
              <a:t>affecting </a:t>
            </a:r>
            <a:r>
              <a:rPr lang="en-US" dirty="0">
                <a:latin typeface="Roboto" pitchFamily="2" charset="0"/>
                <a:ea typeface="Roboto" pitchFamily="2" charset="0"/>
              </a:rPr>
              <a:t>the </a:t>
            </a:r>
            <a:r>
              <a:rPr lang="en-US" b="1" dirty="0">
                <a:latin typeface="Roboto" pitchFamily="2" charset="0"/>
                <a:ea typeface="Roboto" pitchFamily="2" charset="0"/>
              </a:rPr>
              <a:t>central nervous system </a:t>
            </a:r>
            <a:r>
              <a:rPr lang="en-US" dirty="0">
                <a:latin typeface="Roboto" pitchFamily="2" charset="0"/>
                <a:ea typeface="Roboto" pitchFamily="2" charset="0"/>
              </a:rPr>
              <a:t>(CNS)</a:t>
            </a:r>
          </a:p>
        </p:txBody>
      </p:sp>
      <p:pic>
        <p:nvPicPr>
          <p:cNvPr id="12" name="Picture 11"/>
          <p:cNvPicPr>
            <a:picLocks noChangeAspect="1"/>
          </p:cNvPicPr>
          <p:nvPr/>
        </p:nvPicPr>
        <p:blipFill>
          <a:blip r:embed="rId3"/>
          <a:stretch>
            <a:fillRect/>
          </a:stretch>
        </p:blipFill>
        <p:spPr>
          <a:xfrm>
            <a:off x="4819813" y="2067591"/>
            <a:ext cx="1964898" cy="3892370"/>
          </a:xfrm>
          <a:prstGeom prst="rect">
            <a:avLst/>
          </a:prstGeom>
        </p:spPr>
      </p:pic>
      <p:sp>
        <p:nvSpPr>
          <p:cNvPr id="14" name="Rectangle 13"/>
          <p:cNvSpPr/>
          <p:nvPr/>
        </p:nvSpPr>
        <p:spPr>
          <a:xfrm>
            <a:off x="146851" y="2004515"/>
            <a:ext cx="4074629" cy="923330"/>
          </a:xfrm>
          <a:prstGeom prst="rect">
            <a:avLst/>
          </a:prstGeom>
        </p:spPr>
        <p:txBody>
          <a:bodyPr wrap="square">
            <a:spAutoFit/>
          </a:bodyPr>
          <a:lstStyle/>
          <a:p>
            <a:pPr algn="just"/>
            <a:r>
              <a:rPr lang="en-US" b="1" dirty="0">
                <a:solidFill>
                  <a:schemeClr val="accent5">
                    <a:lumMod val="75000"/>
                  </a:schemeClr>
                </a:solidFill>
                <a:latin typeface="Roboto" pitchFamily="2" charset="0"/>
                <a:ea typeface="Roboto" pitchFamily="2" charset="0"/>
              </a:rPr>
              <a:t>MS</a:t>
            </a:r>
            <a:r>
              <a:rPr lang="en-US" dirty="0">
                <a:latin typeface="Roboto" pitchFamily="2" charset="0"/>
                <a:ea typeface="Roboto" pitchFamily="2" charset="0"/>
              </a:rPr>
              <a:t> is </a:t>
            </a:r>
            <a:r>
              <a:rPr lang="en-US" dirty="0" smtClean="0">
                <a:latin typeface="Roboto" pitchFamily="2" charset="0"/>
                <a:ea typeface="Roboto" pitchFamily="2" charset="0"/>
              </a:rPr>
              <a:t>an auto-immune disease caused by the demyelination</a:t>
            </a:r>
            <a:r>
              <a:rPr lang="en-US" dirty="0">
                <a:latin typeface="Roboto" pitchFamily="2" charset="0"/>
                <a:ea typeface="Roboto" pitchFamily="2" charset="0"/>
              </a:rPr>
              <a:t> </a:t>
            </a:r>
            <a:r>
              <a:rPr lang="en-US" dirty="0" smtClean="0">
                <a:latin typeface="Roboto" pitchFamily="2" charset="0"/>
                <a:ea typeface="Roboto" pitchFamily="2" charset="0"/>
              </a:rPr>
              <a:t>of the axons </a:t>
            </a:r>
            <a:r>
              <a:rPr lang="en-US" dirty="0" err="1" smtClean="0">
                <a:latin typeface="Roboto" pitchFamily="2" charset="0"/>
                <a:ea typeface="Roboto" pitchFamily="2" charset="0"/>
              </a:rPr>
              <a:t>throught</a:t>
            </a:r>
            <a:r>
              <a:rPr lang="en-US" dirty="0" smtClean="0">
                <a:latin typeface="Roboto" pitchFamily="2" charset="0"/>
                <a:ea typeface="Roboto" pitchFamily="2" charset="0"/>
              </a:rPr>
              <a:t> the CNS</a:t>
            </a:r>
            <a:endParaRPr lang="en-US" dirty="0">
              <a:latin typeface="Roboto" pitchFamily="2" charset="0"/>
              <a:ea typeface="Roboto" pitchFamily="2" charset="0"/>
            </a:endParaRPr>
          </a:p>
        </p:txBody>
      </p:sp>
      <p:pic>
        <p:nvPicPr>
          <p:cNvPr id="13" name="Picture 12"/>
          <p:cNvPicPr>
            <a:picLocks noChangeAspect="1"/>
          </p:cNvPicPr>
          <p:nvPr/>
        </p:nvPicPr>
        <p:blipFill>
          <a:blip r:embed="rId4"/>
          <a:stretch>
            <a:fillRect/>
          </a:stretch>
        </p:blipFill>
        <p:spPr>
          <a:xfrm>
            <a:off x="6815368" y="2066782"/>
            <a:ext cx="2085108" cy="3799192"/>
          </a:xfrm>
          <a:prstGeom prst="rect">
            <a:avLst/>
          </a:prstGeom>
        </p:spPr>
      </p:pic>
      <p:sp>
        <p:nvSpPr>
          <p:cNvPr id="3" name="Rectangle 2"/>
          <p:cNvSpPr/>
          <p:nvPr/>
        </p:nvSpPr>
        <p:spPr>
          <a:xfrm>
            <a:off x="153824" y="4411208"/>
            <a:ext cx="4128616" cy="646331"/>
          </a:xfrm>
          <a:prstGeom prst="rect">
            <a:avLst/>
          </a:prstGeom>
        </p:spPr>
        <p:txBody>
          <a:bodyPr wrap="square">
            <a:spAutoFit/>
          </a:bodyPr>
          <a:lstStyle/>
          <a:p>
            <a:pPr algn="just"/>
            <a:r>
              <a:rPr lang="en-US" b="1" dirty="0">
                <a:latin typeface="Roboto" pitchFamily="2" charset="0"/>
                <a:ea typeface="Roboto" pitchFamily="2" charset="0"/>
              </a:rPr>
              <a:t>P</a:t>
            </a:r>
            <a:r>
              <a:rPr lang="en-US" b="1" dirty="0" smtClean="0">
                <a:latin typeface="Roboto" pitchFamily="2" charset="0"/>
                <a:ea typeface="Roboto" pitchFamily="2" charset="0"/>
              </a:rPr>
              <a:t>resence </a:t>
            </a:r>
            <a:r>
              <a:rPr lang="en-US" b="1" dirty="0">
                <a:latin typeface="Roboto" pitchFamily="2" charset="0"/>
                <a:ea typeface="Roboto" pitchFamily="2" charset="0"/>
              </a:rPr>
              <a:t>of lesions</a:t>
            </a:r>
            <a:r>
              <a:rPr lang="en-US" dirty="0">
                <a:latin typeface="Roboto" pitchFamily="2" charset="0"/>
                <a:ea typeface="Roboto" pitchFamily="2" charset="0"/>
              </a:rPr>
              <a:t> in the brain, </a:t>
            </a:r>
            <a:r>
              <a:rPr lang="en-US" dirty="0" smtClean="0">
                <a:latin typeface="Roboto" pitchFamily="2" charset="0"/>
                <a:ea typeface="Roboto" pitchFamily="2" charset="0"/>
              </a:rPr>
              <a:t>mostly </a:t>
            </a:r>
            <a:r>
              <a:rPr lang="en-US" dirty="0">
                <a:latin typeface="Roboto" pitchFamily="2" charset="0"/>
                <a:ea typeface="Roboto" pitchFamily="2" charset="0"/>
              </a:rPr>
              <a:t>in </a:t>
            </a:r>
            <a:r>
              <a:rPr lang="en-US" dirty="0" smtClean="0">
                <a:latin typeface="Roboto" pitchFamily="2" charset="0"/>
                <a:ea typeface="Roboto" pitchFamily="2" charset="0"/>
              </a:rPr>
              <a:t>the </a:t>
            </a:r>
            <a:r>
              <a:rPr lang="en-US" b="1" dirty="0" smtClean="0">
                <a:solidFill>
                  <a:schemeClr val="accent5">
                    <a:lumMod val="75000"/>
                  </a:schemeClr>
                </a:solidFill>
                <a:latin typeface="Roboto" pitchFamily="2" charset="0"/>
                <a:ea typeface="Roboto" pitchFamily="2" charset="0"/>
              </a:rPr>
              <a:t>WM</a:t>
            </a:r>
            <a:endParaRPr lang="en-US" dirty="0">
              <a:latin typeface="Roboto" pitchFamily="2" charset="0"/>
              <a:ea typeface="Roboto" pitchFamily="2" charset="0"/>
            </a:endParaRPr>
          </a:p>
        </p:txBody>
      </p:sp>
      <p:sp>
        <p:nvSpPr>
          <p:cNvPr id="4" name="Rectangle 3"/>
          <p:cNvSpPr/>
          <p:nvPr/>
        </p:nvSpPr>
        <p:spPr>
          <a:xfrm>
            <a:off x="153824" y="3369060"/>
            <a:ext cx="4067656" cy="646331"/>
          </a:xfrm>
          <a:prstGeom prst="rect">
            <a:avLst/>
          </a:prstGeom>
        </p:spPr>
        <p:txBody>
          <a:bodyPr wrap="square">
            <a:spAutoFit/>
          </a:bodyPr>
          <a:lstStyle/>
          <a:p>
            <a:pPr algn="just"/>
            <a:r>
              <a:rPr lang="en-US" dirty="0">
                <a:latin typeface="Roboto" pitchFamily="2" charset="0"/>
                <a:ea typeface="Roboto" pitchFamily="2" charset="0"/>
              </a:rPr>
              <a:t>Motor, sensorial, vision, coordination, </a:t>
            </a:r>
            <a:r>
              <a:rPr lang="en-US" dirty="0" err="1">
                <a:latin typeface="Roboto" pitchFamily="2" charset="0"/>
                <a:ea typeface="Roboto" pitchFamily="2" charset="0"/>
              </a:rPr>
              <a:t>deambulation</a:t>
            </a:r>
            <a:r>
              <a:rPr lang="en-US" dirty="0">
                <a:latin typeface="Roboto" pitchFamily="2" charset="0"/>
                <a:ea typeface="Roboto" pitchFamily="2" charset="0"/>
              </a:rPr>
              <a:t>, cognitive </a:t>
            </a:r>
            <a:r>
              <a:rPr lang="en-US" b="1" dirty="0" smtClean="0">
                <a:latin typeface="Roboto" pitchFamily="2" charset="0"/>
                <a:ea typeface="Roboto" pitchFamily="2" charset="0"/>
              </a:rPr>
              <a:t>impairment</a:t>
            </a:r>
            <a:endParaRPr lang="en-US" dirty="0">
              <a:latin typeface="Roboto" pitchFamily="2" charset="0"/>
              <a:ea typeface="Roboto" pitchFamily="2" charset="0"/>
            </a:endParaRPr>
          </a:p>
        </p:txBody>
      </p:sp>
      <p:sp>
        <p:nvSpPr>
          <p:cNvPr id="5" name="TextBox 4"/>
          <p:cNvSpPr txBox="1"/>
          <p:nvPr/>
        </p:nvSpPr>
        <p:spPr>
          <a:xfrm>
            <a:off x="870014" y="93970"/>
            <a:ext cx="3949799" cy="523220"/>
          </a:xfrm>
          <a:prstGeom prst="rect">
            <a:avLst/>
          </a:prstGeom>
          <a:noFill/>
        </p:spPr>
        <p:txBody>
          <a:bodyPr wrap="none" rtlCol="0">
            <a:spAutoFit/>
          </a:bodyPr>
          <a:lstStyle/>
          <a:p>
            <a:r>
              <a:rPr lang="es-ES" sz="2800" b="1" dirty="0" err="1">
                <a:latin typeface="Roboto" pitchFamily="2" charset="0"/>
                <a:ea typeface="Roboto" pitchFamily="2" charset="0"/>
              </a:rPr>
              <a:t>Multiple</a:t>
            </a:r>
            <a:r>
              <a:rPr lang="es-ES" sz="2800" b="1" dirty="0">
                <a:latin typeface="Roboto" pitchFamily="2" charset="0"/>
                <a:ea typeface="Roboto" pitchFamily="2" charset="0"/>
              </a:rPr>
              <a:t> </a:t>
            </a:r>
            <a:r>
              <a:rPr lang="es-ES" sz="2800" b="1" dirty="0" err="1">
                <a:latin typeface="Roboto" pitchFamily="2" charset="0"/>
                <a:ea typeface="Roboto" pitchFamily="2" charset="0"/>
              </a:rPr>
              <a:t>Sclerosis</a:t>
            </a:r>
            <a:r>
              <a:rPr lang="es-ES" sz="2800" b="1" dirty="0">
                <a:latin typeface="Roboto" pitchFamily="2" charset="0"/>
                <a:ea typeface="Roboto" pitchFamily="2" charset="0"/>
              </a:rPr>
              <a:t> (MS)</a:t>
            </a:r>
            <a:endParaRPr lang="en-US" sz="2800" b="1" dirty="0">
              <a:latin typeface="Roboto" pitchFamily="2" charset="0"/>
              <a:ea typeface="Roboto" pitchFamily="2" charset="0"/>
            </a:endParaRPr>
          </a:p>
        </p:txBody>
      </p:sp>
      <p:sp>
        <p:nvSpPr>
          <p:cNvPr id="2" name="Slide Number Placeholder 1"/>
          <p:cNvSpPr>
            <a:spLocks noGrp="1"/>
          </p:cNvSpPr>
          <p:nvPr>
            <p:ph type="sldNum" sz="quarter" idx="12"/>
          </p:nvPr>
        </p:nvSpPr>
        <p:spPr/>
        <p:txBody>
          <a:bodyPr/>
          <a:lstStyle/>
          <a:p>
            <a:fld id="{227F3176-F9F6-45D0-9446-6BF35B4A50FB}" type="slidenum">
              <a:rPr lang="en-US" smtClean="0"/>
              <a:pPr/>
              <a:t>3</a:t>
            </a:fld>
            <a:r>
              <a:rPr lang="en-US" smtClean="0"/>
              <a:t> / 75</a:t>
            </a:r>
            <a:endParaRPr lang="en-US" dirty="0"/>
          </a:p>
        </p:txBody>
      </p:sp>
    </p:spTree>
    <p:extLst>
      <p:ext uri="{BB962C8B-B14F-4D97-AF65-F5344CB8AC3E}">
        <p14:creationId xmlns:p14="http://schemas.microsoft.com/office/powerpoint/2010/main" val="216610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2751074" cy="523220"/>
          </a:xfrm>
          <a:prstGeom prst="rect">
            <a:avLst/>
          </a:prstGeom>
          <a:noFill/>
        </p:spPr>
        <p:txBody>
          <a:bodyPr wrap="none" rtlCol="0">
            <a:spAutoFit/>
          </a:bodyPr>
          <a:lstStyle/>
          <a:p>
            <a:r>
              <a:rPr lang="es-ES" sz="2800" b="1" dirty="0" smtClean="0">
                <a:latin typeface="Roboto" pitchFamily="2" charset="0"/>
                <a:ea typeface="Roboto" pitchFamily="2" charset="0"/>
              </a:rPr>
              <a:t>3.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7" name="TextBox 6"/>
          <p:cNvSpPr txBox="1"/>
          <p:nvPr/>
        </p:nvSpPr>
        <p:spPr>
          <a:xfrm>
            <a:off x="164462" y="270686"/>
            <a:ext cx="8461475" cy="923330"/>
          </a:xfrm>
          <a:prstGeom prst="rect">
            <a:avLst/>
          </a:prstGeom>
          <a:noFill/>
        </p:spPr>
        <p:txBody>
          <a:bodyPr wrap="square" rtlCol="0">
            <a:spAutoFit/>
          </a:bodyPr>
          <a:lstStyle/>
          <a:p>
            <a:pPr marL="342900" indent="-342900" algn="just">
              <a:buAutoNum type="arabicPeriod"/>
            </a:pPr>
            <a:endParaRPr lang="es-ES" dirty="0" smtClean="0">
              <a:latin typeface="Roboto" pitchFamily="2" charset="0"/>
              <a:ea typeface="Roboto" pitchFamily="2" charset="0"/>
            </a:endParaRPr>
          </a:p>
          <a:p>
            <a:pPr marL="342900" indent="-342900" algn="just">
              <a:buAutoNum type="arabicPeriod"/>
            </a:pPr>
            <a:endParaRPr lang="es-ES" dirty="0">
              <a:latin typeface="Roboto" pitchFamily="2" charset="0"/>
              <a:ea typeface="Roboto" pitchFamily="2" charset="0"/>
            </a:endParaRPr>
          </a:p>
          <a:p>
            <a:pPr algn="just"/>
            <a:endParaRPr lang="es-ES" b="1" dirty="0">
              <a:latin typeface="Roboto" pitchFamily="2" charset="0"/>
              <a:ea typeface="Roboto" pitchFamily="2" charset="0"/>
            </a:endParaRPr>
          </a:p>
        </p:txBody>
      </p:sp>
      <p:sp>
        <p:nvSpPr>
          <p:cNvPr id="22" name="Rectangle 21"/>
          <p:cNvSpPr/>
          <p:nvPr/>
        </p:nvSpPr>
        <p:spPr>
          <a:xfrm>
            <a:off x="250825" y="4008951"/>
            <a:ext cx="2494918" cy="646331"/>
          </a:xfrm>
          <a:prstGeom prst="rect">
            <a:avLst/>
          </a:prstGeom>
        </p:spPr>
        <p:txBody>
          <a:bodyPr wrap="square">
            <a:spAutoFit/>
          </a:bodyPr>
          <a:lstStyle/>
          <a:p>
            <a:r>
              <a:rPr lang="es-ES" b="1" dirty="0" err="1" smtClean="0">
                <a:latin typeface="Roboto" pitchFamily="2" charset="0"/>
                <a:ea typeface="Roboto" pitchFamily="2" charset="0"/>
              </a:rPr>
              <a:t>Different</a:t>
            </a:r>
            <a:r>
              <a:rPr lang="es-ES" b="1" dirty="0" smtClean="0">
                <a:latin typeface="Roboto" pitchFamily="2" charset="0"/>
                <a:ea typeface="Roboto" pitchFamily="2" charset="0"/>
              </a:rPr>
              <a:t> </a:t>
            </a:r>
            <a:r>
              <a:rPr lang="es-ES" b="1" dirty="0" err="1" smtClean="0">
                <a:latin typeface="Roboto" pitchFamily="2" charset="0"/>
                <a:ea typeface="Roboto" pitchFamily="2" charset="0"/>
              </a:rPr>
              <a:t>approaches</a:t>
            </a:r>
            <a:r>
              <a:rPr lang="es-ES" b="1" dirty="0" smtClean="0">
                <a:latin typeface="Roboto" pitchFamily="2" charset="0"/>
                <a:ea typeface="Roboto" pitchFamily="2" charset="0"/>
              </a:rPr>
              <a:t> </a:t>
            </a:r>
          </a:p>
          <a:p>
            <a:r>
              <a:rPr lang="es-ES" b="1" dirty="0" err="1" smtClean="0">
                <a:latin typeface="Roboto" pitchFamily="2" charset="0"/>
                <a:ea typeface="Roboto" pitchFamily="2" charset="0"/>
              </a:rPr>
              <a:t>have</a:t>
            </a:r>
            <a:r>
              <a:rPr lang="es-ES" b="1" dirty="0" smtClean="0">
                <a:latin typeface="Roboto" pitchFamily="2" charset="0"/>
                <a:ea typeface="Roboto" pitchFamily="2" charset="0"/>
              </a:rPr>
              <a:t> </a:t>
            </a:r>
            <a:r>
              <a:rPr lang="es-ES" b="1" dirty="0" err="1" smtClean="0">
                <a:latin typeface="Roboto" pitchFamily="2" charset="0"/>
                <a:ea typeface="Roboto" pitchFamily="2" charset="0"/>
              </a:rPr>
              <a:t>been</a:t>
            </a:r>
            <a:r>
              <a:rPr lang="es-ES" b="1" dirty="0" smtClean="0">
                <a:latin typeface="Roboto" pitchFamily="2" charset="0"/>
                <a:ea typeface="Roboto" pitchFamily="2" charset="0"/>
              </a:rPr>
              <a:t> </a:t>
            </a:r>
            <a:r>
              <a:rPr lang="es-ES" b="1" dirty="0" err="1" smtClean="0">
                <a:latin typeface="Roboto" pitchFamily="2" charset="0"/>
                <a:ea typeface="Roboto" pitchFamily="2" charset="0"/>
              </a:rPr>
              <a:t>proposed</a:t>
            </a:r>
            <a:r>
              <a:rPr lang="es-ES" b="1" dirty="0" smtClean="0">
                <a:latin typeface="Roboto" pitchFamily="2" charset="0"/>
                <a:ea typeface="Roboto" pitchFamily="2" charset="0"/>
              </a:rPr>
              <a:t> </a:t>
            </a:r>
            <a:endParaRPr lang="es-ES" b="1" dirty="0">
              <a:solidFill>
                <a:schemeClr val="accent6"/>
              </a:solidFill>
              <a:latin typeface="Roboto" pitchFamily="2" charset="0"/>
              <a:ea typeface="Roboto" pitchFamily="2" charset="0"/>
            </a:endParaRPr>
          </a:p>
        </p:txBody>
      </p:sp>
      <p:sp>
        <p:nvSpPr>
          <p:cNvPr id="23" name="Rectangle 22"/>
          <p:cNvSpPr/>
          <p:nvPr/>
        </p:nvSpPr>
        <p:spPr>
          <a:xfrm>
            <a:off x="164461" y="1022874"/>
            <a:ext cx="8584251" cy="923330"/>
          </a:xfrm>
          <a:prstGeom prst="rect">
            <a:avLst/>
          </a:prstGeom>
        </p:spPr>
        <p:txBody>
          <a:bodyPr wrap="square">
            <a:spAutoFit/>
          </a:bodyPr>
          <a:lstStyle/>
          <a:p>
            <a:pPr algn="just"/>
            <a:r>
              <a:rPr lang="es-ES" dirty="0" smtClean="0">
                <a:latin typeface="Roboto" pitchFamily="2" charset="0"/>
                <a:ea typeface="Roboto" pitchFamily="2" charset="0"/>
              </a:rPr>
              <a:t>In </a:t>
            </a:r>
            <a:r>
              <a:rPr lang="es-ES" dirty="0" err="1" smtClean="0">
                <a:latin typeface="Roboto" pitchFamily="2" charset="0"/>
                <a:ea typeface="Roboto" pitchFamily="2" charset="0"/>
              </a:rPr>
              <a:t>previous</a:t>
            </a:r>
            <a:r>
              <a:rPr lang="es-ES" dirty="0" smtClean="0">
                <a:latin typeface="Roboto" pitchFamily="2" charset="0"/>
                <a:ea typeface="Roboto" pitchFamily="2" charset="0"/>
              </a:rPr>
              <a:t> </a:t>
            </a:r>
            <a:r>
              <a:rPr lang="es-ES" dirty="0" err="1" smtClean="0">
                <a:latin typeface="Roboto" pitchFamily="2" charset="0"/>
                <a:ea typeface="Roboto" pitchFamily="2" charset="0"/>
              </a:rPr>
              <a:t>studies</a:t>
            </a:r>
            <a:r>
              <a:rPr lang="es-ES" dirty="0" smtClean="0">
                <a:latin typeface="Roboto" pitchFamily="2" charset="0"/>
                <a:ea typeface="Roboto" pitchFamily="2" charset="0"/>
              </a:rPr>
              <a:t> (</a:t>
            </a:r>
            <a:r>
              <a:rPr lang="es-ES" dirty="0" err="1" smtClean="0">
                <a:latin typeface="Roboto" pitchFamily="2" charset="0"/>
                <a:ea typeface="Roboto" pitchFamily="2" charset="0"/>
              </a:rPr>
              <a:t>Chard</a:t>
            </a:r>
            <a:r>
              <a:rPr lang="es-ES" dirty="0" smtClean="0">
                <a:latin typeface="Roboto" pitchFamily="2" charset="0"/>
                <a:ea typeface="Roboto" pitchFamily="2" charset="0"/>
              </a:rPr>
              <a:t> 2010, </a:t>
            </a:r>
            <a:r>
              <a:rPr lang="es-ES" dirty="0" err="1" smtClean="0">
                <a:latin typeface="Roboto" pitchFamily="2" charset="0"/>
                <a:ea typeface="Roboto" pitchFamily="2" charset="0"/>
              </a:rPr>
              <a:t>Battaglini</a:t>
            </a:r>
            <a:r>
              <a:rPr lang="es-ES" dirty="0" smtClean="0">
                <a:latin typeface="Roboto" pitchFamily="2" charset="0"/>
                <a:ea typeface="Roboto" pitchFamily="2" charset="0"/>
              </a:rPr>
              <a:t> 2012), </a:t>
            </a:r>
            <a:r>
              <a:rPr lang="es-ES" dirty="0" err="1" smtClean="0">
                <a:latin typeface="Roboto" pitchFamily="2" charset="0"/>
                <a:ea typeface="Roboto" pitchFamily="2" charset="0"/>
              </a:rPr>
              <a:t>it</a:t>
            </a:r>
            <a:r>
              <a:rPr lang="es-ES" dirty="0" smtClean="0">
                <a:latin typeface="Roboto" pitchFamily="2" charset="0"/>
                <a:ea typeface="Roboto" pitchFamily="2" charset="0"/>
              </a:rPr>
              <a:t> </a:t>
            </a:r>
            <a:r>
              <a:rPr lang="es-ES" dirty="0" err="1" smtClean="0">
                <a:latin typeface="Roboto" pitchFamily="2" charset="0"/>
                <a:ea typeface="Roboto" pitchFamily="2" charset="0"/>
              </a:rPr>
              <a:t>was</a:t>
            </a:r>
            <a:r>
              <a:rPr lang="es-ES" dirty="0" smtClean="0">
                <a:latin typeface="Roboto" pitchFamily="2" charset="0"/>
                <a:ea typeface="Roboto" pitchFamily="2" charset="0"/>
              </a:rPr>
              <a:t> </a:t>
            </a:r>
            <a:r>
              <a:rPr lang="es-ES" dirty="0" err="1" smtClean="0">
                <a:latin typeface="Roboto" pitchFamily="2" charset="0"/>
                <a:ea typeface="Roboto" pitchFamily="2" charset="0"/>
              </a:rPr>
              <a:t>shown</a:t>
            </a:r>
            <a:r>
              <a:rPr lang="es-ES" dirty="0" smtClean="0">
                <a:latin typeface="Roboto" pitchFamily="2" charset="0"/>
                <a:ea typeface="Roboto" pitchFamily="2" charset="0"/>
              </a:rPr>
              <a:t> </a:t>
            </a:r>
            <a:r>
              <a:rPr lang="es-ES" dirty="0" err="1" smtClean="0">
                <a:latin typeface="Roboto" pitchFamily="2" charset="0"/>
                <a:ea typeface="Roboto" pitchFamily="2" charset="0"/>
              </a:rPr>
              <a:t>that</a:t>
            </a:r>
            <a:r>
              <a:rPr lang="es-ES" dirty="0" smtClean="0">
                <a:latin typeface="Roboto" pitchFamily="2" charset="0"/>
                <a:ea typeface="Roboto" pitchFamily="2" charset="0"/>
              </a:rPr>
              <a:t> </a:t>
            </a:r>
            <a:r>
              <a:rPr lang="es-ES" b="1" dirty="0" err="1" smtClean="0">
                <a:latin typeface="Roboto" pitchFamily="2" charset="0"/>
                <a:ea typeface="Roboto" pitchFamily="2" charset="0"/>
              </a:rPr>
              <a:t>filling</a:t>
            </a:r>
            <a:r>
              <a:rPr lang="es-ES"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WM </a:t>
            </a:r>
            <a:r>
              <a:rPr lang="es-ES" b="1" dirty="0" err="1" smtClean="0">
                <a:solidFill>
                  <a:schemeClr val="accent5">
                    <a:lumMod val="75000"/>
                  </a:schemeClr>
                </a:solidFill>
                <a:latin typeface="Roboto" pitchFamily="2" charset="0"/>
                <a:ea typeface="Roboto" pitchFamily="2" charset="0"/>
              </a:rPr>
              <a:t>lesions</a:t>
            </a:r>
            <a:r>
              <a:rPr lang="es-ES" b="1" dirty="0" smtClean="0">
                <a:solidFill>
                  <a:schemeClr val="accent5">
                    <a:lumMod val="75000"/>
                  </a:schemeClr>
                </a:solidFill>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dirty="0" err="1" smtClean="0">
                <a:latin typeface="Roboto" pitchFamily="2" charset="0"/>
                <a:ea typeface="Roboto" pitchFamily="2" charset="0"/>
              </a:rPr>
              <a:t>signal</a:t>
            </a:r>
            <a:r>
              <a:rPr lang="es-ES" dirty="0" smtClean="0">
                <a:latin typeface="Roboto" pitchFamily="2" charset="0"/>
                <a:ea typeface="Roboto" pitchFamily="2" charset="0"/>
              </a:rPr>
              <a:t> </a:t>
            </a:r>
            <a:r>
              <a:rPr lang="es-ES" dirty="0" err="1" smtClean="0">
                <a:latin typeface="Roboto" pitchFamily="2" charset="0"/>
                <a:ea typeface="Roboto" pitchFamily="2" charset="0"/>
              </a:rPr>
              <a:t>intensities</a:t>
            </a:r>
            <a:r>
              <a:rPr lang="es-ES" dirty="0" smtClean="0">
                <a:latin typeface="Roboto" pitchFamily="2" charset="0"/>
                <a:ea typeface="Roboto" pitchFamily="2" charset="0"/>
              </a:rPr>
              <a:t> similar to </a:t>
            </a:r>
            <a:r>
              <a:rPr lang="es-ES" b="1" dirty="0" smtClean="0">
                <a:latin typeface="Roboto" pitchFamily="2" charset="0"/>
                <a:ea typeface="Roboto" pitchFamily="2" charset="0"/>
              </a:rPr>
              <a:t>normal-</a:t>
            </a:r>
            <a:r>
              <a:rPr lang="es-ES" b="1" dirty="0" err="1" smtClean="0">
                <a:latin typeface="Roboto" pitchFamily="2" charset="0"/>
                <a:ea typeface="Roboto" pitchFamily="2" charset="0"/>
              </a:rPr>
              <a:t>appearing</a:t>
            </a:r>
            <a:r>
              <a:rPr lang="es-ES" b="1" dirty="0" smtClean="0">
                <a:latin typeface="Roboto" pitchFamily="2" charset="0"/>
                <a:ea typeface="Roboto" pitchFamily="2" charset="0"/>
              </a:rPr>
              <a:t> WM </a:t>
            </a:r>
            <a:r>
              <a:rPr lang="es-ES" b="1" dirty="0" err="1" smtClean="0">
                <a:latin typeface="Roboto" pitchFamily="2" charset="0"/>
                <a:ea typeface="Roboto" pitchFamily="2" charset="0"/>
              </a:rPr>
              <a:t>effective</a:t>
            </a:r>
            <a:r>
              <a:rPr lang="es-ES" dirty="0" smtClean="0">
                <a:latin typeface="Roboto" pitchFamily="2" charset="0"/>
                <a:ea typeface="Roboto" pitchFamily="2" charset="0"/>
              </a:rPr>
              <a:t> </a:t>
            </a:r>
            <a:r>
              <a:rPr lang="es-ES" dirty="0" err="1" smtClean="0">
                <a:latin typeface="Roboto" pitchFamily="2" charset="0"/>
                <a:ea typeface="Roboto" pitchFamily="2" charset="0"/>
              </a:rPr>
              <a:t>reduced</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effects</a:t>
            </a:r>
            <a:r>
              <a:rPr lang="es-ES" dirty="0" smtClean="0">
                <a:latin typeface="Roboto" pitchFamily="2" charset="0"/>
                <a:ea typeface="Roboto" pitchFamily="2" charset="0"/>
              </a:rPr>
              <a:t> of </a:t>
            </a:r>
            <a:r>
              <a:rPr lang="es-ES" b="1" dirty="0" smtClean="0">
                <a:solidFill>
                  <a:schemeClr val="accent5">
                    <a:lumMod val="75000"/>
                  </a:schemeClr>
                </a:solidFill>
                <a:latin typeface="Roboto" pitchFamily="2" charset="0"/>
                <a:ea typeface="Roboto" pitchFamily="2" charset="0"/>
              </a:rPr>
              <a:t>WM </a:t>
            </a:r>
            <a:r>
              <a:rPr lang="es-ES" b="1" dirty="0" err="1" smtClean="0">
                <a:solidFill>
                  <a:schemeClr val="accent5">
                    <a:lumMod val="75000"/>
                  </a:schemeClr>
                </a:solidFill>
                <a:latin typeface="Roboto" pitchFamily="2" charset="0"/>
                <a:ea typeface="Roboto" pitchFamily="2" charset="0"/>
              </a:rPr>
              <a:t>lesions</a:t>
            </a:r>
            <a:r>
              <a:rPr lang="es-ES" b="1" dirty="0" smtClean="0">
                <a:solidFill>
                  <a:schemeClr val="accent5">
                    <a:lumMod val="75000"/>
                  </a:schemeClr>
                </a:solidFill>
                <a:latin typeface="Roboto" pitchFamily="2" charset="0"/>
                <a:ea typeface="Roboto" pitchFamily="2" charset="0"/>
              </a:rPr>
              <a:t> </a:t>
            </a:r>
            <a:r>
              <a:rPr lang="es-ES" dirty="0" err="1" smtClean="0">
                <a:latin typeface="Roboto" pitchFamily="2" charset="0"/>
                <a:ea typeface="Roboto" pitchFamily="2" charset="0"/>
              </a:rPr>
              <a:t>on</a:t>
            </a:r>
            <a:r>
              <a:rPr lang="es-ES" dirty="0" smtClean="0">
                <a:latin typeface="Roboto" pitchFamily="2" charset="0"/>
                <a:ea typeface="Roboto" pitchFamily="2" charset="0"/>
              </a:rPr>
              <a:t>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r>
              <a:rPr lang="es-ES" dirty="0" smtClean="0">
                <a:latin typeface="Roboto" pitchFamily="2" charset="0"/>
                <a:ea typeface="Roboto" pitchFamily="2" charset="0"/>
              </a:rPr>
              <a:t> </a:t>
            </a:r>
            <a:endParaRPr lang="es-ES" dirty="0">
              <a:latin typeface="Roboto" pitchFamily="2" charset="0"/>
              <a:ea typeface="Roboto" pitchFamily="2" charset="0"/>
            </a:endParaRPr>
          </a:p>
        </p:txBody>
      </p:sp>
      <p:grpSp>
        <p:nvGrpSpPr>
          <p:cNvPr id="36" name="Group 35"/>
          <p:cNvGrpSpPr/>
          <p:nvPr/>
        </p:nvGrpSpPr>
        <p:grpSpPr>
          <a:xfrm>
            <a:off x="2623184" y="2532669"/>
            <a:ext cx="5594841" cy="1766312"/>
            <a:chOff x="2576426" y="4495399"/>
            <a:chExt cx="5594841" cy="1766312"/>
          </a:xfrm>
        </p:grpSpPr>
        <p:sp>
          <p:nvSpPr>
            <p:cNvPr id="25" name="Rectangle 24"/>
            <p:cNvSpPr/>
            <p:nvPr/>
          </p:nvSpPr>
          <p:spPr>
            <a:xfrm>
              <a:off x="3404754" y="4495399"/>
              <a:ext cx="4766513" cy="1477328"/>
            </a:xfrm>
            <a:prstGeom prst="rect">
              <a:avLst/>
            </a:prstGeom>
          </p:spPr>
          <p:txBody>
            <a:bodyPr wrap="square">
              <a:spAutoFit/>
            </a:bodyPr>
            <a:lstStyle/>
            <a:p>
              <a:pPr algn="just"/>
              <a:r>
                <a:rPr lang="es-ES" b="1" dirty="0" smtClean="0">
                  <a:solidFill>
                    <a:schemeClr val="accent5">
                      <a:lumMod val="75000"/>
                    </a:schemeClr>
                  </a:solidFill>
                  <a:latin typeface="Roboto" pitchFamily="2" charset="0"/>
                  <a:ea typeface="Roboto" pitchFamily="2" charset="0"/>
                </a:rPr>
                <a:t>Local</a:t>
              </a:r>
              <a:r>
                <a:rPr lang="es-ES" b="1" dirty="0" smtClean="0">
                  <a:latin typeface="Roboto" pitchFamily="2" charset="0"/>
                  <a:ea typeface="Roboto" pitchFamily="2" charset="0"/>
                </a:rPr>
                <a:t> </a:t>
              </a:r>
              <a:r>
                <a:rPr lang="es-ES" b="1" dirty="0" err="1" smtClean="0">
                  <a:latin typeface="Roboto" pitchFamily="2" charset="0"/>
                  <a:ea typeface="Roboto" pitchFamily="2" charset="0"/>
                </a:rPr>
                <a:t>methods</a:t>
              </a:r>
              <a:r>
                <a:rPr lang="es-ES" b="1" dirty="0" smtClean="0">
                  <a:latin typeface="Roboto" pitchFamily="2" charset="0"/>
                  <a:ea typeface="Roboto" pitchFamily="2" charset="0"/>
                </a:rPr>
                <a:t>: </a:t>
              </a:r>
              <a:r>
                <a:rPr lang="es-ES" dirty="0" err="1" smtClean="0">
                  <a:latin typeface="Roboto" pitchFamily="2" charset="0"/>
                  <a:ea typeface="Roboto" pitchFamily="2" charset="0"/>
                </a:rPr>
                <a:t>lesions</a:t>
              </a:r>
              <a:r>
                <a:rPr lang="es-ES" dirty="0" smtClean="0">
                  <a:latin typeface="Roboto" pitchFamily="2" charset="0"/>
                  <a:ea typeface="Roboto" pitchFamily="2" charset="0"/>
                </a:rPr>
                <a:t> are </a:t>
              </a:r>
              <a:r>
                <a:rPr lang="es-ES" b="1" dirty="0" err="1" smtClean="0">
                  <a:latin typeface="Roboto" pitchFamily="2" charset="0"/>
                  <a:ea typeface="Roboto" pitchFamily="2" charset="0"/>
                </a:rPr>
                <a:t>refilled</a:t>
              </a:r>
              <a:r>
                <a:rPr lang="es-ES" dirty="0" smtClean="0">
                  <a:latin typeface="Roboto" pitchFamily="2" charset="0"/>
                  <a:ea typeface="Roboto" pitchFamily="2" charset="0"/>
                </a:rPr>
                <a:t> </a:t>
              </a:r>
              <a:r>
                <a:rPr lang="es-ES" dirty="0" err="1" smtClean="0">
                  <a:latin typeface="Roboto" pitchFamily="2" charset="0"/>
                  <a:ea typeface="Roboto" pitchFamily="2" charset="0"/>
                </a:rPr>
                <a:t>using</a:t>
              </a:r>
              <a:r>
                <a:rPr lang="es-ES" dirty="0" smtClean="0">
                  <a:latin typeface="Roboto" pitchFamily="2" charset="0"/>
                  <a:ea typeface="Roboto" pitchFamily="2" charset="0"/>
                </a:rPr>
                <a:t> </a:t>
              </a:r>
              <a:r>
                <a:rPr lang="es-ES" dirty="0" err="1" smtClean="0">
                  <a:latin typeface="Roboto" pitchFamily="2" charset="0"/>
                  <a:ea typeface="Roboto" pitchFamily="2" charset="0"/>
                </a:rPr>
                <a:t>signal</a:t>
              </a:r>
              <a:r>
                <a:rPr lang="es-ES" dirty="0" smtClean="0">
                  <a:latin typeface="Roboto" pitchFamily="2" charset="0"/>
                  <a:ea typeface="Roboto" pitchFamily="2" charset="0"/>
                </a:rPr>
                <a:t> </a:t>
              </a:r>
              <a:r>
                <a:rPr lang="es-ES" dirty="0" err="1" smtClean="0">
                  <a:latin typeface="Roboto" pitchFamily="2" charset="0"/>
                  <a:ea typeface="Roboto" pitchFamily="2" charset="0"/>
                </a:rPr>
                <a:t>intensities</a:t>
              </a:r>
              <a:r>
                <a:rPr lang="es-ES" dirty="0" smtClean="0">
                  <a:latin typeface="Roboto" pitchFamily="2" charset="0"/>
                  <a:ea typeface="Roboto" pitchFamily="2" charset="0"/>
                </a:rPr>
                <a:t> </a:t>
              </a:r>
              <a:r>
                <a:rPr lang="es-ES" dirty="0" err="1" smtClean="0">
                  <a:latin typeface="Roboto" pitchFamily="2" charset="0"/>
                  <a:ea typeface="Roboto" pitchFamily="2" charset="0"/>
                </a:rPr>
                <a:t>from</a:t>
              </a:r>
              <a:r>
                <a:rPr lang="es-ES" dirty="0" smtClean="0">
                  <a:latin typeface="Roboto" pitchFamily="2" charset="0"/>
                  <a:ea typeface="Roboto" pitchFamily="2" charset="0"/>
                </a:rPr>
                <a:t> </a:t>
              </a:r>
              <a:r>
                <a:rPr lang="es-ES" dirty="0" err="1" smtClean="0">
                  <a:latin typeface="Roboto" pitchFamily="2" charset="0"/>
                  <a:ea typeface="Roboto" pitchFamily="2" charset="0"/>
                </a:rPr>
                <a:t>neighboring</a:t>
              </a:r>
              <a:r>
                <a:rPr lang="es-ES" dirty="0" smtClean="0">
                  <a:latin typeface="Roboto" pitchFamily="2" charset="0"/>
                  <a:ea typeface="Roboto" pitchFamily="2" charset="0"/>
                </a:rPr>
                <a:t> </a:t>
              </a:r>
              <a:r>
                <a:rPr lang="es-ES" dirty="0" err="1" smtClean="0">
                  <a:latin typeface="Roboto" pitchFamily="2" charset="0"/>
                  <a:ea typeface="Roboto" pitchFamily="2" charset="0"/>
                </a:rPr>
                <a:t>voxels</a:t>
              </a:r>
              <a:r>
                <a:rPr lang="es-ES" dirty="0" smtClean="0">
                  <a:latin typeface="Roboto" pitchFamily="2" charset="0"/>
                  <a:ea typeface="Roboto" pitchFamily="2" charset="0"/>
                </a:rPr>
                <a:t> (</a:t>
              </a:r>
              <a:r>
                <a:rPr lang="es-ES" dirty="0" err="1" smtClean="0">
                  <a:latin typeface="Roboto" pitchFamily="2" charset="0"/>
                  <a:ea typeface="Roboto" pitchFamily="2" charset="0"/>
                </a:rPr>
                <a:t>Sdika</a:t>
              </a:r>
              <a:r>
                <a:rPr lang="es-ES" dirty="0" smtClean="0">
                  <a:latin typeface="Roboto" pitchFamily="2" charset="0"/>
                  <a:ea typeface="Roboto" pitchFamily="2" charset="0"/>
                </a:rPr>
                <a:t> 2009, </a:t>
              </a:r>
              <a:r>
                <a:rPr lang="es-ES" dirty="0" err="1" smtClean="0">
                  <a:latin typeface="Roboto" pitchFamily="2" charset="0"/>
                  <a:ea typeface="Roboto" pitchFamily="2" charset="0"/>
                </a:rPr>
                <a:t>Battaglini</a:t>
              </a:r>
              <a:r>
                <a:rPr lang="es-ES" dirty="0" smtClean="0">
                  <a:latin typeface="Roboto" pitchFamily="2" charset="0"/>
                  <a:ea typeface="Roboto" pitchFamily="2" charset="0"/>
                </a:rPr>
                <a:t> 2012, </a:t>
              </a:r>
              <a:r>
                <a:rPr lang="es-ES" dirty="0" err="1" smtClean="0">
                  <a:latin typeface="Roboto" pitchFamily="2" charset="0"/>
                  <a:ea typeface="Roboto" pitchFamily="2" charset="0"/>
                </a:rPr>
                <a:t>Magon</a:t>
              </a:r>
              <a:r>
                <a:rPr lang="es-ES" dirty="0" smtClean="0">
                  <a:latin typeface="Roboto" pitchFamily="2" charset="0"/>
                  <a:ea typeface="Roboto" pitchFamily="2" charset="0"/>
                </a:rPr>
                <a:t> 2014)</a:t>
              </a:r>
            </a:p>
            <a:p>
              <a:endParaRPr lang="es-ES" dirty="0">
                <a:latin typeface="Roboto" pitchFamily="2" charset="0"/>
                <a:ea typeface="Roboto" pitchFamily="2" charset="0"/>
              </a:endParaRPr>
            </a:p>
            <a:p>
              <a:r>
                <a:rPr lang="es-ES" dirty="0" smtClean="0">
                  <a:latin typeface="Roboto" pitchFamily="2" charset="0"/>
                  <a:ea typeface="Roboto" pitchFamily="2" charset="0"/>
                </a:rPr>
                <a:t> </a:t>
              </a:r>
              <a:endParaRPr lang="es-ES" b="1" dirty="0" smtClean="0">
                <a:latin typeface="Roboto" pitchFamily="2" charset="0"/>
                <a:ea typeface="Roboto" pitchFamily="2" charset="0"/>
              </a:endParaRPr>
            </a:p>
          </p:txBody>
        </p:sp>
        <p:cxnSp>
          <p:nvCxnSpPr>
            <p:cNvPr id="28" name="Straight Arrow Connector 27"/>
            <p:cNvCxnSpPr>
              <a:endCxn id="25" idx="1"/>
            </p:cNvCxnSpPr>
            <p:nvPr/>
          </p:nvCxnSpPr>
          <p:spPr>
            <a:xfrm flipV="1">
              <a:off x="2576426" y="5234063"/>
              <a:ext cx="828328" cy="102764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623184" y="4322525"/>
            <a:ext cx="5502921" cy="1743303"/>
            <a:chOff x="2541270" y="5811284"/>
            <a:chExt cx="5502921" cy="1743303"/>
          </a:xfrm>
        </p:grpSpPr>
        <p:sp>
          <p:nvSpPr>
            <p:cNvPr id="26" name="Rectangle 25"/>
            <p:cNvSpPr/>
            <p:nvPr/>
          </p:nvSpPr>
          <p:spPr>
            <a:xfrm>
              <a:off x="3439723" y="6631257"/>
              <a:ext cx="4604468" cy="923330"/>
            </a:xfrm>
            <a:prstGeom prst="rect">
              <a:avLst/>
            </a:prstGeom>
          </p:spPr>
          <p:txBody>
            <a:bodyPr wrap="square">
              <a:spAutoFit/>
            </a:bodyPr>
            <a:lstStyle/>
            <a:p>
              <a:pPr algn="just"/>
              <a:r>
                <a:rPr lang="es-ES" b="1" dirty="0" smtClean="0">
                  <a:solidFill>
                    <a:schemeClr val="accent5">
                      <a:lumMod val="75000"/>
                    </a:schemeClr>
                  </a:solidFill>
                  <a:latin typeface="Roboto" pitchFamily="2" charset="0"/>
                  <a:ea typeface="Roboto" pitchFamily="2" charset="0"/>
                </a:rPr>
                <a:t>Global</a:t>
              </a:r>
              <a:r>
                <a:rPr lang="es-ES" b="1" dirty="0" smtClean="0">
                  <a:latin typeface="Roboto" pitchFamily="2" charset="0"/>
                  <a:ea typeface="Roboto" pitchFamily="2" charset="0"/>
                </a:rPr>
                <a:t> </a:t>
              </a:r>
              <a:r>
                <a:rPr lang="es-ES" b="1" dirty="0" err="1" smtClean="0">
                  <a:latin typeface="Roboto" pitchFamily="2" charset="0"/>
                  <a:ea typeface="Roboto" pitchFamily="2" charset="0"/>
                </a:rPr>
                <a:t>methods</a:t>
              </a:r>
              <a:r>
                <a:rPr lang="es-ES" b="1" dirty="0" smtClean="0">
                  <a:latin typeface="Roboto" pitchFamily="2" charset="0"/>
                  <a:ea typeface="Roboto" pitchFamily="2" charset="0"/>
                </a:rPr>
                <a:t>: </a:t>
              </a:r>
              <a:r>
                <a:rPr lang="es-ES" dirty="0" err="1" smtClean="0">
                  <a:latin typeface="Roboto" pitchFamily="2" charset="0"/>
                  <a:ea typeface="Roboto" pitchFamily="2" charset="0"/>
                </a:rPr>
                <a:t>lesions</a:t>
              </a:r>
              <a:r>
                <a:rPr lang="es-ES" dirty="0" smtClean="0">
                  <a:latin typeface="Roboto" pitchFamily="2" charset="0"/>
                  <a:ea typeface="Roboto" pitchFamily="2" charset="0"/>
                </a:rPr>
                <a:t> are </a:t>
              </a:r>
              <a:r>
                <a:rPr lang="es-ES" b="1" dirty="0" err="1" smtClean="0">
                  <a:latin typeface="Roboto" pitchFamily="2" charset="0"/>
                  <a:ea typeface="Roboto" pitchFamily="2" charset="0"/>
                </a:rPr>
                <a:t>refilled</a:t>
              </a:r>
              <a:r>
                <a:rPr lang="es-ES" dirty="0" smtClean="0">
                  <a:latin typeface="Roboto" pitchFamily="2" charset="0"/>
                  <a:ea typeface="Roboto" pitchFamily="2" charset="0"/>
                </a:rPr>
                <a:t> </a:t>
              </a:r>
              <a:r>
                <a:rPr lang="es-ES" dirty="0" err="1" smtClean="0">
                  <a:latin typeface="Roboto" pitchFamily="2" charset="0"/>
                  <a:ea typeface="Roboto" pitchFamily="2" charset="0"/>
                </a:rPr>
                <a:t>using</a:t>
              </a:r>
              <a:r>
                <a:rPr lang="es-ES" dirty="0" smtClean="0">
                  <a:latin typeface="Roboto" pitchFamily="2" charset="0"/>
                  <a:ea typeface="Roboto" pitchFamily="2" charset="0"/>
                </a:rPr>
                <a:t> </a:t>
              </a:r>
              <a:r>
                <a:rPr lang="es-ES" dirty="0" err="1" smtClean="0">
                  <a:latin typeface="Roboto" pitchFamily="2" charset="0"/>
                  <a:ea typeface="Roboto" pitchFamily="2" charset="0"/>
                </a:rPr>
                <a:t>signal</a:t>
              </a:r>
              <a:r>
                <a:rPr lang="es-ES" dirty="0" smtClean="0">
                  <a:latin typeface="Roboto" pitchFamily="2" charset="0"/>
                  <a:ea typeface="Roboto" pitchFamily="2" charset="0"/>
                </a:rPr>
                <a:t> </a:t>
              </a:r>
              <a:r>
                <a:rPr lang="es-ES" dirty="0" err="1" smtClean="0">
                  <a:latin typeface="Roboto" pitchFamily="2" charset="0"/>
                  <a:ea typeface="Roboto" pitchFamily="2" charset="0"/>
                </a:rPr>
                <a:t>intensities</a:t>
              </a:r>
              <a:r>
                <a:rPr lang="es-ES" dirty="0" smtClean="0">
                  <a:latin typeface="Roboto" pitchFamily="2" charset="0"/>
                  <a:ea typeface="Roboto" pitchFamily="2" charset="0"/>
                </a:rPr>
                <a:t> </a:t>
              </a:r>
              <a:r>
                <a:rPr lang="es-ES" dirty="0" err="1" smtClean="0">
                  <a:latin typeface="Roboto" pitchFamily="2" charset="0"/>
                  <a:ea typeface="Roboto" pitchFamily="2" charset="0"/>
                </a:rPr>
                <a:t>from</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whole</a:t>
              </a:r>
              <a:r>
                <a:rPr lang="es-ES" dirty="0" smtClean="0">
                  <a:latin typeface="Roboto" pitchFamily="2" charset="0"/>
                  <a:ea typeface="Roboto" pitchFamily="2" charset="0"/>
                </a:rPr>
                <a:t> </a:t>
              </a:r>
              <a:r>
                <a:rPr lang="es-ES" dirty="0" err="1" smtClean="0">
                  <a:latin typeface="Roboto" pitchFamily="2" charset="0"/>
                  <a:ea typeface="Roboto" pitchFamily="2" charset="0"/>
                </a:rPr>
                <a:t>image</a:t>
              </a:r>
              <a:endParaRPr lang="es-ES" b="1" dirty="0" smtClean="0">
                <a:latin typeface="Roboto" pitchFamily="2" charset="0"/>
                <a:ea typeface="Roboto" pitchFamily="2" charset="0"/>
              </a:endParaRPr>
            </a:p>
            <a:p>
              <a:r>
                <a:rPr lang="es-ES" dirty="0" smtClean="0">
                  <a:latin typeface="Roboto" pitchFamily="2" charset="0"/>
                  <a:ea typeface="Roboto" pitchFamily="2" charset="0"/>
                </a:rPr>
                <a:t>(</a:t>
              </a:r>
              <a:r>
                <a:rPr lang="es-ES" dirty="0" err="1" smtClean="0">
                  <a:latin typeface="Roboto" pitchFamily="2" charset="0"/>
                  <a:ea typeface="Roboto" pitchFamily="2" charset="0"/>
                </a:rPr>
                <a:t>Chard</a:t>
              </a:r>
              <a:r>
                <a:rPr lang="es-ES" dirty="0" smtClean="0">
                  <a:latin typeface="Roboto" pitchFamily="2" charset="0"/>
                  <a:ea typeface="Roboto" pitchFamily="2" charset="0"/>
                </a:rPr>
                <a:t> 2010)</a:t>
              </a:r>
              <a:endParaRPr lang="es-ES" b="1" dirty="0" smtClean="0">
                <a:latin typeface="Roboto" pitchFamily="2" charset="0"/>
                <a:ea typeface="Roboto" pitchFamily="2" charset="0"/>
              </a:endParaRPr>
            </a:p>
          </p:txBody>
        </p:sp>
        <p:cxnSp>
          <p:nvCxnSpPr>
            <p:cNvPr id="29" name="Straight Arrow Connector 28"/>
            <p:cNvCxnSpPr/>
            <p:nvPr/>
          </p:nvCxnSpPr>
          <p:spPr>
            <a:xfrm>
              <a:off x="2541270" y="5811284"/>
              <a:ext cx="828328" cy="96114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227F3176-F9F6-45D0-9446-6BF35B4A50FB}" type="slidenum">
              <a:rPr lang="en-US" smtClean="0"/>
              <a:pPr/>
              <a:t>30</a:t>
            </a:fld>
            <a:r>
              <a:rPr lang="en-US" smtClean="0"/>
              <a:t> / 75</a:t>
            </a:r>
            <a:endParaRPr lang="en-US" dirty="0"/>
          </a:p>
        </p:txBody>
      </p:sp>
    </p:spTree>
    <p:extLst>
      <p:ext uri="{BB962C8B-B14F-4D97-AF65-F5344CB8AC3E}">
        <p14:creationId xmlns:p14="http://schemas.microsoft.com/office/powerpoint/2010/main" val="139097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2751074" cy="523220"/>
          </a:xfrm>
          <a:prstGeom prst="rect">
            <a:avLst/>
          </a:prstGeom>
          <a:noFill/>
        </p:spPr>
        <p:txBody>
          <a:bodyPr wrap="none" rtlCol="0">
            <a:spAutoFit/>
          </a:bodyPr>
          <a:lstStyle/>
          <a:p>
            <a:r>
              <a:rPr lang="es-ES" sz="2800" b="1" dirty="0">
                <a:latin typeface="Roboto" pitchFamily="2" charset="0"/>
                <a:ea typeface="Roboto" pitchFamily="2" charset="0"/>
              </a:rPr>
              <a:t>3</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24" name="Rectangle 23"/>
          <p:cNvSpPr/>
          <p:nvPr/>
        </p:nvSpPr>
        <p:spPr>
          <a:xfrm>
            <a:off x="167922" y="785772"/>
            <a:ext cx="8220428" cy="646331"/>
          </a:xfrm>
          <a:prstGeom prst="rect">
            <a:avLst/>
          </a:prstGeom>
        </p:spPr>
        <p:txBody>
          <a:bodyPr wrap="square">
            <a:spAutoFit/>
          </a:bodyPr>
          <a:lstStyle/>
          <a:p>
            <a:r>
              <a:rPr lang="es-ES" dirty="0" err="1" smtClean="0">
                <a:latin typeface="Roboto" pitchFamily="2" charset="0"/>
                <a:ea typeface="Roboto" pitchFamily="2" charset="0"/>
              </a:rPr>
              <a:t>We</a:t>
            </a:r>
            <a:r>
              <a:rPr lang="es-ES" dirty="0" smtClean="0">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propose</a:t>
            </a:r>
            <a:r>
              <a:rPr lang="es-ES" dirty="0" smtClean="0">
                <a:latin typeface="Roboto" pitchFamily="2" charset="0"/>
                <a:ea typeface="Roboto" pitchFamily="2" charset="0"/>
              </a:rPr>
              <a:t> a </a:t>
            </a:r>
            <a:r>
              <a:rPr lang="es-ES" b="1" dirty="0" smtClean="0">
                <a:latin typeface="Roboto" pitchFamily="2" charset="0"/>
                <a:ea typeface="Roboto" pitchFamily="2" charset="0"/>
              </a:rPr>
              <a:t>new </a:t>
            </a: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filling</a:t>
            </a:r>
            <a:r>
              <a:rPr lang="es-ES" b="1" dirty="0" smtClean="0">
                <a:latin typeface="Roboto" pitchFamily="2" charset="0"/>
                <a:ea typeface="Roboto" pitchFamily="2" charset="0"/>
              </a:rPr>
              <a:t> </a:t>
            </a:r>
            <a:r>
              <a:rPr lang="es-ES" dirty="0" err="1" smtClean="0">
                <a:latin typeface="Roboto" pitchFamily="2" charset="0"/>
                <a:ea typeface="Roboto" pitchFamily="2" charset="0"/>
              </a:rPr>
              <a:t>algorithm</a:t>
            </a:r>
            <a:r>
              <a:rPr lang="es-ES" b="1" dirty="0" smtClean="0">
                <a:latin typeface="Roboto" pitchFamily="2" charset="0"/>
                <a:ea typeface="Roboto" pitchFamily="2" charset="0"/>
              </a:rPr>
              <a:t> </a:t>
            </a:r>
            <a:r>
              <a:rPr lang="es-ES" dirty="0" err="1" smtClean="0">
                <a:latin typeface="Roboto" pitchFamily="2" charset="0"/>
                <a:ea typeface="Roboto" pitchFamily="2" charset="0"/>
              </a:rPr>
              <a:t>that</a:t>
            </a:r>
            <a:r>
              <a:rPr lang="es-ES" b="1" dirty="0" smtClean="0">
                <a:latin typeface="Roboto" pitchFamily="2" charset="0"/>
                <a:ea typeface="Roboto" pitchFamily="2" charset="0"/>
              </a:rPr>
              <a:t> combines </a:t>
            </a:r>
            <a:r>
              <a:rPr lang="es-ES" b="1" dirty="0" err="1" smtClean="0">
                <a:latin typeface="Roboto" pitchFamily="2" charset="0"/>
                <a:ea typeface="Roboto" pitchFamily="2" charset="0"/>
              </a:rPr>
              <a:t>both</a:t>
            </a:r>
            <a:r>
              <a:rPr lang="es-ES" b="1"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local</a:t>
            </a:r>
            <a:r>
              <a:rPr lang="es-ES" b="1" dirty="0" smtClean="0">
                <a:latin typeface="Roboto" pitchFamily="2" charset="0"/>
                <a:ea typeface="Roboto" pitchFamily="2" charset="0"/>
              </a:rPr>
              <a:t> and </a:t>
            </a:r>
            <a:r>
              <a:rPr lang="es-ES" b="1" dirty="0" smtClean="0">
                <a:solidFill>
                  <a:schemeClr val="accent5">
                    <a:lumMod val="75000"/>
                  </a:schemeClr>
                </a:solidFill>
                <a:latin typeface="Roboto" pitchFamily="2" charset="0"/>
                <a:ea typeface="Roboto" pitchFamily="2" charset="0"/>
              </a:rPr>
              <a:t>global</a:t>
            </a:r>
            <a:r>
              <a:rPr lang="es-ES" b="1" dirty="0" smtClean="0">
                <a:latin typeface="Roboto" pitchFamily="2" charset="0"/>
                <a:ea typeface="Roboto" pitchFamily="2" charset="0"/>
              </a:rPr>
              <a:t> </a:t>
            </a:r>
            <a:r>
              <a:rPr lang="es-ES" dirty="0" err="1" smtClean="0">
                <a:latin typeface="Roboto" pitchFamily="2" charset="0"/>
                <a:ea typeface="Roboto" pitchFamily="2" charset="0"/>
              </a:rPr>
              <a:t>information</a:t>
            </a:r>
            <a:endParaRPr lang="es-ES" dirty="0">
              <a:latin typeface="Roboto" pitchFamily="2" charset="0"/>
              <a:ea typeface="Roboto" pitchFamily="2" charset="0"/>
            </a:endParaRPr>
          </a:p>
        </p:txBody>
      </p:sp>
      <p:pic>
        <p:nvPicPr>
          <p:cNvPr id="5" name="Picture 4"/>
          <p:cNvPicPr>
            <a:picLocks noChangeAspect="1"/>
          </p:cNvPicPr>
          <p:nvPr/>
        </p:nvPicPr>
        <p:blipFill>
          <a:blip r:embed="rId3"/>
          <a:stretch>
            <a:fillRect/>
          </a:stretch>
        </p:blipFill>
        <p:spPr>
          <a:xfrm>
            <a:off x="197115" y="2162045"/>
            <a:ext cx="1306734" cy="3324485"/>
          </a:xfrm>
          <a:prstGeom prst="rect">
            <a:avLst/>
          </a:prstGeom>
        </p:spPr>
      </p:pic>
      <p:pic>
        <p:nvPicPr>
          <p:cNvPr id="6" name="Picture 5"/>
          <p:cNvPicPr>
            <a:picLocks noChangeAspect="1"/>
          </p:cNvPicPr>
          <p:nvPr/>
        </p:nvPicPr>
        <p:blipFill>
          <a:blip r:embed="rId4"/>
          <a:stretch>
            <a:fillRect/>
          </a:stretch>
        </p:blipFill>
        <p:spPr>
          <a:xfrm>
            <a:off x="1157326" y="3027198"/>
            <a:ext cx="1565485" cy="1847082"/>
          </a:xfrm>
          <a:prstGeom prst="rect">
            <a:avLst/>
          </a:prstGeom>
        </p:spPr>
      </p:pic>
      <p:pic>
        <p:nvPicPr>
          <p:cNvPr id="7" name="Picture 6"/>
          <p:cNvPicPr>
            <a:picLocks noChangeAspect="1"/>
          </p:cNvPicPr>
          <p:nvPr/>
        </p:nvPicPr>
        <p:blipFill>
          <a:blip r:embed="rId5"/>
          <a:stretch>
            <a:fillRect/>
          </a:stretch>
        </p:blipFill>
        <p:spPr>
          <a:xfrm>
            <a:off x="2263365" y="1968606"/>
            <a:ext cx="2139408" cy="3864276"/>
          </a:xfrm>
          <a:prstGeom prst="rect">
            <a:avLst/>
          </a:prstGeom>
        </p:spPr>
      </p:pic>
      <p:pic>
        <p:nvPicPr>
          <p:cNvPr id="12" name="Picture 11"/>
          <p:cNvPicPr>
            <a:picLocks noChangeAspect="1"/>
          </p:cNvPicPr>
          <p:nvPr/>
        </p:nvPicPr>
        <p:blipFill>
          <a:blip r:embed="rId6"/>
          <a:stretch>
            <a:fillRect/>
          </a:stretch>
        </p:blipFill>
        <p:spPr>
          <a:xfrm>
            <a:off x="4858539" y="1498344"/>
            <a:ext cx="2205360" cy="1004183"/>
          </a:xfrm>
          <a:prstGeom prst="rect">
            <a:avLst/>
          </a:prstGeom>
        </p:spPr>
      </p:pic>
      <p:grpSp>
        <p:nvGrpSpPr>
          <p:cNvPr id="32" name="Group 31"/>
          <p:cNvGrpSpPr/>
          <p:nvPr/>
        </p:nvGrpSpPr>
        <p:grpSpPr>
          <a:xfrm>
            <a:off x="4723069" y="2266413"/>
            <a:ext cx="2482799" cy="1839801"/>
            <a:chOff x="4856419" y="2754093"/>
            <a:chExt cx="2482799" cy="1839801"/>
          </a:xfrm>
        </p:grpSpPr>
        <p:pic>
          <p:nvPicPr>
            <p:cNvPr id="13" name="Picture 12"/>
            <p:cNvPicPr>
              <a:picLocks noChangeAspect="1"/>
            </p:cNvPicPr>
            <p:nvPr/>
          </p:nvPicPr>
          <p:blipFill>
            <a:blip r:embed="rId7"/>
            <a:stretch>
              <a:fillRect/>
            </a:stretch>
          </p:blipFill>
          <p:spPr>
            <a:xfrm>
              <a:off x="4912192" y="2754093"/>
              <a:ext cx="1343332" cy="1177596"/>
            </a:xfrm>
            <a:prstGeom prst="rect">
              <a:avLst/>
            </a:prstGeom>
          </p:spPr>
        </p:pic>
        <p:pic>
          <p:nvPicPr>
            <p:cNvPr id="15" name="Picture 14"/>
            <p:cNvPicPr>
              <a:picLocks noChangeAspect="1"/>
            </p:cNvPicPr>
            <p:nvPr/>
          </p:nvPicPr>
          <p:blipFill>
            <a:blip r:embed="rId8"/>
            <a:stretch>
              <a:fillRect/>
            </a:stretch>
          </p:blipFill>
          <p:spPr>
            <a:xfrm>
              <a:off x="4856419" y="4010293"/>
              <a:ext cx="2316280" cy="583601"/>
            </a:xfrm>
            <a:prstGeom prst="rect">
              <a:avLst/>
            </a:prstGeom>
          </p:spPr>
        </p:pic>
        <p:grpSp>
          <p:nvGrpSpPr>
            <p:cNvPr id="23" name="Group 22"/>
            <p:cNvGrpSpPr/>
            <p:nvPr/>
          </p:nvGrpSpPr>
          <p:grpSpPr>
            <a:xfrm>
              <a:off x="6296398" y="3113414"/>
              <a:ext cx="1042820" cy="903887"/>
              <a:chOff x="5003448" y="4764090"/>
              <a:chExt cx="1733040" cy="1574443"/>
            </a:xfrm>
          </p:grpSpPr>
          <p:pic>
            <p:nvPicPr>
              <p:cNvPr id="25" name="Picture 24"/>
              <p:cNvPicPr/>
              <p:nvPr/>
            </p:nvPicPr>
            <p:blipFill>
              <a:blip r:embed="rId9"/>
              <a:stretch>
                <a:fillRect/>
              </a:stretch>
            </p:blipFill>
            <p:spPr>
              <a:xfrm>
                <a:off x="5003448" y="4764090"/>
                <a:ext cx="1733040" cy="1047240"/>
              </a:xfrm>
              <a:prstGeom prst="rect">
                <a:avLst/>
              </a:prstGeom>
              <a:ln>
                <a:noFill/>
              </a:ln>
            </p:spPr>
          </p:pic>
          <p:sp>
            <p:nvSpPr>
              <p:cNvPr id="26" name="TextBox 25"/>
              <p:cNvSpPr txBox="1"/>
              <p:nvPr/>
            </p:nvSpPr>
            <p:spPr>
              <a:xfrm>
                <a:off x="5212107" y="5844533"/>
                <a:ext cx="1315720" cy="494000"/>
              </a:xfrm>
              <a:prstGeom prst="rect">
                <a:avLst/>
              </a:prstGeom>
              <a:noFill/>
            </p:spPr>
            <p:txBody>
              <a:bodyPr wrap="square" rtlCol="0">
                <a:spAutoFit/>
              </a:bodyPr>
              <a:lstStyle/>
              <a:p>
                <a:pPr algn="ctr"/>
                <a:endParaRPr lang="en-US" sz="1200" i="1" dirty="0">
                  <a:latin typeface="Roboto" pitchFamily="2" charset="0"/>
                  <a:ea typeface="Roboto" pitchFamily="2" charset="0"/>
                </a:endParaRPr>
              </a:p>
            </p:txBody>
          </p:sp>
        </p:grpSp>
      </p:grpSp>
      <p:grpSp>
        <p:nvGrpSpPr>
          <p:cNvPr id="33" name="Group 32"/>
          <p:cNvGrpSpPr/>
          <p:nvPr/>
        </p:nvGrpSpPr>
        <p:grpSpPr>
          <a:xfrm>
            <a:off x="4558644" y="4077927"/>
            <a:ext cx="2545475" cy="1934893"/>
            <a:chOff x="4668656" y="4474277"/>
            <a:chExt cx="2545475" cy="1934893"/>
          </a:xfrm>
        </p:grpSpPr>
        <p:pic>
          <p:nvPicPr>
            <p:cNvPr id="16" name="Picture 15"/>
            <p:cNvPicPr>
              <a:picLocks noChangeAspect="1"/>
            </p:cNvPicPr>
            <p:nvPr/>
          </p:nvPicPr>
          <p:blipFill>
            <a:blip r:embed="rId10"/>
            <a:stretch>
              <a:fillRect/>
            </a:stretch>
          </p:blipFill>
          <p:spPr>
            <a:xfrm>
              <a:off x="4926005" y="4474277"/>
              <a:ext cx="2265844" cy="879057"/>
            </a:xfrm>
            <a:prstGeom prst="rect">
              <a:avLst/>
            </a:prstGeom>
          </p:spPr>
        </p:pic>
        <p:grpSp>
          <p:nvGrpSpPr>
            <p:cNvPr id="18" name="Group 17"/>
            <p:cNvGrpSpPr/>
            <p:nvPr/>
          </p:nvGrpSpPr>
          <p:grpSpPr>
            <a:xfrm>
              <a:off x="6276512" y="5486633"/>
              <a:ext cx="937619" cy="588694"/>
              <a:chOff x="7006146" y="4623832"/>
              <a:chExt cx="1743708" cy="1283811"/>
            </a:xfrm>
          </p:grpSpPr>
          <p:pic>
            <p:nvPicPr>
              <p:cNvPr id="19" name="Picture 18"/>
              <p:cNvPicPr/>
              <p:nvPr/>
            </p:nvPicPr>
            <p:blipFill>
              <a:blip r:embed="rId9"/>
              <a:stretch>
                <a:fillRect/>
              </a:stretch>
            </p:blipFill>
            <p:spPr>
              <a:xfrm>
                <a:off x="7011480" y="4645784"/>
                <a:ext cx="1733040" cy="1047240"/>
              </a:xfrm>
              <a:prstGeom prst="rect">
                <a:avLst/>
              </a:prstGeom>
              <a:ln>
                <a:noFill/>
              </a:ln>
            </p:spPr>
          </p:pic>
          <p:pic>
            <p:nvPicPr>
              <p:cNvPr id="20" name="Picture 19"/>
              <p:cNvPicPr/>
              <p:nvPr/>
            </p:nvPicPr>
            <p:blipFill>
              <a:blip r:embed="rId11"/>
              <a:stretch>
                <a:fillRect/>
              </a:stretch>
            </p:blipFill>
            <p:spPr>
              <a:xfrm>
                <a:off x="7006146" y="4623832"/>
                <a:ext cx="1743708" cy="1283811"/>
              </a:xfrm>
              <a:prstGeom prst="rect">
                <a:avLst/>
              </a:prstGeom>
              <a:ln>
                <a:noFill/>
              </a:ln>
            </p:spPr>
          </p:pic>
        </p:grpSp>
        <p:grpSp>
          <p:nvGrpSpPr>
            <p:cNvPr id="27" name="Group 26"/>
            <p:cNvGrpSpPr/>
            <p:nvPr/>
          </p:nvGrpSpPr>
          <p:grpSpPr>
            <a:xfrm>
              <a:off x="4668656" y="5419575"/>
              <a:ext cx="1104136" cy="989595"/>
              <a:chOff x="5003448" y="4764090"/>
              <a:chExt cx="1733040" cy="1574443"/>
            </a:xfrm>
          </p:grpSpPr>
          <p:pic>
            <p:nvPicPr>
              <p:cNvPr id="28" name="Picture 27"/>
              <p:cNvPicPr/>
              <p:nvPr/>
            </p:nvPicPr>
            <p:blipFill>
              <a:blip r:embed="rId9"/>
              <a:stretch>
                <a:fillRect/>
              </a:stretch>
            </p:blipFill>
            <p:spPr>
              <a:xfrm>
                <a:off x="5003448" y="4764090"/>
                <a:ext cx="1733040" cy="1047240"/>
              </a:xfrm>
              <a:prstGeom prst="rect">
                <a:avLst/>
              </a:prstGeom>
              <a:ln>
                <a:noFill/>
              </a:ln>
            </p:spPr>
          </p:pic>
          <p:sp>
            <p:nvSpPr>
              <p:cNvPr id="29" name="TextBox 28"/>
              <p:cNvSpPr txBox="1"/>
              <p:nvPr/>
            </p:nvSpPr>
            <p:spPr>
              <a:xfrm>
                <a:off x="5212107" y="5844533"/>
                <a:ext cx="1315720" cy="494000"/>
              </a:xfrm>
              <a:prstGeom prst="rect">
                <a:avLst/>
              </a:prstGeom>
              <a:noFill/>
            </p:spPr>
            <p:txBody>
              <a:bodyPr wrap="square" rtlCol="0">
                <a:spAutoFit/>
              </a:bodyPr>
              <a:lstStyle/>
              <a:p>
                <a:pPr algn="ctr"/>
                <a:endParaRPr lang="en-US" sz="1200" i="1" dirty="0">
                  <a:latin typeface="Roboto" pitchFamily="2" charset="0"/>
                  <a:ea typeface="Roboto" pitchFamily="2" charset="0"/>
                </a:endParaRPr>
              </a:p>
            </p:txBody>
          </p:sp>
        </p:grpSp>
        <p:pic>
          <p:nvPicPr>
            <p:cNvPr id="17" name="Picture 16"/>
            <p:cNvPicPr>
              <a:picLocks noChangeAspect="1"/>
            </p:cNvPicPr>
            <p:nvPr/>
          </p:nvPicPr>
          <p:blipFill>
            <a:blip r:embed="rId12"/>
            <a:stretch>
              <a:fillRect/>
            </a:stretch>
          </p:blipFill>
          <p:spPr>
            <a:xfrm>
              <a:off x="5688528" y="5419955"/>
              <a:ext cx="575115" cy="729800"/>
            </a:xfrm>
            <a:prstGeom prst="rect">
              <a:avLst/>
            </a:prstGeom>
          </p:spPr>
        </p:pic>
      </p:grpSp>
      <p:pic>
        <p:nvPicPr>
          <p:cNvPr id="30" name="Picture 29"/>
          <p:cNvPicPr>
            <a:picLocks noChangeAspect="1"/>
          </p:cNvPicPr>
          <p:nvPr/>
        </p:nvPicPr>
        <p:blipFill>
          <a:blip r:embed="rId13"/>
          <a:stretch>
            <a:fillRect/>
          </a:stretch>
        </p:blipFill>
        <p:spPr>
          <a:xfrm>
            <a:off x="7585257" y="2996652"/>
            <a:ext cx="1606623" cy="1908174"/>
          </a:xfrm>
          <a:prstGeom prst="rect">
            <a:avLst/>
          </a:prstGeom>
        </p:spPr>
      </p:pic>
      <p:grpSp>
        <p:nvGrpSpPr>
          <p:cNvPr id="38" name="Group 37"/>
          <p:cNvGrpSpPr/>
          <p:nvPr/>
        </p:nvGrpSpPr>
        <p:grpSpPr>
          <a:xfrm>
            <a:off x="3752986" y="1432103"/>
            <a:ext cx="3779384" cy="4590146"/>
            <a:chOff x="3752986" y="1432103"/>
            <a:chExt cx="3779384" cy="4590146"/>
          </a:xfrm>
        </p:grpSpPr>
        <p:sp>
          <p:nvSpPr>
            <p:cNvPr id="36" name="Double Bracket 35"/>
            <p:cNvSpPr/>
            <p:nvPr/>
          </p:nvSpPr>
          <p:spPr>
            <a:xfrm>
              <a:off x="4335780" y="1432103"/>
              <a:ext cx="3196590" cy="4590146"/>
            </a:xfrm>
            <a:prstGeom prst="bracketPair">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7" name="Picture 36"/>
            <p:cNvPicPr>
              <a:picLocks noChangeAspect="1"/>
            </p:cNvPicPr>
            <p:nvPr/>
          </p:nvPicPr>
          <p:blipFill>
            <a:blip r:embed="rId14"/>
            <a:stretch>
              <a:fillRect/>
            </a:stretch>
          </p:blipFill>
          <p:spPr>
            <a:xfrm>
              <a:off x="3752986" y="3401445"/>
              <a:ext cx="582794" cy="698390"/>
            </a:xfrm>
            <a:prstGeom prst="rect">
              <a:avLst/>
            </a:prstGeom>
          </p:spPr>
        </p:pic>
      </p:grpSp>
      <p:sp>
        <p:nvSpPr>
          <p:cNvPr id="2" name="Slide Number Placeholder 1"/>
          <p:cNvSpPr>
            <a:spLocks noGrp="1"/>
          </p:cNvSpPr>
          <p:nvPr>
            <p:ph type="sldNum" sz="quarter" idx="12"/>
          </p:nvPr>
        </p:nvSpPr>
        <p:spPr/>
        <p:txBody>
          <a:bodyPr/>
          <a:lstStyle/>
          <a:p>
            <a:fld id="{227F3176-F9F6-45D0-9446-6BF35B4A50FB}" type="slidenum">
              <a:rPr lang="en-US" smtClean="0"/>
              <a:pPr/>
              <a:t>31</a:t>
            </a:fld>
            <a:r>
              <a:rPr lang="en-US" smtClean="0"/>
              <a:t> / 75</a:t>
            </a:r>
            <a:endParaRPr lang="en-US" dirty="0"/>
          </a:p>
        </p:txBody>
      </p:sp>
    </p:spTree>
    <p:extLst>
      <p:ext uri="{BB962C8B-B14F-4D97-AF65-F5344CB8AC3E}">
        <p14:creationId xmlns:p14="http://schemas.microsoft.com/office/powerpoint/2010/main" val="349338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2751074" cy="523220"/>
          </a:xfrm>
          <a:prstGeom prst="rect">
            <a:avLst/>
          </a:prstGeom>
          <a:noFill/>
        </p:spPr>
        <p:txBody>
          <a:bodyPr wrap="none" rtlCol="0">
            <a:spAutoFit/>
          </a:bodyPr>
          <a:lstStyle/>
          <a:p>
            <a:r>
              <a:rPr lang="es-ES" sz="2800" b="1" dirty="0">
                <a:latin typeface="Roboto" pitchFamily="2" charset="0"/>
                <a:ea typeface="Roboto" pitchFamily="2" charset="0"/>
              </a:rPr>
              <a:t>3</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7" name="TextBox 6"/>
          <p:cNvSpPr txBox="1"/>
          <p:nvPr/>
        </p:nvSpPr>
        <p:spPr>
          <a:xfrm>
            <a:off x="132712" y="738367"/>
            <a:ext cx="8404228" cy="5909310"/>
          </a:xfrm>
          <a:prstGeom prst="rect">
            <a:avLst/>
          </a:prstGeom>
          <a:noFill/>
        </p:spPr>
        <p:txBody>
          <a:bodyPr wrap="square" rtlCol="0">
            <a:spAutoFit/>
          </a:bodyPr>
          <a:lstStyle/>
          <a:p>
            <a:pPr marL="342900" indent="-342900" algn="just">
              <a:buAutoNum type="arabicPeriod"/>
            </a:pPr>
            <a:endParaRPr lang="es-ES" dirty="0" smtClean="0">
              <a:latin typeface="Roboto" pitchFamily="2" charset="0"/>
              <a:ea typeface="Roboto" pitchFamily="2" charset="0"/>
            </a:endParaRPr>
          </a:p>
          <a:p>
            <a:pPr algn="just"/>
            <a:r>
              <a:rPr lang="es-ES" b="1" dirty="0" err="1" smtClean="0">
                <a:latin typeface="Roboto" pitchFamily="2" charset="0"/>
                <a:ea typeface="Roboto" pitchFamily="2" charset="0"/>
              </a:rPr>
              <a:t>Evaluation</a:t>
            </a:r>
            <a:r>
              <a:rPr lang="es-ES" b="1" dirty="0" smtClean="0">
                <a:latin typeface="Roboto" pitchFamily="2" charset="0"/>
                <a:ea typeface="Roboto" pitchFamily="2" charset="0"/>
              </a:rPr>
              <a:t> data:</a:t>
            </a:r>
          </a:p>
          <a:p>
            <a:pPr algn="just"/>
            <a:endParaRPr lang="es-ES" dirty="0">
              <a:latin typeface="Roboto" pitchFamily="2" charset="0"/>
              <a:ea typeface="Roboto" pitchFamily="2" charset="0"/>
            </a:endParaRPr>
          </a:p>
          <a:p>
            <a:pPr marL="285750" indent="-285750" algn="just">
              <a:buFont typeface="Arial" panose="020B0604020202020204" pitchFamily="34" charset="0"/>
              <a:buChar char="•"/>
            </a:pPr>
            <a:r>
              <a:rPr lang="es-ES" b="1" dirty="0" smtClean="0">
                <a:solidFill>
                  <a:schemeClr val="accent5"/>
                </a:solidFill>
                <a:latin typeface="Roboto" pitchFamily="2" charset="0"/>
                <a:ea typeface="Roboto" pitchFamily="2" charset="0"/>
              </a:rPr>
              <a:t>OASIS </a:t>
            </a:r>
            <a:r>
              <a:rPr lang="es-ES" b="1" dirty="0" err="1" smtClean="0">
                <a:solidFill>
                  <a:schemeClr val="accent5"/>
                </a:solidFill>
                <a:latin typeface="Roboto" pitchFamily="2" charset="0"/>
                <a:ea typeface="Roboto" pitchFamily="2" charset="0"/>
              </a:rPr>
              <a:t>dataset</a:t>
            </a:r>
            <a:r>
              <a:rPr lang="es-ES" b="1" dirty="0" smtClean="0">
                <a:solidFill>
                  <a:schemeClr val="accent5"/>
                </a:solidFill>
                <a:latin typeface="Roboto" pitchFamily="2" charset="0"/>
                <a:ea typeface="Roboto" pitchFamily="2" charset="0"/>
              </a:rPr>
              <a:t> </a:t>
            </a:r>
            <a:r>
              <a:rPr lang="es-ES" dirty="0" err="1" smtClean="0">
                <a:latin typeface="Roboto" pitchFamily="2" charset="0"/>
                <a:ea typeface="Roboto" pitchFamily="2" charset="0"/>
              </a:rPr>
              <a:t>composed</a:t>
            </a:r>
            <a:r>
              <a:rPr lang="es-ES" dirty="0" smtClean="0">
                <a:latin typeface="Roboto" pitchFamily="2" charset="0"/>
                <a:ea typeface="Roboto" pitchFamily="2" charset="0"/>
              </a:rPr>
              <a:t> of 30 T1-w </a:t>
            </a:r>
            <a:r>
              <a:rPr lang="es-ES" dirty="0" err="1" smtClean="0">
                <a:latin typeface="Roboto" pitchFamily="2" charset="0"/>
                <a:ea typeface="Roboto" pitchFamily="2" charset="0"/>
              </a:rPr>
              <a:t>images</a:t>
            </a:r>
            <a:endParaRPr lang="es-ES" dirty="0" smtClean="0">
              <a:latin typeface="Roboto" pitchFamily="2" charset="0"/>
              <a:ea typeface="Roboto" pitchFamily="2" charset="0"/>
            </a:endParaRPr>
          </a:p>
          <a:p>
            <a:pPr marL="742950" lvl="1" indent="-285750" algn="just">
              <a:buFont typeface="Arial" panose="020B0604020202020204" pitchFamily="34" charset="0"/>
              <a:buChar char="•"/>
            </a:pPr>
            <a:r>
              <a:rPr lang="es-ES" dirty="0">
                <a:latin typeface="Roboto" pitchFamily="2" charset="0"/>
                <a:ea typeface="Roboto" pitchFamily="2" charset="0"/>
              </a:rPr>
              <a:t>1</a:t>
            </a:r>
            <a:r>
              <a:rPr lang="es-ES" dirty="0" smtClean="0">
                <a:latin typeface="Roboto" pitchFamily="2" charset="0"/>
                <a:ea typeface="Roboto" pitchFamily="2" charset="0"/>
              </a:rPr>
              <a:t>.5T T1-w </a:t>
            </a:r>
            <a:r>
              <a:rPr lang="es-ES" dirty="0" err="1" smtClean="0">
                <a:latin typeface="Roboto" pitchFamily="2" charset="0"/>
                <a:ea typeface="Roboto" pitchFamily="2" charset="0"/>
              </a:rPr>
              <a:t>images</a:t>
            </a:r>
            <a:r>
              <a:rPr lang="es-ES" dirty="0" smtClean="0">
                <a:latin typeface="Roboto" pitchFamily="2" charset="0"/>
                <a:ea typeface="Roboto" pitchFamily="2" charset="0"/>
              </a:rPr>
              <a:t> (256x256x128, </a:t>
            </a:r>
            <a:r>
              <a:rPr lang="es-ES" dirty="0" err="1" smtClean="0">
                <a:latin typeface="Roboto" pitchFamily="2" charset="0"/>
                <a:ea typeface="Roboto" pitchFamily="2" charset="0"/>
              </a:rPr>
              <a:t>slice</a:t>
            </a:r>
            <a:r>
              <a:rPr lang="es-ES" dirty="0" smtClean="0">
                <a:latin typeface="Roboto" pitchFamily="2" charset="0"/>
                <a:ea typeface="Roboto" pitchFamily="2" charset="0"/>
              </a:rPr>
              <a:t> </a:t>
            </a:r>
            <a:r>
              <a:rPr lang="es-ES" dirty="0" err="1" smtClean="0">
                <a:latin typeface="Roboto" pitchFamily="2" charset="0"/>
                <a:ea typeface="Roboto" pitchFamily="2" charset="0"/>
              </a:rPr>
              <a:t>thickness</a:t>
            </a:r>
            <a:r>
              <a:rPr lang="es-ES" dirty="0" smtClean="0">
                <a:latin typeface="Roboto" pitchFamily="2" charset="0"/>
                <a:ea typeface="Roboto" pitchFamily="2" charset="0"/>
              </a:rPr>
              <a:t> 1.25mm)</a:t>
            </a:r>
          </a:p>
          <a:p>
            <a:pPr marL="742950" lvl="1" indent="-285750" algn="just">
              <a:buFont typeface="Arial" panose="020B0604020202020204" pitchFamily="34" charset="0"/>
              <a:buChar char="•"/>
            </a:pPr>
            <a:r>
              <a:rPr lang="es-ES" dirty="0" err="1" smtClean="0">
                <a:latin typeface="Roboto" pitchFamily="2" charset="0"/>
                <a:ea typeface="Roboto" pitchFamily="2" charset="0"/>
              </a:rPr>
              <a:t>We</a:t>
            </a:r>
            <a:r>
              <a:rPr lang="es-ES" dirty="0" smtClean="0">
                <a:latin typeface="Roboto" pitchFamily="2" charset="0"/>
                <a:ea typeface="Roboto" pitchFamily="2" charset="0"/>
              </a:rPr>
              <a:t> </a:t>
            </a:r>
            <a:r>
              <a:rPr lang="es-ES" dirty="0" err="1" smtClean="0">
                <a:latin typeface="Roboto" pitchFamily="2" charset="0"/>
                <a:ea typeface="Roboto" pitchFamily="2" charset="0"/>
              </a:rPr>
              <a:t>selected</a:t>
            </a:r>
            <a:r>
              <a:rPr lang="es-ES" dirty="0" smtClean="0">
                <a:latin typeface="Roboto" pitchFamily="2" charset="0"/>
                <a:ea typeface="Roboto" pitchFamily="2" charset="0"/>
              </a:rPr>
              <a:t> </a:t>
            </a:r>
            <a:r>
              <a:rPr lang="es-ES" dirty="0" err="1" smtClean="0">
                <a:latin typeface="Roboto" pitchFamily="2" charset="0"/>
                <a:ea typeface="Roboto" pitchFamily="2" charset="0"/>
              </a:rPr>
              <a:t>images</a:t>
            </a:r>
            <a:r>
              <a:rPr lang="es-ES" dirty="0" smtClean="0">
                <a:latin typeface="Roboto" pitchFamily="2" charset="0"/>
                <a:ea typeface="Roboto" pitchFamily="2" charset="0"/>
              </a:rPr>
              <a:t> </a:t>
            </a:r>
            <a:r>
              <a:rPr lang="es-ES" dirty="0" err="1" smtClean="0">
                <a:latin typeface="Roboto" pitchFamily="2" charset="0"/>
                <a:ea typeface="Roboto" pitchFamily="2" charset="0"/>
              </a:rPr>
              <a:t>from</a:t>
            </a:r>
            <a:r>
              <a:rPr lang="es-ES" dirty="0" smtClean="0">
                <a:latin typeface="Roboto" pitchFamily="2" charset="0"/>
                <a:ea typeface="Roboto" pitchFamily="2" charset="0"/>
              </a:rPr>
              <a:t> </a:t>
            </a:r>
            <a:r>
              <a:rPr lang="es-ES" dirty="0" err="1" smtClean="0">
                <a:latin typeface="Roboto" pitchFamily="2" charset="0"/>
                <a:ea typeface="Roboto" pitchFamily="2" charset="0"/>
              </a:rPr>
              <a:t>young</a:t>
            </a:r>
            <a:r>
              <a:rPr lang="es-ES" dirty="0" smtClean="0">
                <a:latin typeface="Roboto" pitchFamily="2" charset="0"/>
                <a:ea typeface="Roboto" pitchFamily="2" charset="0"/>
              </a:rPr>
              <a:t> and </a:t>
            </a:r>
            <a:r>
              <a:rPr lang="es-ES" dirty="0" err="1" smtClean="0">
                <a:latin typeface="Roboto" pitchFamily="2" charset="0"/>
                <a:ea typeface="Roboto" pitchFamily="2" charset="0"/>
              </a:rPr>
              <a:t>middle-aged</a:t>
            </a:r>
            <a:r>
              <a:rPr lang="es-ES" dirty="0" smtClean="0">
                <a:latin typeface="Roboto" pitchFamily="2" charset="0"/>
                <a:ea typeface="Roboto" pitchFamily="2" charset="0"/>
              </a:rPr>
              <a:t> </a:t>
            </a:r>
            <a:r>
              <a:rPr lang="es-ES" dirty="0" err="1" smtClean="0">
                <a:latin typeface="Roboto" pitchFamily="2" charset="0"/>
                <a:ea typeface="Roboto" pitchFamily="2" charset="0"/>
              </a:rPr>
              <a:t>subjects</a:t>
            </a:r>
            <a:r>
              <a:rPr lang="es-ES" dirty="0" smtClean="0">
                <a:latin typeface="Roboto" pitchFamily="2" charset="0"/>
                <a:ea typeface="Roboto" pitchFamily="2" charset="0"/>
              </a:rPr>
              <a:t> (</a:t>
            </a:r>
            <a:r>
              <a:rPr lang="es-ES" dirty="0" err="1" smtClean="0">
                <a:latin typeface="Roboto" pitchFamily="2" charset="0"/>
                <a:ea typeface="Roboto" pitchFamily="2" charset="0"/>
              </a:rPr>
              <a:t>age</a:t>
            </a:r>
            <a:r>
              <a:rPr lang="es-ES" dirty="0" smtClean="0">
                <a:latin typeface="Roboto" pitchFamily="2" charset="0"/>
                <a:ea typeface="Roboto" pitchFamily="2" charset="0"/>
              </a:rPr>
              <a:t> &lt; 50)</a:t>
            </a:r>
          </a:p>
          <a:p>
            <a:pPr marL="742950" lvl="1" indent="-285750" algn="just">
              <a:buFont typeface="Arial" panose="020B0604020202020204" pitchFamily="34" charset="0"/>
              <a:buChar char="•"/>
            </a:pPr>
            <a:r>
              <a:rPr lang="es-ES" dirty="0" err="1" smtClean="0">
                <a:latin typeface="Roboto" pitchFamily="2" charset="0"/>
                <a:ea typeface="Roboto" pitchFamily="2" charset="0"/>
              </a:rPr>
              <a:t>Skull-stripped</a:t>
            </a:r>
            <a:r>
              <a:rPr lang="es-ES" dirty="0" smtClean="0">
                <a:latin typeface="Roboto" pitchFamily="2" charset="0"/>
                <a:ea typeface="Roboto" pitchFamily="2" charset="0"/>
              </a:rPr>
              <a:t> </a:t>
            </a:r>
            <a:r>
              <a:rPr lang="es-ES" dirty="0" err="1" smtClean="0">
                <a:latin typeface="Roboto" pitchFamily="2" charset="0"/>
                <a:ea typeface="Roboto" pitchFamily="2" charset="0"/>
              </a:rPr>
              <a:t>using</a:t>
            </a:r>
            <a:r>
              <a:rPr lang="es-ES" dirty="0" smtClean="0">
                <a:latin typeface="Roboto" pitchFamily="2" charset="0"/>
                <a:ea typeface="Roboto" pitchFamily="2" charset="0"/>
              </a:rPr>
              <a:t> BET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dirty="0" err="1" smtClean="0">
                <a:latin typeface="Roboto" pitchFamily="2" charset="0"/>
                <a:ea typeface="Roboto" pitchFamily="2" charset="0"/>
              </a:rPr>
              <a:t>Popescu</a:t>
            </a:r>
            <a:r>
              <a:rPr lang="es-ES" dirty="0" smtClean="0">
                <a:latin typeface="Roboto" pitchFamily="2" charset="0"/>
                <a:ea typeface="Roboto" pitchFamily="2" charset="0"/>
              </a:rPr>
              <a:t> 2012 </a:t>
            </a:r>
            <a:r>
              <a:rPr lang="es-ES" dirty="0" err="1" smtClean="0">
                <a:latin typeface="Roboto" pitchFamily="2" charset="0"/>
                <a:ea typeface="Roboto" pitchFamily="2" charset="0"/>
              </a:rPr>
              <a:t>optimization</a:t>
            </a:r>
            <a:endParaRPr lang="es-ES" dirty="0" smtClean="0">
              <a:latin typeface="Roboto" pitchFamily="2" charset="0"/>
              <a:ea typeface="Roboto" pitchFamily="2" charset="0"/>
            </a:endParaRPr>
          </a:p>
          <a:p>
            <a:pPr marL="742950" lvl="1" indent="-285750" algn="just">
              <a:buFont typeface="Arial" panose="020B0604020202020204" pitchFamily="34" charset="0"/>
              <a:buChar char="•"/>
            </a:pPr>
            <a:r>
              <a:rPr lang="es-ES" dirty="0" err="1" smtClean="0">
                <a:latin typeface="Roboto" pitchFamily="2" charset="0"/>
                <a:ea typeface="Roboto" pitchFamily="2" charset="0"/>
              </a:rPr>
              <a:t>Images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already</a:t>
            </a:r>
            <a:r>
              <a:rPr lang="es-ES" dirty="0" smtClean="0">
                <a:latin typeface="Roboto" pitchFamily="2" charset="0"/>
                <a:ea typeface="Roboto" pitchFamily="2" charset="0"/>
              </a:rPr>
              <a:t> </a:t>
            </a:r>
            <a:r>
              <a:rPr lang="es-ES" dirty="0" err="1" smtClean="0">
                <a:latin typeface="Roboto" pitchFamily="2" charset="0"/>
                <a:ea typeface="Roboto" pitchFamily="2" charset="0"/>
              </a:rPr>
              <a:t>intensity</a:t>
            </a:r>
            <a:r>
              <a:rPr lang="es-ES" dirty="0" smtClean="0">
                <a:latin typeface="Roboto" pitchFamily="2" charset="0"/>
                <a:ea typeface="Roboto" pitchFamily="2" charset="0"/>
              </a:rPr>
              <a:t> </a:t>
            </a:r>
            <a:r>
              <a:rPr lang="es-ES" dirty="0" err="1" smtClean="0">
                <a:latin typeface="Roboto" pitchFamily="2" charset="0"/>
                <a:ea typeface="Roboto" pitchFamily="2" charset="0"/>
              </a:rPr>
              <a:t>corrected</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N4</a:t>
            </a:r>
          </a:p>
          <a:p>
            <a:pPr marL="742950" lvl="1" indent="-285750" algn="just">
              <a:buFont typeface="Arial" panose="020B0604020202020204" pitchFamily="34" charset="0"/>
              <a:buChar char="•"/>
            </a:pPr>
            <a:endParaRPr lang="es-ES" dirty="0" smtClean="0">
              <a:latin typeface="Roboto" pitchFamily="2" charset="0"/>
              <a:ea typeface="Roboto" pitchFamily="2" charset="0"/>
            </a:endParaRPr>
          </a:p>
          <a:p>
            <a:pPr marL="285750" indent="-285750" algn="just">
              <a:buFont typeface="Arial" panose="020B0604020202020204" pitchFamily="34" charset="0"/>
              <a:buChar char="•"/>
            </a:pPr>
            <a:r>
              <a:rPr lang="es-ES" b="1" dirty="0" smtClean="0">
                <a:solidFill>
                  <a:schemeClr val="accent5"/>
                </a:solidFill>
                <a:latin typeface="Roboto" pitchFamily="2" charset="0"/>
                <a:ea typeface="Roboto" pitchFamily="2" charset="0"/>
              </a:rPr>
              <a:t>IXI </a:t>
            </a:r>
            <a:r>
              <a:rPr lang="es-ES" b="1" dirty="0" err="1" smtClean="0">
                <a:solidFill>
                  <a:schemeClr val="accent5"/>
                </a:solidFill>
                <a:latin typeface="Roboto" pitchFamily="2" charset="0"/>
                <a:ea typeface="Roboto" pitchFamily="2" charset="0"/>
              </a:rPr>
              <a:t>dataset</a:t>
            </a:r>
            <a:r>
              <a:rPr lang="es-ES" b="1" dirty="0" smtClean="0">
                <a:solidFill>
                  <a:schemeClr val="accent5"/>
                </a:solidFill>
                <a:latin typeface="Roboto" pitchFamily="2" charset="0"/>
                <a:ea typeface="Roboto" pitchFamily="2" charset="0"/>
              </a:rPr>
              <a:t> </a:t>
            </a:r>
            <a:r>
              <a:rPr lang="es-ES" dirty="0" err="1" smtClean="0">
                <a:latin typeface="Roboto" pitchFamily="2" charset="0"/>
                <a:ea typeface="Roboto" pitchFamily="2" charset="0"/>
              </a:rPr>
              <a:t>composed</a:t>
            </a:r>
            <a:r>
              <a:rPr lang="es-ES" dirty="0" smtClean="0">
                <a:latin typeface="Roboto" pitchFamily="2" charset="0"/>
                <a:ea typeface="Roboto" pitchFamily="2" charset="0"/>
              </a:rPr>
              <a:t> of 30 T1-w </a:t>
            </a:r>
            <a:r>
              <a:rPr lang="es-ES" dirty="0" err="1" smtClean="0">
                <a:latin typeface="Roboto" pitchFamily="2" charset="0"/>
                <a:ea typeface="Roboto" pitchFamily="2" charset="0"/>
              </a:rPr>
              <a:t>images</a:t>
            </a:r>
            <a:r>
              <a:rPr lang="es-ES" dirty="0" smtClean="0">
                <a:latin typeface="Roboto" pitchFamily="2" charset="0"/>
                <a:ea typeface="Roboto" pitchFamily="2" charset="0"/>
              </a:rPr>
              <a:t> </a:t>
            </a:r>
          </a:p>
          <a:p>
            <a:pPr marL="742950" lvl="1" indent="-285750" algn="just">
              <a:buFont typeface="Arial" panose="020B0604020202020204" pitchFamily="34" charset="0"/>
              <a:buChar char="•"/>
            </a:pPr>
            <a:r>
              <a:rPr lang="es-ES" dirty="0" smtClean="0">
                <a:latin typeface="Roboto" pitchFamily="2" charset="0"/>
                <a:ea typeface="Roboto" pitchFamily="2" charset="0"/>
              </a:rPr>
              <a:t>3T T1-w </a:t>
            </a:r>
            <a:r>
              <a:rPr lang="es-ES" dirty="0" err="1" smtClean="0">
                <a:latin typeface="Roboto" pitchFamily="2" charset="0"/>
                <a:ea typeface="Roboto" pitchFamily="2" charset="0"/>
              </a:rPr>
              <a:t>images</a:t>
            </a:r>
            <a:r>
              <a:rPr lang="es-ES" dirty="0" smtClean="0">
                <a:latin typeface="Roboto" pitchFamily="2" charset="0"/>
                <a:ea typeface="Roboto" pitchFamily="2" charset="0"/>
              </a:rPr>
              <a:t> (256x256x150, </a:t>
            </a:r>
            <a:r>
              <a:rPr lang="es-ES" dirty="0" err="1" smtClean="0">
                <a:latin typeface="Roboto" pitchFamily="2" charset="0"/>
                <a:ea typeface="Roboto" pitchFamily="2" charset="0"/>
              </a:rPr>
              <a:t>slice</a:t>
            </a:r>
            <a:r>
              <a:rPr lang="es-ES" dirty="0" smtClean="0">
                <a:latin typeface="Roboto" pitchFamily="2" charset="0"/>
                <a:ea typeface="Roboto" pitchFamily="2" charset="0"/>
              </a:rPr>
              <a:t> </a:t>
            </a:r>
            <a:r>
              <a:rPr lang="es-ES" dirty="0" err="1" smtClean="0">
                <a:latin typeface="Roboto" pitchFamily="2" charset="0"/>
                <a:ea typeface="Roboto" pitchFamily="2" charset="0"/>
              </a:rPr>
              <a:t>thickness</a:t>
            </a:r>
            <a:r>
              <a:rPr lang="es-ES" dirty="0" smtClean="0">
                <a:latin typeface="Roboto" pitchFamily="2" charset="0"/>
                <a:ea typeface="Roboto" pitchFamily="2" charset="0"/>
              </a:rPr>
              <a:t> 1.20mm)</a:t>
            </a:r>
          </a:p>
          <a:p>
            <a:pPr marL="742950" lvl="1" indent="-285750" algn="just">
              <a:buFont typeface="Arial" panose="020B0604020202020204" pitchFamily="34" charset="0"/>
              <a:buChar char="•"/>
            </a:pPr>
            <a:r>
              <a:rPr lang="es-ES" dirty="0" err="1">
                <a:latin typeface="Roboto" pitchFamily="2" charset="0"/>
                <a:ea typeface="Roboto" pitchFamily="2" charset="0"/>
              </a:rPr>
              <a:t>Skull-stripped</a:t>
            </a:r>
            <a:r>
              <a:rPr lang="es-ES" dirty="0">
                <a:latin typeface="Roboto" pitchFamily="2" charset="0"/>
                <a:ea typeface="Roboto" pitchFamily="2" charset="0"/>
              </a:rPr>
              <a:t> </a:t>
            </a:r>
            <a:r>
              <a:rPr lang="es-ES" dirty="0" err="1">
                <a:latin typeface="Roboto" pitchFamily="2" charset="0"/>
                <a:ea typeface="Roboto" pitchFamily="2" charset="0"/>
              </a:rPr>
              <a:t>using</a:t>
            </a:r>
            <a:r>
              <a:rPr lang="es-ES" dirty="0">
                <a:latin typeface="Roboto" pitchFamily="2" charset="0"/>
                <a:ea typeface="Roboto" pitchFamily="2" charset="0"/>
              </a:rPr>
              <a:t> BET </a:t>
            </a:r>
            <a:r>
              <a:rPr lang="es-ES" dirty="0" err="1">
                <a:latin typeface="Roboto" pitchFamily="2" charset="0"/>
                <a:ea typeface="Roboto" pitchFamily="2" charset="0"/>
              </a:rPr>
              <a:t>with</a:t>
            </a:r>
            <a:r>
              <a:rPr lang="es-ES" dirty="0">
                <a:latin typeface="Roboto" pitchFamily="2" charset="0"/>
                <a:ea typeface="Roboto" pitchFamily="2" charset="0"/>
              </a:rPr>
              <a:t> </a:t>
            </a:r>
            <a:r>
              <a:rPr lang="es-ES" dirty="0" err="1">
                <a:latin typeface="Roboto" pitchFamily="2" charset="0"/>
                <a:ea typeface="Roboto" pitchFamily="2" charset="0"/>
              </a:rPr>
              <a:t>Popescu</a:t>
            </a:r>
            <a:r>
              <a:rPr lang="es-ES" dirty="0">
                <a:latin typeface="Roboto" pitchFamily="2" charset="0"/>
                <a:ea typeface="Roboto" pitchFamily="2" charset="0"/>
              </a:rPr>
              <a:t> 2012 </a:t>
            </a:r>
            <a:r>
              <a:rPr lang="es-ES" dirty="0" err="1" smtClean="0">
                <a:latin typeface="Roboto" pitchFamily="2" charset="0"/>
                <a:ea typeface="Roboto" pitchFamily="2" charset="0"/>
              </a:rPr>
              <a:t>optimization</a:t>
            </a:r>
            <a:endParaRPr lang="es-ES" dirty="0" smtClean="0">
              <a:latin typeface="Roboto" pitchFamily="2" charset="0"/>
              <a:ea typeface="Roboto" pitchFamily="2" charset="0"/>
            </a:endParaRPr>
          </a:p>
          <a:p>
            <a:pPr marL="742950" lvl="1" indent="-285750" algn="just">
              <a:buFont typeface="Arial" panose="020B0604020202020204" pitchFamily="34" charset="0"/>
              <a:buChar char="•"/>
            </a:pPr>
            <a:r>
              <a:rPr lang="es-ES" dirty="0" err="1" smtClean="0">
                <a:latin typeface="Roboto" pitchFamily="2" charset="0"/>
                <a:ea typeface="Roboto" pitchFamily="2" charset="0"/>
              </a:rPr>
              <a:t>Intensity</a:t>
            </a:r>
            <a:r>
              <a:rPr lang="es-ES" dirty="0" smtClean="0">
                <a:latin typeface="Roboto" pitchFamily="2" charset="0"/>
                <a:ea typeface="Roboto" pitchFamily="2" charset="0"/>
              </a:rPr>
              <a:t> </a:t>
            </a:r>
            <a:r>
              <a:rPr lang="es-ES" dirty="0" err="1" smtClean="0">
                <a:latin typeface="Roboto" pitchFamily="2" charset="0"/>
                <a:ea typeface="Roboto" pitchFamily="2" charset="0"/>
              </a:rPr>
              <a:t>correction</a:t>
            </a:r>
            <a:r>
              <a:rPr lang="es-ES" dirty="0" smtClean="0">
                <a:latin typeface="Roboto" pitchFamily="2" charset="0"/>
                <a:ea typeface="Roboto" pitchFamily="2" charset="0"/>
              </a:rPr>
              <a:t> </a:t>
            </a:r>
            <a:r>
              <a:rPr lang="es-ES" dirty="0" err="1" smtClean="0">
                <a:latin typeface="Roboto" pitchFamily="2" charset="0"/>
                <a:ea typeface="Roboto" pitchFamily="2" charset="0"/>
              </a:rPr>
              <a:t>using</a:t>
            </a:r>
            <a:r>
              <a:rPr lang="es-ES" dirty="0" smtClean="0">
                <a:latin typeface="Roboto" pitchFamily="2" charset="0"/>
                <a:ea typeface="Roboto" pitchFamily="2" charset="0"/>
              </a:rPr>
              <a:t> N4 </a:t>
            </a:r>
          </a:p>
          <a:p>
            <a:pPr marL="742950" lvl="1" indent="-285750" algn="just">
              <a:buFont typeface="Arial" panose="020B0604020202020204" pitchFamily="34" charset="0"/>
              <a:buChar char="•"/>
            </a:pPr>
            <a:endParaRPr lang="es-ES" dirty="0">
              <a:latin typeface="Roboto" pitchFamily="2" charset="0"/>
              <a:ea typeface="Roboto" pitchFamily="2" charset="0"/>
            </a:endParaRPr>
          </a:p>
          <a:p>
            <a:pPr marL="285750" indent="-285750" algn="just">
              <a:buFont typeface="Arial" panose="020B0604020202020204" pitchFamily="34" charset="0"/>
              <a:buChar char="•"/>
            </a:pPr>
            <a:r>
              <a:rPr lang="es-ES" b="1" dirty="0" err="1" smtClean="0">
                <a:solidFill>
                  <a:schemeClr val="accent5"/>
                </a:solidFill>
                <a:latin typeface="Roboto" pitchFamily="2" charset="0"/>
                <a:ea typeface="Roboto" pitchFamily="2" charset="0"/>
              </a:rPr>
              <a:t>Lesion</a:t>
            </a:r>
            <a:r>
              <a:rPr lang="es-ES" b="1" dirty="0">
                <a:solidFill>
                  <a:schemeClr val="accent5"/>
                </a:solidFill>
                <a:latin typeface="Roboto" pitchFamily="2" charset="0"/>
                <a:ea typeface="Roboto" pitchFamily="2" charset="0"/>
              </a:rPr>
              <a:t> </a:t>
            </a:r>
            <a:r>
              <a:rPr lang="es-ES" b="1" dirty="0" err="1" smtClean="0">
                <a:solidFill>
                  <a:schemeClr val="accent5"/>
                </a:solidFill>
                <a:latin typeface="Roboto" pitchFamily="2" charset="0"/>
                <a:ea typeface="Roboto" pitchFamily="2" charset="0"/>
              </a:rPr>
              <a:t>generation</a:t>
            </a:r>
            <a:r>
              <a:rPr lang="es-ES" b="1" dirty="0" smtClean="0">
                <a:solidFill>
                  <a:schemeClr val="accent5"/>
                </a:solidFill>
                <a:latin typeface="Roboto" pitchFamily="2" charset="0"/>
                <a:ea typeface="Roboto" pitchFamily="2" charset="0"/>
              </a:rPr>
              <a:t>: </a:t>
            </a:r>
          </a:p>
          <a:p>
            <a:pPr marL="742950" lvl="1" indent="-285750" algn="just">
              <a:buFont typeface="Arial" panose="020B0604020202020204" pitchFamily="34" charset="0"/>
              <a:buChar char="•"/>
            </a:pPr>
            <a:r>
              <a:rPr lang="es-ES" dirty="0" err="1" smtClean="0">
                <a:latin typeface="Roboto" pitchFamily="2" charset="0"/>
                <a:ea typeface="Roboto" pitchFamily="2" charset="0"/>
              </a:rPr>
              <a:t>We</a:t>
            </a:r>
            <a:r>
              <a:rPr lang="es-ES" dirty="0" smtClean="0">
                <a:latin typeface="Roboto" pitchFamily="2" charset="0"/>
                <a:ea typeface="Roboto" pitchFamily="2" charset="0"/>
              </a:rPr>
              <a:t> </a:t>
            </a:r>
            <a:r>
              <a:rPr lang="es-ES" dirty="0" err="1" smtClean="0">
                <a:latin typeface="Roboto" pitchFamily="2" charset="0"/>
                <a:ea typeface="Roboto" pitchFamily="2" charset="0"/>
              </a:rPr>
              <a:t>used</a:t>
            </a:r>
            <a:r>
              <a:rPr lang="es-ES" dirty="0" smtClean="0">
                <a:latin typeface="Roboto" pitchFamily="2" charset="0"/>
                <a:ea typeface="Roboto" pitchFamily="2" charset="0"/>
              </a:rPr>
              <a:t> 37 MS </a:t>
            </a:r>
            <a:r>
              <a:rPr lang="es-ES" dirty="0" err="1" smtClean="0">
                <a:latin typeface="Roboto" pitchFamily="2" charset="0"/>
                <a:ea typeface="Roboto" pitchFamily="2" charset="0"/>
              </a:rPr>
              <a:t>patient</a:t>
            </a:r>
            <a:r>
              <a:rPr lang="es-ES" dirty="0" smtClean="0">
                <a:latin typeface="Roboto" pitchFamily="2" charset="0"/>
                <a:ea typeface="Roboto" pitchFamily="2" charset="0"/>
              </a:rPr>
              <a:t> </a:t>
            </a:r>
            <a:r>
              <a:rPr lang="es-ES" dirty="0" err="1" smtClean="0">
                <a:latin typeface="Roboto" pitchFamily="2" charset="0"/>
                <a:ea typeface="Roboto" pitchFamily="2" charset="0"/>
              </a:rPr>
              <a:t>images</a:t>
            </a:r>
            <a:r>
              <a:rPr lang="es-ES" dirty="0" smtClean="0">
                <a:latin typeface="Roboto" pitchFamily="2" charset="0"/>
                <a:ea typeface="Roboto" pitchFamily="2" charset="0"/>
              </a:rPr>
              <a:t> </a:t>
            </a:r>
            <a:r>
              <a:rPr lang="es-ES" dirty="0" err="1" smtClean="0">
                <a:latin typeface="Roboto" pitchFamily="2" charset="0"/>
                <a:ea typeface="Roboto" pitchFamily="2" charset="0"/>
              </a:rPr>
              <a:t>where</a:t>
            </a:r>
            <a:r>
              <a:rPr lang="es-ES" dirty="0" smtClean="0">
                <a:latin typeface="Roboto" pitchFamily="2" charset="0"/>
                <a:ea typeface="Roboto" pitchFamily="2" charset="0"/>
              </a:rPr>
              <a:t> </a:t>
            </a:r>
            <a:r>
              <a:rPr lang="es-ES" dirty="0" err="1" smtClean="0">
                <a:latin typeface="Roboto" pitchFamily="2" charset="0"/>
                <a:ea typeface="Roboto" pitchFamily="2" charset="0"/>
              </a:rPr>
              <a:t>lesions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registered</a:t>
            </a:r>
            <a:r>
              <a:rPr lang="es-ES" dirty="0" smtClean="0">
                <a:latin typeface="Roboto" pitchFamily="2" charset="0"/>
                <a:ea typeface="Roboto" pitchFamily="2" charset="0"/>
              </a:rPr>
              <a:t> </a:t>
            </a:r>
            <a:r>
              <a:rPr lang="es-ES" b="1" dirty="0" err="1" smtClean="0">
                <a:latin typeface="Roboto" pitchFamily="2" charset="0"/>
                <a:ea typeface="Roboto" pitchFamily="2" charset="0"/>
              </a:rPr>
              <a:t>randomly</a:t>
            </a:r>
            <a:r>
              <a:rPr lang="es-ES" dirty="0" smtClean="0">
                <a:latin typeface="Roboto" pitchFamily="2" charset="0"/>
                <a:ea typeface="Roboto" pitchFamily="2" charset="0"/>
              </a:rPr>
              <a:t> </a:t>
            </a:r>
            <a:r>
              <a:rPr lang="es-ES" dirty="0" err="1" smtClean="0">
                <a:latin typeface="Roboto" pitchFamily="2" charset="0"/>
                <a:ea typeface="Roboto" pitchFamily="2" charset="0"/>
              </a:rPr>
              <a:t>into</a:t>
            </a:r>
            <a:r>
              <a:rPr lang="es-ES" dirty="0" smtClean="0">
                <a:latin typeface="Roboto" pitchFamily="2" charset="0"/>
                <a:ea typeface="Roboto" pitchFamily="2" charset="0"/>
              </a:rPr>
              <a:t> WM to </a:t>
            </a:r>
            <a:r>
              <a:rPr lang="es-ES" dirty="0" err="1" smtClean="0">
                <a:latin typeface="Roboto" pitchFamily="2" charset="0"/>
                <a:ea typeface="Roboto" pitchFamily="2" charset="0"/>
              </a:rPr>
              <a:t>each</a:t>
            </a:r>
            <a:r>
              <a:rPr lang="es-ES" dirty="0" smtClean="0">
                <a:latin typeface="Roboto" pitchFamily="2" charset="0"/>
                <a:ea typeface="Roboto" pitchFamily="2" charset="0"/>
              </a:rPr>
              <a:t> of </a:t>
            </a:r>
            <a:r>
              <a:rPr lang="es-ES" dirty="0" err="1" smtClean="0">
                <a:latin typeface="Roboto" pitchFamily="2" charset="0"/>
                <a:ea typeface="Roboto" pitchFamily="2" charset="0"/>
              </a:rPr>
              <a:t>the</a:t>
            </a:r>
            <a:r>
              <a:rPr lang="es-ES" dirty="0" smtClean="0">
                <a:latin typeface="Roboto" pitchFamily="2" charset="0"/>
                <a:ea typeface="Roboto" pitchFamily="2" charset="0"/>
              </a:rPr>
              <a:t> 60 </a:t>
            </a:r>
            <a:r>
              <a:rPr lang="es-ES" dirty="0" err="1" smtClean="0">
                <a:latin typeface="Roboto" pitchFamily="2" charset="0"/>
                <a:ea typeface="Roboto" pitchFamily="2" charset="0"/>
              </a:rPr>
              <a:t>images</a:t>
            </a:r>
            <a:r>
              <a:rPr lang="es-ES" dirty="0">
                <a:latin typeface="Roboto" pitchFamily="2" charset="0"/>
                <a:ea typeface="Roboto" pitchFamily="2" charset="0"/>
              </a:rPr>
              <a:t> </a:t>
            </a:r>
            <a:endParaRPr lang="es-ES" dirty="0" smtClean="0">
              <a:latin typeface="Roboto" pitchFamily="2" charset="0"/>
              <a:ea typeface="Roboto" pitchFamily="2" charset="0"/>
            </a:endParaRPr>
          </a:p>
          <a:p>
            <a:pPr marL="742950" lvl="1" indent="-285750" algn="just">
              <a:buFont typeface="Arial" panose="020B0604020202020204" pitchFamily="34" charset="0"/>
              <a:buChar char="•"/>
            </a:pPr>
            <a:r>
              <a:rPr lang="es-ES" dirty="0" err="1" smtClean="0">
                <a:latin typeface="Roboto" pitchFamily="2" charset="0"/>
                <a:ea typeface="Roboto" pitchFamily="2" charset="0"/>
              </a:rPr>
              <a:t>Lesions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simulated</a:t>
            </a:r>
            <a:r>
              <a:rPr lang="es-ES" dirty="0" smtClean="0">
                <a:latin typeface="Roboto" pitchFamily="2" charset="0"/>
                <a:ea typeface="Roboto" pitchFamily="2" charset="0"/>
              </a:rPr>
              <a:t> </a:t>
            </a:r>
            <a:r>
              <a:rPr lang="es-ES" b="1" dirty="0" err="1" smtClean="0">
                <a:latin typeface="Roboto" pitchFamily="2" charset="0"/>
                <a:ea typeface="Roboto" pitchFamily="2" charset="0"/>
              </a:rPr>
              <a:t>by</a:t>
            </a:r>
            <a:r>
              <a:rPr lang="es-ES" b="1" dirty="0" smtClean="0">
                <a:latin typeface="Roboto" pitchFamily="2" charset="0"/>
                <a:ea typeface="Roboto" pitchFamily="2" charset="0"/>
              </a:rPr>
              <a:t> </a:t>
            </a:r>
            <a:r>
              <a:rPr lang="es-ES" b="1" dirty="0" err="1" smtClean="0">
                <a:latin typeface="Roboto" pitchFamily="2" charset="0"/>
                <a:ea typeface="Roboto" pitchFamily="2" charset="0"/>
              </a:rPr>
              <a:t>replacing</a:t>
            </a:r>
            <a:r>
              <a:rPr lang="es-ES" b="1" dirty="0" smtClean="0">
                <a:latin typeface="Roboto" pitchFamily="2" charset="0"/>
                <a:ea typeface="Roboto" pitchFamily="2" charset="0"/>
              </a:rPr>
              <a:t> </a:t>
            </a: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voxel</a:t>
            </a:r>
            <a:r>
              <a:rPr lang="es-ES" b="1" dirty="0" smtClean="0">
                <a:latin typeface="Roboto" pitchFamily="2" charset="0"/>
                <a:ea typeface="Roboto" pitchFamily="2" charset="0"/>
              </a:rPr>
              <a:t> </a:t>
            </a:r>
            <a:r>
              <a:rPr lang="es-ES" b="1" dirty="0" err="1" smtClean="0">
                <a:latin typeface="Roboto" pitchFamily="2" charset="0"/>
                <a:ea typeface="Roboto" pitchFamily="2" charset="0"/>
              </a:rPr>
              <a:t>intensities</a:t>
            </a:r>
            <a:r>
              <a:rPr lang="es-ES" b="1" dirty="0" smtClean="0">
                <a:latin typeface="Roboto" pitchFamily="2" charset="0"/>
                <a:ea typeface="Roboto" pitchFamily="2" charset="0"/>
              </a:rPr>
              <a:t> </a:t>
            </a:r>
            <a:r>
              <a:rPr lang="es-ES" b="1" dirty="0" err="1" smtClean="0">
                <a:latin typeface="Roboto" pitchFamily="2" charset="0"/>
                <a:ea typeface="Roboto" pitchFamily="2" charset="0"/>
              </a:rPr>
              <a:t>with</a:t>
            </a:r>
            <a:r>
              <a:rPr lang="es-ES" b="1" dirty="0" smtClean="0">
                <a:latin typeface="Roboto" pitchFamily="2" charset="0"/>
                <a:ea typeface="Roboto" pitchFamily="2" charset="0"/>
              </a:rPr>
              <a:t> </a:t>
            </a:r>
            <a:r>
              <a:rPr lang="es-ES" b="1" dirty="0" err="1" smtClean="0">
                <a:latin typeface="Roboto" pitchFamily="2" charset="0"/>
                <a:ea typeface="Roboto" pitchFamily="2" charset="0"/>
              </a:rPr>
              <a:t>signal</a:t>
            </a:r>
            <a:r>
              <a:rPr lang="es-ES" b="1" dirty="0" smtClean="0">
                <a:latin typeface="Roboto" pitchFamily="2" charset="0"/>
                <a:ea typeface="Roboto" pitchFamily="2" charset="0"/>
              </a:rPr>
              <a:t> </a:t>
            </a:r>
            <a:r>
              <a:rPr lang="es-ES" b="1" dirty="0" err="1" smtClean="0">
                <a:latin typeface="Roboto" pitchFamily="2" charset="0"/>
                <a:ea typeface="Roboto" pitchFamily="2" charset="0"/>
              </a:rPr>
              <a:t>intensities</a:t>
            </a:r>
            <a:r>
              <a:rPr lang="es-ES" b="1" dirty="0" smtClean="0">
                <a:latin typeface="Roboto" pitchFamily="2" charset="0"/>
                <a:ea typeface="Roboto" pitchFamily="2" charset="0"/>
              </a:rPr>
              <a:t> </a:t>
            </a:r>
            <a:r>
              <a:rPr lang="es-ES" b="1" dirty="0" err="1" smtClean="0">
                <a:latin typeface="Roboto" pitchFamily="2" charset="0"/>
                <a:ea typeface="Roboto" pitchFamily="2" charset="0"/>
              </a:rPr>
              <a:t>between</a:t>
            </a:r>
            <a:r>
              <a:rPr lang="es-ES" b="1" dirty="0" smtClean="0">
                <a:latin typeface="Roboto" pitchFamily="2" charset="0"/>
                <a:ea typeface="Roboto" pitchFamily="2" charset="0"/>
              </a:rPr>
              <a:t> GM and WM </a:t>
            </a:r>
            <a:r>
              <a:rPr lang="es-ES" dirty="0" smtClean="0">
                <a:latin typeface="Roboto" pitchFamily="2" charset="0"/>
                <a:ea typeface="Roboto" pitchFamily="2" charset="0"/>
              </a:rPr>
              <a:t>(normal </a:t>
            </a:r>
            <a:r>
              <a:rPr lang="es-ES" dirty="0" err="1" smtClean="0">
                <a:latin typeface="Roboto" pitchFamily="2" charset="0"/>
                <a:ea typeface="Roboto" pitchFamily="2" charset="0"/>
              </a:rPr>
              <a:t>distribution</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mean GM , </a:t>
            </a:r>
            <a:r>
              <a:rPr lang="es-ES" dirty="0" err="1" smtClean="0">
                <a:latin typeface="Roboto" pitchFamily="2" charset="0"/>
                <a:ea typeface="Roboto" pitchFamily="2" charset="0"/>
              </a:rPr>
              <a:t>std</a:t>
            </a:r>
            <a:r>
              <a:rPr lang="es-ES" dirty="0" smtClean="0">
                <a:latin typeface="Roboto" pitchFamily="2" charset="0"/>
                <a:ea typeface="Roboto" pitchFamily="2" charset="0"/>
              </a:rPr>
              <a:t> GM / 4</a:t>
            </a:r>
            <a:r>
              <a:rPr lang="es-ES" dirty="0">
                <a:latin typeface="Roboto" pitchFamily="2" charset="0"/>
                <a:ea typeface="Roboto" pitchFamily="2" charset="0"/>
              </a:rPr>
              <a:t>)</a:t>
            </a:r>
            <a:endParaRPr lang="es-ES" dirty="0" smtClean="0">
              <a:latin typeface="Roboto" pitchFamily="2" charset="0"/>
              <a:ea typeface="Roboto" pitchFamily="2" charset="0"/>
            </a:endParaRPr>
          </a:p>
          <a:p>
            <a:pPr marL="742950" lvl="1" indent="-285750" algn="just">
              <a:buFont typeface="Arial" panose="020B0604020202020204" pitchFamily="34" charset="0"/>
              <a:buChar char="•"/>
            </a:pPr>
            <a:endParaRPr lang="es-ES" dirty="0" smtClean="0">
              <a:latin typeface="Roboto" pitchFamily="2" charset="0"/>
              <a:ea typeface="Roboto" pitchFamily="2" charset="0"/>
            </a:endParaRPr>
          </a:p>
        </p:txBody>
      </p:sp>
      <p:sp>
        <p:nvSpPr>
          <p:cNvPr id="3" name="Slide Number Placeholder 2"/>
          <p:cNvSpPr>
            <a:spLocks noGrp="1"/>
          </p:cNvSpPr>
          <p:nvPr>
            <p:ph type="sldNum" sz="quarter" idx="12"/>
          </p:nvPr>
        </p:nvSpPr>
        <p:spPr/>
        <p:txBody>
          <a:bodyPr/>
          <a:lstStyle/>
          <a:p>
            <a:fld id="{227F3176-F9F6-45D0-9446-6BF35B4A50FB}" type="slidenum">
              <a:rPr lang="en-US" smtClean="0"/>
              <a:pPr/>
              <a:t>32</a:t>
            </a:fld>
            <a:r>
              <a:rPr lang="en-US" smtClean="0"/>
              <a:t> / 75</a:t>
            </a:r>
            <a:endParaRPr lang="en-US" dirty="0"/>
          </a:p>
        </p:txBody>
      </p:sp>
    </p:spTree>
    <p:extLst>
      <p:ext uri="{BB962C8B-B14F-4D97-AF65-F5344CB8AC3E}">
        <p14:creationId xmlns:p14="http://schemas.microsoft.com/office/powerpoint/2010/main" val="29220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4" end="1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5" end="1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2751074" cy="523220"/>
          </a:xfrm>
          <a:prstGeom prst="rect">
            <a:avLst/>
          </a:prstGeom>
          <a:noFill/>
        </p:spPr>
        <p:txBody>
          <a:bodyPr wrap="none" rtlCol="0">
            <a:spAutoFit/>
          </a:bodyPr>
          <a:lstStyle/>
          <a:p>
            <a:pPr algn="just"/>
            <a:r>
              <a:rPr lang="es-ES" sz="2800" b="1" dirty="0">
                <a:latin typeface="Roboto" pitchFamily="2" charset="0"/>
                <a:ea typeface="Roboto" pitchFamily="2" charset="0"/>
              </a:rPr>
              <a:t>3</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7" name="TextBox 6"/>
          <p:cNvSpPr txBox="1"/>
          <p:nvPr/>
        </p:nvSpPr>
        <p:spPr>
          <a:xfrm>
            <a:off x="115885" y="334424"/>
            <a:ext cx="8632828" cy="5632311"/>
          </a:xfrm>
          <a:prstGeom prst="rect">
            <a:avLst/>
          </a:prstGeom>
          <a:noFill/>
        </p:spPr>
        <p:txBody>
          <a:bodyPr wrap="square" rtlCol="0">
            <a:spAutoFit/>
          </a:bodyPr>
          <a:lstStyle/>
          <a:p>
            <a:pPr algn="just"/>
            <a:endParaRPr lang="es-ES" dirty="0">
              <a:latin typeface="Roboto" pitchFamily="2" charset="0"/>
              <a:ea typeface="Roboto" pitchFamily="2" charset="0"/>
            </a:endParaRPr>
          </a:p>
          <a:p>
            <a:pPr algn="just"/>
            <a:endParaRPr lang="es-ES" dirty="0">
              <a:latin typeface="Roboto" pitchFamily="2" charset="0"/>
              <a:ea typeface="Roboto" pitchFamily="2" charset="0"/>
            </a:endParaRPr>
          </a:p>
          <a:p>
            <a:pPr algn="just"/>
            <a:r>
              <a:rPr lang="es-ES" b="1" dirty="0" smtClean="0">
                <a:latin typeface="Roboto" pitchFamily="2" charset="0"/>
                <a:ea typeface="Roboto" pitchFamily="2" charset="0"/>
              </a:rPr>
              <a:t>Data </a:t>
            </a:r>
            <a:r>
              <a:rPr lang="es-ES" b="1" dirty="0" err="1" smtClean="0">
                <a:latin typeface="Roboto" pitchFamily="2" charset="0"/>
                <a:ea typeface="Roboto" pitchFamily="2" charset="0"/>
              </a:rPr>
              <a:t>analysis</a:t>
            </a:r>
            <a:r>
              <a:rPr lang="es-ES" b="1" dirty="0" smtClean="0">
                <a:latin typeface="Roboto" pitchFamily="2" charset="0"/>
                <a:ea typeface="Roboto" pitchFamily="2" charset="0"/>
              </a:rPr>
              <a:t>:</a:t>
            </a:r>
          </a:p>
          <a:p>
            <a:pPr algn="just"/>
            <a:endParaRPr lang="es-ES" dirty="0">
              <a:latin typeface="Roboto" pitchFamily="2" charset="0"/>
              <a:ea typeface="Roboto" pitchFamily="2" charset="0"/>
            </a:endParaRPr>
          </a:p>
          <a:p>
            <a:pPr algn="just"/>
            <a:r>
              <a:rPr lang="es-ES" dirty="0" err="1" smtClean="0">
                <a:latin typeface="Roboto" pitchFamily="2" charset="0"/>
                <a:ea typeface="Roboto" pitchFamily="2" charset="0"/>
              </a:rPr>
              <a:t>For</a:t>
            </a:r>
            <a:r>
              <a:rPr lang="es-ES" dirty="0" smtClean="0">
                <a:latin typeface="Roboto" pitchFamily="2" charset="0"/>
                <a:ea typeface="Roboto" pitchFamily="2" charset="0"/>
              </a:rPr>
              <a:t> </a:t>
            </a:r>
            <a:r>
              <a:rPr lang="es-ES" dirty="0" err="1" smtClean="0">
                <a:latin typeface="Roboto" pitchFamily="2" charset="0"/>
                <a:ea typeface="Roboto" pitchFamily="2" charset="0"/>
              </a:rPr>
              <a:t>each</a:t>
            </a:r>
            <a:r>
              <a:rPr lang="es-ES" dirty="0" smtClean="0">
                <a:latin typeface="Roboto" pitchFamily="2" charset="0"/>
                <a:ea typeface="Roboto" pitchFamily="2" charset="0"/>
              </a:rPr>
              <a:t> </a:t>
            </a:r>
            <a:r>
              <a:rPr lang="es-ES" dirty="0" err="1" smtClean="0">
                <a:latin typeface="Roboto" pitchFamily="2" charset="0"/>
                <a:ea typeface="Roboto" pitchFamily="2" charset="0"/>
              </a:rPr>
              <a:t>database</a:t>
            </a:r>
            <a:r>
              <a:rPr lang="es-ES" dirty="0" smtClean="0">
                <a:latin typeface="Roboto" pitchFamily="2" charset="0"/>
                <a:ea typeface="Roboto" pitchFamily="2" charset="0"/>
              </a:rPr>
              <a:t>, </a:t>
            </a:r>
            <a:r>
              <a:rPr lang="es-ES" dirty="0" err="1" smtClean="0">
                <a:latin typeface="Roboto" pitchFamily="2" charset="0"/>
                <a:ea typeface="Roboto" pitchFamily="2" charset="0"/>
              </a:rPr>
              <a:t>we</a:t>
            </a:r>
            <a:r>
              <a:rPr lang="es-ES" dirty="0" smtClean="0">
                <a:latin typeface="Roboto" pitchFamily="2" charset="0"/>
                <a:ea typeface="Roboto" pitchFamily="2" charset="0"/>
              </a:rPr>
              <a:t> </a:t>
            </a:r>
            <a:r>
              <a:rPr lang="es-ES" dirty="0" err="1" smtClean="0">
                <a:latin typeface="Roboto" pitchFamily="2" charset="0"/>
                <a:ea typeface="Roboto" pitchFamily="2" charset="0"/>
              </a:rPr>
              <a:t>generated</a:t>
            </a:r>
            <a:r>
              <a:rPr lang="es-ES" dirty="0" smtClean="0">
                <a:latin typeface="Roboto" pitchFamily="2" charset="0"/>
                <a:ea typeface="Roboto" pitchFamily="2" charset="0"/>
              </a:rPr>
              <a:t> </a:t>
            </a:r>
            <a:r>
              <a:rPr lang="es-ES" dirty="0" err="1" smtClean="0">
                <a:latin typeface="Roboto" pitchFamily="2" charset="0"/>
                <a:ea typeface="Roboto" pitchFamily="2" charset="0"/>
              </a:rPr>
              <a:t>three</a:t>
            </a:r>
            <a:r>
              <a:rPr lang="es-ES" dirty="0" smtClean="0">
                <a:latin typeface="Roboto" pitchFamily="2" charset="0"/>
                <a:ea typeface="Roboto" pitchFamily="2" charset="0"/>
              </a:rPr>
              <a:t> </a:t>
            </a:r>
            <a:r>
              <a:rPr lang="es-ES" dirty="0" err="1" smtClean="0">
                <a:latin typeface="Roboto" pitchFamily="2" charset="0"/>
                <a:ea typeface="Roboto" pitchFamily="2" charset="0"/>
              </a:rPr>
              <a:t>initial</a:t>
            </a:r>
            <a:r>
              <a:rPr lang="es-ES" dirty="0" smtClean="0">
                <a:latin typeface="Roboto" pitchFamily="2" charset="0"/>
                <a:ea typeface="Roboto" pitchFamily="2" charset="0"/>
              </a:rPr>
              <a:t> sets: </a:t>
            </a:r>
          </a:p>
          <a:p>
            <a:pPr algn="just"/>
            <a:endParaRPr lang="es-ES" dirty="0">
              <a:latin typeface="Roboto" pitchFamily="2" charset="0"/>
              <a:ea typeface="Roboto" pitchFamily="2" charset="0"/>
            </a:endParaRPr>
          </a:p>
          <a:p>
            <a:pPr marL="285750" indent="-285750" algn="just">
              <a:buFont typeface="Arial" panose="020B0604020202020204" pitchFamily="34" charset="0"/>
              <a:buChar char="•"/>
            </a:pPr>
            <a:r>
              <a:rPr lang="es-ES" b="1" dirty="0" smtClean="0">
                <a:solidFill>
                  <a:schemeClr val="accent5">
                    <a:lumMod val="75000"/>
                  </a:schemeClr>
                </a:solidFill>
                <a:latin typeface="Roboto" pitchFamily="2" charset="0"/>
                <a:ea typeface="Roboto" pitchFamily="2" charset="0"/>
              </a:rPr>
              <a:t>NONE</a:t>
            </a:r>
            <a:r>
              <a:rPr lang="es-ES" dirty="0" smtClean="0">
                <a:latin typeface="Roboto" pitchFamily="2" charset="0"/>
                <a:ea typeface="Roboto" pitchFamily="2" charset="0"/>
              </a:rPr>
              <a:t>:  </a:t>
            </a:r>
            <a:r>
              <a:rPr lang="es-ES" dirty="0" err="1">
                <a:latin typeface="Roboto" pitchFamily="2" charset="0"/>
                <a:ea typeface="Roboto" pitchFamily="2" charset="0"/>
              </a:rPr>
              <a:t>t</a:t>
            </a:r>
            <a:r>
              <a:rPr lang="es-ES" dirty="0" err="1" smtClean="0">
                <a:latin typeface="Roboto" pitchFamily="2" charset="0"/>
                <a:ea typeface="Roboto" pitchFamily="2" charset="0"/>
              </a:rPr>
              <a:t>he</a:t>
            </a:r>
            <a:r>
              <a:rPr lang="es-ES" dirty="0" smtClean="0">
                <a:latin typeface="Roboto" pitchFamily="2" charset="0"/>
                <a:ea typeface="Roboto" pitchFamily="2" charset="0"/>
              </a:rPr>
              <a:t> set of </a:t>
            </a:r>
            <a:r>
              <a:rPr lang="es-ES" dirty="0" err="1" smtClean="0">
                <a:latin typeface="Roboto" pitchFamily="2" charset="0"/>
                <a:ea typeface="Roboto" pitchFamily="2" charset="0"/>
              </a:rPr>
              <a:t>images</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dirty="0" err="1" smtClean="0">
                <a:latin typeface="Roboto" pitchFamily="2" charset="0"/>
                <a:ea typeface="Roboto" pitchFamily="2" charset="0"/>
              </a:rPr>
              <a:t>registered</a:t>
            </a:r>
            <a:r>
              <a:rPr lang="es-ES" dirty="0" smtClean="0">
                <a:latin typeface="Roboto" pitchFamily="2" charset="0"/>
                <a:ea typeface="Roboto" pitchFamily="2" charset="0"/>
              </a:rPr>
              <a:t> WM </a:t>
            </a:r>
            <a:r>
              <a:rPr lang="es-ES" dirty="0" err="1" smtClean="0">
                <a:latin typeface="Roboto" pitchFamily="2" charset="0"/>
                <a:ea typeface="Roboto" pitchFamily="2" charset="0"/>
              </a:rPr>
              <a:t>lesions</a:t>
            </a:r>
            <a:endParaRPr lang="es-ES" dirty="0" smtClean="0">
              <a:latin typeface="Roboto" pitchFamily="2" charset="0"/>
              <a:ea typeface="Roboto" pitchFamily="2" charset="0"/>
            </a:endParaRPr>
          </a:p>
          <a:p>
            <a:pPr marL="285750" indent="-285750" algn="just">
              <a:buFont typeface="Arial" panose="020B0604020202020204" pitchFamily="34" charset="0"/>
              <a:buChar char="•"/>
            </a:pPr>
            <a:endParaRPr lang="es-ES" dirty="0" smtClean="0">
              <a:latin typeface="Roboto" pitchFamily="2" charset="0"/>
              <a:ea typeface="Roboto" pitchFamily="2" charset="0"/>
            </a:endParaRPr>
          </a:p>
          <a:p>
            <a:pPr marL="285750" indent="-285750" algn="just">
              <a:buFont typeface="Arial" panose="020B0604020202020204" pitchFamily="34" charset="0"/>
              <a:buChar char="•"/>
            </a:pPr>
            <a:r>
              <a:rPr lang="es-ES" b="1" dirty="0" smtClean="0">
                <a:solidFill>
                  <a:schemeClr val="accent5">
                    <a:lumMod val="75000"/>
                  </a:schemeClr>
                </a:solidFill>
                <a:latin typeface="Roboto" pitchFamily="2" charset="0"/>
                <a:ea typeface="Roboto" pitchFamily="2" charset="0"/>
              </a:rPr>
              <a:t>MASKED</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set of </a:t>
            </a:r>
            <a:r>
              <a:rPr lang="es-ES" dirty="0" err="1" smtClean="0">
                <a:latin typeface="Roboto" pitchFamily="2" charset="0"/>
                <a:ea typeface="Roboto" pitchFamily="2" charset="0"/>
              </a:rPr>
              <a:t>images</a:t>
            </a:r>
            <a:r>
              <a:rPr lang="es-ES" dirty="0" smtClean="0">
                <a:latin typeface="Roboto" pitchFamily="2" charset="0"/>
                <a:ea typeface="Roboto" pitchFamily="2" charset="0"/>
              </a:rPr>
              <a:t> </a:t>
            </a:r>
            <a:r>
              <a:rPr lang="es-ES" dirty="0" err="1" smtClean="0">
                <a:latin typeface="Roboto" pitchFamily="2" charset="0"/>
                <a:ea typeface="Roboto" pitchFamily="2" charset="0"/>
              </a:rPr>
              <a:t>where</a:t>
            </a:r>
            <a:r>
              <a:rPr lang="es-ES" dirty="0" smtClean="0">
                <a:latin typeface="Roboto" pitchFamily="2" charset="0"/>
                <a:ea typeface="Roboto" pitchFamily="2" charset="0"/>
              </a:rPr>
              <a:t> </a:t>
            </a:r>
            <a:r>
              <a:rPr lang="es-ES" dirty="0" err="1" smtClean="0">
                <a:latin typeface="Roboto" pitchFamily="2" charset="0"/>
                <a:ea typeface="Roboto" pitchFamily="2" charset="0"/>
              </a:rPr>
              <a:t>registered</a:t>
            </a:r>
            <a:r>
              <a:rPr lang="es-ES" dirty="0" smtClean="0">
                <a:latin typeface="Roboto" pitchFamily="2" charset="0"/>
                <a:ea typeface="Roboto" pitchFamily="2" charset="0"/>
              </a:rPr>
              <a:t> WM </a:t>
            </a:r>
            <a:r>
              <a:rPr lang="es-ES" dirty="0" err="1" smtClean="0">
                <a:latin typeface="Roboto" pitchFamily="2" charset="0"/>
                <a:ea typeface="Roboto" pitchFamily="2" charset="0"/>
              </a:rPr>
              <a:t>lesions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masked-out</a:t>
            </a:r>
            <a:r>
              <a:rPr lang="es-ES" dirty="0" smtClean="0">
                <a:latin typeface="Roboto" pitchFamily="2" charset="0"/>
                <a:ea typeface="Roboto" pitchFamily="2" charset="0"/>
              </a:rPr>
              <a:t> </a:t>
            </a:r>
            <a:r>
              <a:rPr lang="es-ES" dirty="0" err="1" smtClean="0">
                <a:latin typeface="Roboto" pitchFamily="2" charset="0"/>
                <a:ea typeface="Roboto" pitchFamily="2" charset="0"/>
              </a:rPr>
              <a:t>before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endParaRPr lang="es-ES" dirty="0" smtClean="0">
              <a:latin typeface="Roboto" pitchFamily="2" charset="0"/>
              <a:ea typeface="Roboto" pitchFamily="2" charset="0"/>
            </a:endParaRPr>
          </a:p>
          <a:p>
            <a:pPr marL="285750" indent="-285750" algn="just">
              <a:buFont typeface="Arial" panose="020B0604020202020204" pitchFamily="34" charset="0"/>
              <a:buChar char="•"/>
            </a:pPr>
            <a:endParaRPr lang="es-ES" dirty="0" smtClean="0">
              <a:latin typeface="Roboto" pitchFamily="2" charset="0"/>
              <a:ea typeface="Roboto" pitchFamily="2" charset="0"/>
            </a:endParaRPr>
          </a:p>
          <a:p>
            <a:pPr marL="285750" indent="-285750" algn="just">
              <a:buFont typeface="Arial" panose="020B0604020202020204" pitchFamily="34" charset="0"/>
              <a:buChar char="•"/>
            </a:pPr>
            <a:r>
              <a:rPr lang="es-ES" b="1" dirty="0" smtClean="0">
                <a:solidFill>
                  <a:schemeClr val="accent5">
                    <a:lumMod val="75000"/>
                  </a:schemeClr>
                </a:solidFill>
                <a:latin typeface="Roboto" pitchFamily="2" charset="0"/>
                <a:ea typeface="Roboto" pitchFamily="2" charset="0"/>
              </a:rPr>
              <a:t>SLF</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set of </a:t>
            </a:r>
            <a:r>
              <a:rPr lang="es-ES" dirty="0" err="1" smtClean="0">
                <a:latin typeface="Roboto" pitchFamily="2" charset="0"/>
                <a:ea typeface="Roboto" pitchFamily="2" charset="0"/>
              </a:rPr>
              <a:t>images</a:t>
            </a:r>
            <a:r>
              <a:rPr lang="es-ES" dirty="0" smtClean="0">
                <a:latin typeface="Roboto" pitchFamily="2" charset="0"/>
                <a:ea typeface="Roboto" pitchFamily="2" charset="0"/>
              </a:rPr>
              <a:t> </a:t>
            </a:r>
            <a:r>
              <a:rPr lang="es-ES" dirty="0" err="1" smtClean="0">
                <a:latin typeface="Roboto" pitchFamily="2" charset="0"/>
                <a:ea typeface="Roboto" pitchFamily="2" charset="0"/>
              </a:rPr>
              <a:t>where</a:t>
            </a:r>
            <a:r>
              <a:rPr lang="es-ES" dirty="0" smtClean="0">
                <a:latin typeface="Roboto" pitchFamily="2" charset="0"/>
                <a:ea typeface="Roboto" pitchFamily="2" charset="0"/>
              </a:rPr>
              <a:t> </a:t>
            </a:r>
            <a:r>
              <a:rPr lang="es-ES" dirty="0" err="1" smtClean="0">
                <a:latin typeface="Roboto" pitchFamily="2" charset="0"/>
                <a:ea typeface="Roboto" pitchFamily="2" charset="0"/>
              </a:rPr>
              <a:t>registered</a:t>
            </a:r>
            <a:r>
              <a:rPr lang="es-ES" dirty="0" smtClean="0">
                <a:latin typeface="Roboto" pitchFamily="2" charset="0"/>
                <a:ea typeface="Roboto" pitchFamily="2" charset="0"/>
              </a:rPr>
              <a:t> WM </a:t>
            </a:r>
            <a:r>
              <a:rPr lang="es-ES" dirty="0" err="1" smtClean="0">
                <a:latin typeface="Roboto" pitchFamily="2" charset="0"/>
                <a:ea typeface="Roboto" pitchFamily="2" charset="0"/>
              </a:rPr>
              <a:t>lesions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lesion</a:t>
            </a:r>
            <a:r>
              <a:rPr lang="es-ES" dirty="0" smtClean="0">
                <a:latin typeface="Roboto" pitchFamily="2" charset="0"/>
                <a:ea typeface="Roboto" pitchFamily="2" charset="0"/>
              </a:rPr>
              <a:t> </a:t>
            </a:r>
            <a:r>
              <a:rPr lang="es-ES" dirty="0" err="1" smtClean="0">
                <a:latin typeface="Roboto" pitchFamily="2" charset="0"/>
                <a:ea typeface="Roboto" pitchFamily="2" charset="0"/>
              </a:rPr>
              <a:t>filled</a:t>
            </a:r>
            <a:r>
              <a:rPr lang="es-ES" dirty="0" smtClean="0">
                <a:latin typeface="Roboto" pitchFamily="2" charset="0"/>
                <a:ea typeface="Roboto" pitchFamily="2" charset="0"/>
              </a:rPr>
              <a:t> </a:t>
            </a:r>
            <a:r>
              <a:rPr lang="es-ES" b="1" dirty="0" err="1" smtClean="0">
                <a:latin typeface="Roboto" pitchFamily="2" charset="0"/>
                <a:ea typeface="Roboto" pitchFamily="2" charset="0"/>
              </a:rPr>
              <a:t>using</a:t>
            </a:r>
            <a:r>
              <a:rPr lang="es-ES" b="1" dirty="0" smtClean="0">
                <a:latin typeface="Roboto" pitchFamily="2" charset="0"/>
                <a:ea typeface="Roboto" pitchFamily="2" charset="0"/>
              </a:rPr>
              <a:t> </a:t>
            </a:r>
            <a:r>
              <a:rPr lang="es-ES" b="1" dirty="0" err="1" smtClean="0">
                <a:latin typeface="Roboto" pitchFamily="2" charset="0"/>
                <a:ea typeface="Roboto" pitchFamily="2" charset="0"/>
              </a:rPr>
              <a:t>our</a:t>
            </a:r>
            <a:r>
              <a:rPr lang="es-ES" b="1" dirty="0" smtClean="0">
                <a:latin typeface="Roboto" pitchFamily="2" charset="0"/>
                <a:ea typeface="Roboto" pitchFamily="2" charset="0"/>
              </a:rPr>
              <a:t> </a:t>
            </a:r>
            <a:r>
              <a:rPr lang="es-ES" b="1" dirty="0" err="1" smtClean="0">
                <a:latin typeface="Roboto" pitchFamily="2" charset="0"/>
                <a:ea typeface="Roboto" pitchFamily="2" charset="0"/>
              </a:rPr>
              <a:t>proposed</a:t>
            </a:r>
            <a:r>
              <a:rPr lang="es-ES" b="1" dirty="0" smtClean="0">
                <a:latin typeface="Roboto" pitchFamily="2" charset="0"/>
                <a:ea typeface="Roboto" pitchFamily="2" charset="0"/>
              </a:rPr>
              <a:t> </a:t>
            </a:r>
            <a:r>
              <a:rPr lang="es-ES" b="1" dirty="0" err="1" smtClean="0">
                <a:latin typeface="Roboto" pitchFamily="2" charset="0"/>
                <a:ea typeface="Roboto" pitchFamily="2" charset="0"/>
              </a:rPr>
              <a:t>approach</a:t>
            </a:r>
            <a:r>
              <a:rPr lang="es-ES" b="1" dirty="0" smtClean="0">
                <a:latin typeface="Roboto" pitchFamily="2" charset="0"/>
                <a:ea typeface="Roboto" pitchFamily="2" charset="0"/>
              </a:rPr>
              <a:t> </a:t>
            </a:r>
          </a:p>
          <a:p>
            <a:pPr algn="just"/>
            <a:endParaRPr lang="es-ES" dirty="0" smtClean="0">
              <a:latin typeface="Roboto" pitchFamily="2" charset="0"/>
              <a:ea typeface="Roboto" pitchFamily="2" charset="0"/>
            </a:endParaRPr>
          </a:p>
          <a:p>
            <a:pPr algn="just"/>
            <a:endParaRPr lang="es-ES" dirty="0">
              <a:latin typeface="Roboto" pitchFamily="2" charset="0"/>
              <a:ea typeface="Roboto" pitchFamily="2" charset="0"/>
            </a:endParaRPr>
          </a:p>
          <a:p>
            <a:pPr algn="just"/>
            <a:endParaRPr lang="es-ES" dirty="0">
              <a:latin typeface="Roboto" pitchFamily="2" charset="0"/>
              <a:ea typeface="Roboto" pitchFamily="2" charset="0"/>
            </a:endParaRPr>
          </a:p>
          <a:p>
            <a:pPr algn="just"/>
            <a:r>
              <a:rPr lang="es-ES" dirty="0" err="1" smtClean="0">
                <a:latin typeface="Roboto" pitchFamily="2" charset="0"/>
                <a:ea typeface="Roboto" pitchFamily="2" charset="0"/>
              </a:rPr>
              <a:t>We</a:t>
            </a:r>
            <a:r>
              <a:rPr lang="es-ES" dirty="0" smtClean="0">
                <a:latin typeface="Roboto" pitchFamily="2" charset="0"/>
                <a:ea typeface="Roboto" pitchFamily="2" charset="0"/>
              </a:rPr>
              <a:t> </a:t>
            </a:r>
            <a:r>
              <a:rPr lang="es-ES" dirty="0" err="1" smtClean="0">
                <a:latin typeface="Roboto" pitchFamily="2" charset="0"/>
                <a:ea typeface="Roboto" pitchFamily="2" charset="0"/>
              </a:rPr>
              <a:t>also</a:t>
            </a:r>
            <a:r>
              <a:rPr lang="es-ES" dirty="0" smtClean="0">
                <a:latin typeface="Roboto" pitchFamily="2" charset="0"/>
                <a:ea typeface="Roboto" pitchFamily="2" charset="0"/>
              </a:rPr>
              <a:t> </a:t>
            </a:r>
            <a:r>
              <a:rPr lang="es-ES" dirty="0" err="1" smtClean="0">
                <a:latin typeface="Roboto" pitchFamily="2" charset="0"/>
                <a:ea typeface="Roboto" pitchFamily="2" charset="0"/>
              </a:rPr>
              <a:t>compared</a:t>
            </a:r>
            <a:r>
              <a:rPr lang="es-ES" dirty="0" smtClean="0">
                <a:latin typeface="Roboto" pitchFamily="2" charset="0"/>
                <a:ea typeface="Roboto" pitchFamily="2" charset="0"/>
              </a:rPr>
              <a:t> </a:t>
            </a:r>
            <a:r>
              <a:rPr lang="es-ES" dirty="0" err="1" smtClean="0">
                <a:latin typeface="Roboto" pitchFamily="2" charset="0"/>
                <a:ea typeface="Roboto" pitchFamily="2" charset="0"/>
              </a:rPr>
              <a:t>our</a:t>
            </a:r>
            <a:r>
              <a:rPr lang="es-ES" dirty="0" smtClean="0">
                <a:latin typeface="Roboto" pitchFamily="2" charset="0"/>
                <a:ea typeface="Roboto" pitchFamily="2" charset="0"/>
              </a:rPr>
              <a:t> </a:t>
            </a:r>
            <a:r>
              <a:rPr lang="es-ES" dirty="0" err="1" smtClean="0">
                <a:latin typeface="Roboto" pitchFamily="2" charset="0"/>
                <a:ea typeface="Roboto" pitchFamily="2" charset="0"/>
              </a:rPr>
              <a:t>proposed</a:t>
            </a:r>
            <a:r>
              <a:rPr lang="es-ES" dirty="0" smtClean="0">
                <a:latin typeface="Roboto" pitchFamily="2" charset="0"/>
                <a:ea typeface="Roboto" pitchFamily="2" charset="0"/>
              </a:rPr>
              <a:t> </a:t>
            </a:r>
            <a:r>
              <a:rPr lang="es-ES" b="1" dirty="0" err="1" smtClean="0">
                <a:latin typeface="Roboto" pitchFamily="2" charset="0"/>
                <a:ea typeface="Roboto" pitchFamily="2" charset="0"/>
              </a:rPr>
              <a:t>approach</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b="1" dirty="0" err="1" smtClean="0">
                <a:latin typeface="Roboto" pitchFamily="2" charset="0"/>
                <a:ea typeface="Roboto" pitchFamily="2" charset="0"/>
              </a:rPr>
              <a:t>three</a:t>
            </a:r>
            <a:r>
              <a:rPr lang="es-ES" b="1" dirty="0" smtClean="0">
                <a:latin typeface="Roboto" pitchFamily="2" charset="0"/>
                <a:ea typeface="Roboto" pitchFamily="2" charset="0"/>
              </a:rPr>
              <a:t> </a:t>
            </a:r>
            <a:r>
              <a:rPr lang="es-ES" b="1" dirty="0" err="1" smtClean="0">
                <a:latin typeface="Roboto" pitchFamily="2" charset="0"/>
                <a:ea typeface="Roboto" pitchFamily="2" charset="0"/>
              </a:rPr>
              <a:t>state</a:t>
            </a:r>
            <a:r>
              <a:rPr lang="es-ES" b="1" dirty="0" smtClean="0">
                <a:latin typeface="Roboto" pitchFamily="2" charset="0"/>
                <a:ea typeface="Roboto" pitchFamily="2" charset="0"/>
              </a:rPr>
              <a:t>-of-</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art </a:t>
            </a:r>
            <a:r>
              <a:rPr lang="es-ES" b="1" dirty="0" err="1" smtClean="0">
                <a:latin typeface="Roboto" pitchFamily="2" charset="0"/>
                <a:ea typeface="Roboto" pitchFamily="2" charset="0"/>
              </a:rPr>
              <a:t>methods</a:t>
            </a:r>
            <a:r>
              <a:rPr lang="es-ES"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MAGON</a:t>
            </a:r>
            <a:r>
              <a:rPr lang="es-ES" b="1" dirty="0" smtClean="0">
                <a:latin typeface="Roboto" pitchFamily="2" charset="0"/>
                <a:ea typeface="Roboto" pitchFamily="2" charset="0"/>
              </a:rPr>
              <a:t> </a:t>
            </a:r>
            <a:r>
              <a:rPr lang="es-ES" dirty="0" smtClean="0">
                <a:latin typeface="Roboto" pitchFamily="2" charset="0"/>
                <a:ea typeface="Roboto" pitchFamily="2" charset="0"/>
              </a:rPr>
              <a:t>(</a:t>
            </a:r>
            <a:r>
              <a:rPr lang="es-ES" dirty="0" err="1" smtClean="0">
                <a:latin typeface="Roboto" pitchFamily="2" charset="0"/>
                <a:ea typeface="Roboto" pitchFamily="2" charset="0"/>
              </a:rPr>
              <a:t>Magon</a:t>
            </a:r>
            <a:r>
              <a:rPr lang="es-ES" dirty="0" smtClean="0">
                <a:latin typeface="Roboto" pitchFamily="2" charset="0"/>
                <a:ea typeface="Roboto" pitchFamily="2" charset="0"/>
              </a:rPr>
              <a:t> 2014), </a:t>
            </a:r>
            <a:r>
              <a:rPr lang="es-ES" b="1" dirty="0" smtClean="0">
                <a:solidFill>
                  <a:schemeClr val="accent5">
                    <a:lumMod val="75000"/>
                  </a:schemeClr>
                </a:solidFill>
                <a:latin typeface="Roboto" pitchFamily="2" charset="0"/>
                <a:ea typeface="Roboto" pitchFamily="2" charset="0"/>
              </a:rPr>
              <a:t>FSL-L</a:t>
            </a:r>
            <a:r>
              <a:rPr lang="es-ES" b="1" dirty="0" smtClean="0">
                <a:latin typeface="Roboto" pitchFamily="2" charset="0"/>
                <a:ea typeface="Roboto" pitchFamily="2" charset="0"/>
              </a:rPr>
              <a:t> </a:t>
            </a:r>
            <a:r>
              <a:rPr lang="es-ES" dirty="0" smtClean="0">
                <a:latin typeface="Roboto" pitchFamily="2" charset="0"/>
                <a:ea typeface="Roboto" pitchFamily="2" charset="0"/>
              </a:rPr>
              <a:t>(</a:t>
            </a:r>
            <a:r>
              <a:rPr lang="es-ES" dirty="0" err="1" smtClean="0">
                <a:latin typeface="Roboto" pitchFamily="2" charset="0"/>
                <a:ea typeface="Roboto" pitchFamily="2" charset="0"/>
              </a:rPr>
              <a:t>Battaglini</a:t>
            </a:r>
            <a:r>
              <a:rPr lang="es-ES" dirty="0" smtClean="0">
                <a:latin typeface="Roboto" pitchFamily="2" charset="0"/>
                <a:ea typeface="Roboto" pitchFamily="2" charset="0"/>
              </a:rPr>
              <a:t> 2012) and </a:t>
            </a:r>
            <a:r>
              <a:rPr lang="es-ES" b="1" dirty="0" smtClean="0">
                <a:solidFill>
                  <a:schemeClr val="accent5">
                    <a:lumMod val="75000"/>
                  </a:schemeClr>
                </a:solidFill>
                <a:latin typeface="Roboto" pitchFamily="2" charset="0"/>
                <a:ea typeface="Roboto" pitchFamily="2" charset="0"/>
              </a:rPr>
              <a:t>LEAP</a:t>
            </a:r>
            <a:r>
              <a:rPr lang="es-ES" b="1" dirty="0" smtClean="0">
                <a:latin typeface="Roboto" pitchFamily="2" charset="0"/>
                <a:ea typeface="Roboto" pitchFamily="2" charset="0"/>
              </a:rPr>
              <a:t> </a:t>
            </a:r>
            <a:r>
              <a:rPr lang="es-ES" dirty="0" smtClean="0">
                <a:latin typeface="Roboto" pitchFamily="2" charset="0"/>
                <a:ea typeface="Roboto" pitchFamily="2" charset="0"/>
              </a:rPr>
              <a:t>(</a:t>
            </a:r>
            <a:r>
              <a:rPr lang="es-ES" dirty="0" err="1" smtClean="0">
                <a:latin typeface="Roboto" pitchFamily="2" charset="0"/>
                <a:ea typeface="Roboto" pitchFamily="2" charset="0"/>
              </a:rPr>
              <a:t>Chard</a:t>
            </a:r>
            <a:r>
              <a:rPr lang="es-ES" dirty="0" smtClean="0">
                <a:latin typeface="Roboto" pitchFamily="2" charset="0"/>
                <a:ea typeface="Roboto" pitchFamily="2" charset="0"/>
              </a:rPr>
              <a:t> 2010) </a:t>
            </a:r>
            <a:endParaRPr lang="es-ES" dirty="0">
              <a:latin typeface="Roboto" pitchFamily="2" charset="0"/>
              <a:ea typeface="Roboto" pitchFamily="2" charset="0"/>
            </a:endParaRPr>
          </a:p>
          <a:p>
            <a:pPr marL="742950" lvl="1" indent="-285750" algn="just">
              <a:buFont typeface="Arial" panose="020B0604020202020204" pitchFamily="34" charset="0"/>
              <a:buChar char="•"/>
            </a:pPr>
            <a:endParaRPr lang="es-ES" dirty="0">
              <a:latin typeface="Roboto" pitchFamily="2" charset="0"/>
              <a:ea typeface="Roboto" pitchFamily="2" charset="0"/>
            </a:endParaRPr>
          </a:p>
          <a:p>
            <a:pPr marL="742950" lvl="1" indent="-285750" algn="just">
              <a:buFont typeface="Arial" panose="020B0604020202020204" pitchFamily="34" charset="0"/>
              <a:buChar char="•"/>
            </a:pPr>
            <a:endParaRPr lang="es-ES" dirty="0" smtClean="0">
              <a:latin typeface="Roboto" pitchFamily="2" charset="0"/>
              <a:ea typeface="Roboto" pitchFamily="2" charset="0"/>
            </a:endParaRPr>
          </a:p>
        </p:txBody>
      </p:sp>
      <p:sp>
        <p:nvSpPr>
          <p:cNvPr id="2" name="Slide Number Placeholder 1"/>
          <p:cNvSpPr>
            <a:spLocks noGrp="1"/>
          </p:cNvSpPr>
          <p:nvPr>
            <p:ph type="sldNum" sz="quarter" idx="12"/>
          </p:nvPr>
        </p:nvSpPr>
        <p:spPr/>
        <p:txBody>
          <a:bodyPr/>
          <a:lstStyle/>
          <a:p>
            <a:pPr algn="just"/>
            <a:fld id="{227F3176-F9F6-45D0-9446-6BF35B4A50FB}" type="slidenum">
              <a:rPr lang="en-US" smtClean="0"/>
              <a:pPr algn="just"/>
              <a:t>33</a:t>
            </a:fld>
            <a:r>
              <a:rPr lang="en-US" smtClean="0"/>
              <a:t> / 75</a:t>
            </a:r>
            <a:endParaRPr lang="en-US" dirty="0"/>
          </a:p>
        </p:txBody>
      </p:sp>
    </p:spTree>
    <p:extLst>
      <p:ext uri="{BB962C8B-B14F-4D97-AF65-F5344CB8AC3E}">
        <p14:creationId xmlns:p14="http://schemas.microsoft.com/office/powerpoint/2010/main" val="72468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2751074" cy="523220"/>
          </a:xfrm>
          <a:prstGeom prst="rect">
            <a:avLst/>
          </a:prstGeom>
          <a:noFill/>
        </p:spPr>
        <p:txBody>
          <a:bodyPr wrap="none" rtlCol="0">
            <a:spAutoFit/>
          </a:bodyPr>
          <a:lstStyle/>
          <a:p>
            <a:r>
              <a:rPr lang="es-ES" sz="2800" b="1" dirty="0">
                <a:latin typeface="Roboto" pitchFamily="2" charset="0"/>
                <a:ea typeface="Roboto" pitchFamily="2" charset="0"/>
              </a:rPr>
              <a:t>3</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7" name="TextBox 6"/>
          <p:cNvSpPr txBox="1"/>
          <p:nvPr/>
        </p:nvSpPr>
        <p:spPr>
          <a:xfrm>
            <a:off x="189865" y="281901"/>
            <a:ext cx="8632828" cy="1200329"/>
          </a:xfrm>
          <a:prstGeom prst="rect">
            <a:avLst/>
          </a:prstGeom>
          <a:noFill/>
        </p:spPr>
        <p:txBody>
          <a:bodyPr wrap="square" rtlCol="0">
            <a:spAutoFit/>
          </a:bodyPr>
          <a:lstStyle/>
          <a:p>
            <a:endParaRPr lang="es-ES" dirty="0">
              <a:latin typeface="Roboto" pitchFamily="2" charset="0"/>
              <a:ea typeface="Roboto" pitchFamily="2" charset="0"/>
            </a:endParaRPr>
          </a:p>
          <a:p>
            <a:endParaRPr lang="es-ES" dirty="0">
              <a:latin typeface="Roboto" pitchFamily="2" charset="0"/>
              <a:ea typeface="Roboto" pitchFamily="2" charset="0"/>
            </a:endParaRPr>
          </a:p>
          <a:p>
            <a:pPr marL="742950" lvl="1" indent="-285750">
              <a:buFont typeface="Arial" panose="020B0604020202020204" pitchFamily="34" charset="0"/>
              <a:buChar char="•"/>
            </a:pPr>
            <a:endParaRPr lang="es-ES" dirty="0">
              <a:latin typeface="Roboto" pitchFamily="2" charset="0"/>
              <a:ea typeface="Roboto" pitchFamily="2" charset="0"/>
            </a:endParaRPr>
          </a:p>
          <a:p>
            <a:pPr marL="742950" lvl="1" indent="-285750">
              <a:buFont typeface="Arial" panose="020B0604020202020204" pitchFamily="34" charset="0"/>
              <a:buChar char="•"/>
            </a:pPr>
            <a:endParaRPr lang="es-ES" dirty="0" smtClean="0">
              <a:latin typeface="Roboto" pitchFamily="2" charset="0"/>
              <a:ea typeface="Roboto" pitchFamily="2" charset="0"/>
            </a:endParaRPr>
          </a:p>
        </p:txBody>
      </p:sp>
      <p:sp>
        <p:nvSpPr>
          <p:cNvPr id="3" name="Rectangle 2"/>
          <p:cNvSpPr/>
          <p:nvPr/>
        </p:nvSpPr>
        <p:spPr>
          <a:xfrm>
            <a:off x="159385" y="993506"/>
            <a:ext cx="8332011" cy="369332"/>
          </a:xfrm>
          <a:prstGeom prst="rect">
            <a:avLst/>
          </a:prstGeom>
        </p:spPr>
        <p:txBody>
          <a:bodyPr wrap="square">
            <a:spAutoFit/>
          </a:bodyPr>
          <a:lstStyle/>
          <a:p>
            <a:r>
              <a:rPr lang="es-ES" b="1" dirty="0" err="1" smtClean="0">
                <a:latin typeface="Roboto" pitchFamily="2" charset="0"/>
                <a:ea typeface="Roboto" pitchFamily="2" charset="0"/>
              </a:rPr>
              <a:t>Volume</a:t>
            </a:r>
            <a:r>
              <a:rPr lang="es-ES" b="1" dirty="0" smtClean="0">
                <a:latin typeface="Roboto" pitchFamily="2" charset="0"/>
                <a:ea typeface="Roboto" pitchFamily="2" charset="0"/>
              </a:rPr>
              <a:t> </a:t>
            </a:r>
            <a:r>
              <a:rPr lang="es-ES" b="1" dirty="0" err="1" smtClean="0">
                <a:latin typeface="Roboto" pitchFamily="2" charset="0"/>
                <a:ea typeface="Roboto" pitchFamily="2" charset="0"/>
              </a:rPr>
              <a:t>analysis</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12" name="Rounded Rectangle 11"/>
          <p:cNvSpPr/>
          <p:nvPr/>
        </p:nvSpPr>
        <p:spPr>
          <a:xfrm>
            <a:off x="440806" y="2559528"/>
            <a:ext cx="1126854" cy="14435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200" b="1" dirty="0" smtClean="0">
                <a:solidFill>
                  <a:schemeClr val="accent5">
                    <a:lumMod val="75000"/>
                  </a:schemeClr>
                </a:solidFill>
              </a:rPr>
              <a:t>NONE</a:t>
            </a:r>
            <a:endParaRPr lang="es-ES" sz="1200" dirty="0" smtClean="0">
              <a:solidFill>
                <a:schemeClr val="tx1"/>
              </a:solidFill>
            </a:endParaRPr>
          </a:p>
          <a:p>
            <a:pPr algn="ctr"/>
            <a:r>
              <a:rPr lang="es-ES" sz="1200" dirty="0" smtClean="0">
                <a:solidFill>
                  <a:schemeClr val="tx1"/>
                </a:solidFill>
              </a:rPr>
              <a:t> </a:t>
            </a:r>
            <a:r>
              <a:rPr lang="es-ES" sz="1200" b="1" dirty="0" smtClean="0">
                <a:solidFill>
                  <a:schemeClr val="accent5">
                    <a:lumMod val="75000"/>
                  </a:schemeClr>
                </a:solidFill>
              </a:rPr>
              <a:t>MASKED</a:t>
            </a:r>
            <a:r>
              <a:rPr lang="es-ES" sz="1200" dirty="0" smtClean="0">
                <a:solidFill>
                  <a:schemeClr val="tx1"/>
                </a:solidFill>
              </a:rPr>
              <a:t> </a:t>
            </a:r>
          </a:p>
          <a:p>
            <a:pPr algn="ctr"/>
            <a:r>
              <a:rPr lang="es-ES" sz="1200" b="1" dirty="0" smtClean="0">
                <a:solidFill>
                  <a:schemeClr val="accent5">
                    <a:lumMod val="75000"/>
                  </a:schemeClr>
                </a:solidFill>
              </a:rPr>
              <a:t>MAGON</a:t>
            </a:r>
            <a:endParaRPr lang="es-ES" sz="1200" dirty="0">
              <a:solidFill>
                <a:schemeClr val="tx1"/>
              </a:solidFill>
            </a:endParaRPr>
          </a:p>
          <a:p>
            <a:pPr algn="ctr"/>
            <a:r>
              <a:rPr lang="es-ES" sz="1200" b="1" dirty="0" smtClean="0">
                <a:solidFill>
                  <a:schemeClr val="accent5">
                    <a:lumMod val="75000"/>
                  </a:schemeClr>
                </a:solidFill>
              </a:rPr>
              <a:t>FSL</a:t>
            </a:r>
            <a:endParaRPr lang="es-ES" sz="1200" dirty="0">
              <a:solidFill>
                <a:schemeClr val="tx1"/>
              </a:solidFill>
            </a:endParaRPr>
          </a:p>
          <a:p>
            <a:pPr algn="ctr"/>
            <a:r>
              <a:rPr lang="es-ES" sz="1200" b="1" dirty="0" smtClean="0">
                <a:solidFill>
                  <a:schemeClr val="accent5">
                    <a:lumMod val="75000"/>
                  </a:schemeClr>
                </a:solidFill>
              </a:rPr>
              <a:t>LEAP</a:t>
            </a:r>
            <a:endParaRPr lang="es-ES" sz="1200" dirty="0">
              <a:solidFill>
                <a:schemeClr val="tx1"/>
              </a:solidFill>
            </a:endParaRPr>
          </a:p>
          <a:p>
            <a:pPr algn="ctr"/>
            <a:r>
              <a:rPr lang="es-ES" sz="1200" b="1" dirty="0" smtClean="0">
                <a:solidFill>
                  <a:schemeClr val="accent5">
                    <a:lumMod val="75000"/>
                  </a:schemeClr>
                </a:solidFill>
              </a:rPr>
              <a:t>SLF</a:t>
            </a:r>
            <a:endParaRPr lang="en-US" sz="1200" dirty="0">
              <a:solidFill>
                <a:schemeClr val="tx1"/>
              </a:solidFill>
            </a:endParaRPr>
          </a:p>
        </p:txBody>
      </p:sp>
      <p:sp>
        <p:nvSpPr>
          <p:cNvPr id="13" name="Rounded Rectangle 12"/>
          <p:cNvSpPr/>
          <p:nvPr/>
        </p:nvSpPr>
        <p:spPr>
          <a:xfrm>
            <a:off x="440806" y="4670518"/>
            <a:ext cx="1621674" cy="75439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s-ES" sz="1200" b="1" dirty="0" smtClean="0">
                <a:solidFill>
                  <a:schemeClr val="tx1"/>
                </a:solidFill>
              </a:rPr>
              <a:t>original </a:t>
            </a:r>
            <a:r>
              <a:rPr lang="es-ES" sz="1200" b="1" dirty="0" err="1" smtClean="0">
                <a:solidFill>
                  <a:schemeClr val="tx1"/>
                </a:solidFill>
              </a:rPr>
              <a:t>healthy</a:t>
            </a:r>
            <a:endParaRPr lang="es-ES" sz="1200" b="1" dirty="0" smtClean="0">
              <a:solidFill>
                <a:schemeClr val="tx1"/>
              </a:solidFill>
            </a:endParaRPr>
          </a:p>
          <a:p>
            <a:pPr algn="ctr"/>
            <a:r>
              <a:rPr lang="es-ES" sz="1200" b="1" dirty="0" err="1" smtClean="0">
                <a:solidFill>
                  <a:schemeClr val="tx1"/>
                </a:solidFill>
              </a:rPr>
              <a:t>images</a:t>
            </a:r>
            <a:endParaRPr lang="en-US" sz="1200" b="1" dirty="0">
              <a:solidFill>
                <a:schemeClr val="tx1"/>
              </a:solidFill>
            </a:endParaRPr>
          </a:p>
        </p:txBody>
      </p:sp>
      <p:sp>
        <p:nvSpPr>
          <p:cNvPr id="14" name="Rounded Rectangle 13"/>
          <p:cNvSpPr/>
          <p:nvPr/>
        </p:nvSpPr>
        <p:spPr>
          <a:xfrm>
            <a:off x="3764074" y="3843581"/>
            <a:ext cx="1347360" cy="6881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200" dirty="0" smtClean="0"/>
              <a:t>  % of </a:t>
            </a:r>
            <a:r>
              <a:rPr lang="es-ES" sz="1200" dirty="0" err="1" smtClean="0"/>
              <a:t>absolute</a:t>
            </a:r>
            <a:r>
              <a:rPr lang="es-ES" sz="1200" dirty="0" smtClean="0"/>
              <a:t> </a:t>
            </a:r>
            <a:r>
              <a:rPr lang="es-ES" sz="1200" dirty="0" err="1" smtClean="0"/>
              <a:t>difference</a:t>
            </a:r>
            <a:r>
              <a:rPr lang="es-ES" sz="1200" dirty="0" smtClean="0"/>
              <a:t> in </a:t>
            </a:r>
            <a:r>
              <a:rPr lang="es-ES" sz="1200" b="1" dirty="0" smtClean="0"/>
              <a:t>GM</a:t>
            </a:r>
            <a:r>
              <a:rPr lang="es-ES" sz="1200" dirty="0" smtClean="0"/>
              <a:t> and </a:t>
            </a:r>
            <a:r>
              <a:rPr lang="es-ES" sz="1200" b="1" dirty="0" smtClean="0"/>
              <a:t>WM</a:t>
            </a:r>
            <a:r>
              <a:rPr lang="es-ES" sz="1200" dirty="0" smtClean="0"/>
              <a:t> </a:t>
            </a:r>
            <a:endParaRPr lang="en-US" sz="1200" dirty="0"/>
          </a:p>
        </p:txBody>
      </p:sp>
      <p:grpSp>
        <p:nvGrpSpPr>
          <p:cNvPr id="82" name="Group 81"/>
          <p:cNvGrpSpPr/>
          <p:nvPr/>
        </p:nvGrpSpPr>
        <p:grpSpPr>
          <a:xfrm>
            <a:off x="1567660" y="3001321"/>
            <a:ext cx="2511580" cy="553584"/>
            <a:chOff x="1567660" y="2554281"/>
            <a:chExt cx="2511580" cy="553584"/>
          </a:xfrm>
        </p:grpSpPr>
        <p:sp>
          <p:nvSpPr>
            <p:cNvPr id="6" name="Rounded Rectangle 5"/>
            <p:cNvSpPr/>
            <p:nvPr/>
          </p:nvSpPr>
          <p:spPr>
            <a:xfrm>
              <a:off x="2503053" y="2554281"/>
              <a:ext cx="1576187" cy="5535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600" b="1" dirty="0" smtClean="0">
                  <a:solidFill>
                    <a:schemeClr val="tx1"/>
                  </a:solidFill>
                </a:rPr>
                <a:t>FAST/SPM8</a:t>
              </a:r>
            </a:p>
            <a:p>
              <a:pPr algn="ctr"/>
              <a:r>
                <a:rPr lang="es-ES" sz="1600" b="1" dirty="0" err="1" smtClean="0">
                  <a:solidFill>
                    <a:schemeClr val="tx1"/>
                  </a:solidFill>
                </a:rPr>
                <a:t>segmentation</a:t>
              </a:r>
              <a:endParaRPr lang="en-US" sz="1600" b="1" dirty="0">
                <a:solidFill>
                  <a:schemeClr val="tx1"/>
                </a:solidFill>
              </a:endParaRPr>
            </a:p>
          </p:txBody>
        </p:sp>
        <p:cxnSp>
          <p:nvCxnSpPr>
            <p:cNvPr id="22" name="Elbow Connector 21"/>
            <p:cNvCxnSpPr>
              <a:stCxn id="12" idx="3"/>
              <a:endCxn id="6" idx="1"/>
            </p:cNvCxnSpPr>
            <p:nvPr/>
          </p:nvCxnSpPr>
          <p:spPr>
            <a:xfrm flipV="1">
              <a:off x="1567660" y="2831073"/>
              <a:ext cx="935393" cy="317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25" name="Elbow Connector 24"/>
          <p:cNvCxnSpPr>
            <a:stCxn id="13" idx="3"/>
            <a:endCxn id="79" idx="1"/>
          </p:cNvCxnSpPr>
          <p:nvPr/>
        </p:nvCxnSpPr>
        <p:spPr>
          <a:xfrm>
            <a:off x="2062480" y="5047715"/>
            <a:ext cx="440573" cy="3426"/>
          </a:xfrm>
          <a:prstGeom prst="bentConnector3">
            <a:avLst>
              <a:gd name="adj1" fmla="val 5000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9865" y="1478591"/>
            <a:ext cx="8632828" cy="369332"/>
          </a:xfrm>
          <a:prstGeom prst="rect">
            <a:avLst/>
          </a:prstGeom>
          <a:noFill/>
        </p:spPr>
        <p:txBody>
          <a:bodyPr wrap="square" rtlCol="0">
            <a:spAutoFit/>
          </a:bodyPr>
          <a:lstStyle/>
          <a:p>
            <a:r>
              <a:rPr lang="es-ES" dirty="0" err="1" smtClean="0">
                <a:latin typeface="Roboto" pitchFamily="2" charset="0"/>
                <a:ea typeface="Roboto" pitchFamily="2" charset="0"/>
              </a:rPr>
              <a:t>All</a:t>
            </a:r>
            <a:r>
              <a:rPr lang="es-ES" dirty="0" smtClean="0">
                <a:latin typeface="Roboto" pitchFamily="2" charset="0"/>
                <a:ea typeface="Roboto" pitchFamily="2" charset="0"/>
              </a:rPr>
              <a:t> </a:t>
            </a:r>
            <a:r>
              <a:rPr lang="es-ES" dirty="0" err="1" smtClean="0">
                <a:latin typeface="Roboto" pitchFamily="2" charset="0"/>
                <a:ea typeface="Roboto" pitchFamily="2" charset="0"/>
              </a:rPr>
              <a:t>methods</a:t>
            </a:r>
            <a:r>
              <a:rPr lang="es-ES" dirty="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tested</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dirty="0" err="1" smtClean="0">
                <a:latin typeface="Roboto" pitchFamily="2" charset="0"/>
                <a:ea typeface="Roboto" pitchFamily="2" charset="0"/>
              </a:rPr>
              <a:t>both</a:t>
            </a:r>
            <a:r>
              <a:rPr lang="es-ES"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FAST</a:t>
            </a:r>
            <a:r>
              <a:rPr lang="es-ES" b="1" dirty="0" smtClean="0">
                <a:latin typeface="Roboto" pitchFamily="2" charset="0"/>
                <a:ea typeface="Roboto" pitchFamily="2" charset="0"/>
              </a:rPr>
              <a:t> </a:t>
            </a:r>
            <a:r>
              <a:rPr lang="es-ES" dirty="0" smtClean="0">
                <a:latin typeface="Roboto" pitchFamily="2" charset="0"/>
                <a:ea typeface="Roboto" pitchFamily="2" charset="0"/>
              </a:rPr>
              <a:t>and</a:t>
            </a:r>
            <a:r>
              <a:rPr lang="es-ES" b="1"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SPM8</a:t>
            </a:r>
            <a:r>
              <a:rPr lang="es-ES" b="1" dirty="0" smtClean="0">
                <a:latin typeface="Roboto" pitchFamily="2" charset="0"/>
                <a:ea typeface="Roboto" pitchFamily="2" charset="0"/>
              </a:rPr>
              <a:t> </a:t>
            </a:r>
            <a:r>
              <a:rPr lang="es-ES"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dirty="0" err="1" smtClean="0">
                <a:latin typeface="Roboto" pitchFamily="2" charset="0"/>
                <a:ea typeface="Roboto" pitchFamily="2" charset="0"/>
              </a:rPr>
              <a:t>segmentation</a:t>
            </a:r>
            <a:r>
              <a:rPr lang="es-ES" b="1" dirty="0" smtClean="0">
                <a:latin typeface="Roboto" pitchFamily="2" charset="0"/>
                <a:ea typeface="Roboto" pitchFamily="2" charset="0"/>
              </a:rPr>
              <a:t> </a:t>
            </a:r>
            <a:r>
              <a:rPr lang="es-ES" dirty="0" err="1" smtClean="0">
                <a:latin typeface="Roboto" pitchFamily="2" charset="0"/>
                <a:ea typeface="Roboto" pitchFamily="2" charset="0"/>
              </a:rPr>
              <a:t>methods</a:t>
            </a:r>
            <a:r>
              <a:rPr lang="es-ES" b="1" dirty="0" smtClean="0">
                <a:latin typeface="Roboto" pitchFamily="2" charset="0"/>
                <a:ea typeface="Roboto" pitchFamily="2" charset="0"/>
              </a:rPr>
              <a:t>:</a:t>
            </a:r>
            <a:endParaRPr lang="es-ES" dirty="0">
              <a:latin typeface="Roboto" pitchFamily="2" charset="0"/>
              <a:ea typeface="Roboto" pitchFamily="2" charset="0"/>
            </a:endParaRPr>
          </a:p>
        </p:txBody>
      </p:sp>
      <p:pic>
        <p:nvPicPr>
          <p:cNvPr id="17" name="Picture 16"/>
          <p:cNvPicPr>
            <a:picLocks noChangeAspect="1"/>
          </p:cNvPicPr>
          <p:nvPr/>
        </p:nvPicPr>
        <p:blipFill>
          <a:blip r:embed="rId3"/>
          <a:stretch>
            <a:fillRect/>
          </a:stretch>
        </p:blipFill>
        <p:spPr>
          <a:xfrm>
            <a:off x="5373147" y="3652923"/>
            <a:ext cx="3671340" cy="1216408"/>
          </a:xfrm>
          <a:prstGeom prst="rect">
            <a:avLst/>
          </a:prstGeom>
        </p:spPr>
      </p:pic>
      <p:sp>
        <p:nvSpPr>
          <p:cNvPr id="79" name="Rounded Rectangle 78"/>
          <p:cNvSpPr/>
          <p:nvPr/>
        </p:nvSpPr>
        <p:spPr>
          <a:xfrm>
            <a:off x="2503053" y="4774349"/>
            <a:ext cx="1576187" cy="5535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600" b="1" dirty="0" smtClean="0">
                <a:solidFill>
                  <a:schemeClr val="tx1"/>
                </a:solidFill>
              </a:rPr>
              <a:t>FAST/SPM8</a:t>
            </a:r>
          </a:p>
          <a:p>
            <a:pPr algn="ctr"/>
            <a:r>
              <a:rPr lang="es-ES" sz="1600" b="1" dirty="0" err="1" smtClean="0">
                <a:solidFill>
                  <a:schemeClr val="tx1"/>
                </a:solidFill>
              </a:rPr>
              <a:t>segmentation</a:t>
            </a:r>
            <a:endParaRPr lang="en-US" sz="1600" b="1" dirty="0">
              <a:solidFill>
                <a:schemeClr val="tx1"/>
              </a:solidFill>
            </a:endParaRPr>
          </a:p>
        </p:txBody>
      </p:sp>
      <p:cxnSp>
        <p:nvCxnSpPr>
          <p:cNvPr id="83" name="Elbow Connector 82"/>
          <p:cNvCxnSpPr>
            <a:endCxn id="14" idx="0"/>
          </p:cNvCxnSpPr>
          <p:nvPr/>
        </p:nvCxnSpPr>
        <p:spPr>
          <a:xfrm rot="16200000" flipH="1">
            <a:off x="3971420" y="3377247"/>
            <a:ext cx="568010" cy="364658"/>
          </a:xfrm>
          <a:prstGeom prst="bentConnector3">
            <a:avLst>
              <a:gd name="adj1" fmla="val 170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endCxn id="14" idx="2"/>
          </p:cNvCxnSpPr>
          <p:nvPr/>
        </p:nvCxnSpPr>
        <p:spPr>
          <a:xfrm rot="5400000" flipH="1" flipV="1">
            <a:off x="4006202" y="4598641"/>
            <a:ext cx="498447" cy="364658"/>
          </a:xfrm>
          <a:prstGeom prst="bentConnector3">
            <a:avLst>
              <a:gd name="adj1" fmla="val 4137"/>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227F3176-F9F6-45D0-9446-6BF35B4A50FB}" type="slidenum">
              <a:rPr lang="en-US" smtClean="0"/>
              <a:pPr/>
              <a:t>34</a:t>
            </a:fld>
            <a:r>
              <a:rPr lang="en-US" smtClean="0"/>
              <a:t> / 75</a:t>
            </a:r>
            <a:endParaRPr lang="en-US" dirty="0"/>
          </a:p>
        </p:txBody>
      </p:sp>
    </p:spTree>
    <p:extLst>
      <p:ext uri="{BB962C8B-B14F-4D97-AF65-F5344CB8AC3E}">
        <p14:creationId xmlns:p14="http://schemas.microsoft.com/office/powerpoint/2010/main" val="63416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2751074" cy="523220"/>
          </a:xfrm>
          <a:prstGeom prst="rect">
            <a:avLst/>
          </a:prstGeom>
          <a:noFill/>
        </p:spPr>
        <p:txBody>
          <a:bodyPr wrap="none" rtlCol="0">
            <a:spAutoFit/>
          </a:bodyPr>
          <a:lstStyle/>
          <a:p>
            <a:r>
              <a:rPr lang="es-ES" sz="2800" b="1" dirty="0">
                <a:latin typeface="Roboto" pitchFamily="2" charset="0"/>
                <a:ea typeface="Roboto" pitchFamily="2" charset="0"/>
              </a:rPr>
              <a:t>3</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5" name="Rectangle 4"/>
          <p:cNvSpPr/>
          <p:nvPr/>
        </p:nvSpPr>
        <p:spPr>
          <a:xfrm>
            <a:off x="156669" y="750890"/>
            <a:ext cx="1018227" cy="369332"/>
          </a:xfrm>
          <a:prstGeom prst="rect">
            <a:avLst/>
          </a:prstGeom>
        </p:spPr>
        <p:txBody>
          <a:bodyPr wrap="none">
            <a:spAutoFit/>
          </a:bodyPr>
          <a:lstStyle/>
          <a:p>
            <a:r>
              <a:rPr lang="es-ES" b="1" dirty="0" err="1" smtClean="0">
                <a:latin typeface="Roboto" pitchFamily="2" charset="0"/>
                <a:ea typeface="Roboto" pitchFamily="2" charset="0"/>
              </a:rPr>
              <a:t>Results</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11" name="Rectangle 10"/>
          <p:cNvSpPr/>
          <p:nvPr/>
        </p:nvSpPr>
        <p:spPr>
          <a:xfrm>
            <a:off x="156669" y="1180982"/>
            <a:ext cx="2416880" cy="369332"/>
          </a:xfrm>
          <a:prstGeom prst="rect">
            <a:avLst/>
          </a:prstGeom>
        </p:spPr>
        <p:txBody>
          <a:bodyPr wrap="none">
            <a:spAutoFit/>
          </a:bodyPr>
          <a:lstStyle/>
          <a:p>
            <a:r>
              <a:rPr lang="es-ES" b="1" dirty="0">
                <a:solidFill>
                  <a:schemeClr val="accent5">
                    <a:lumMod val="75000"/>
                  </a:schemeClr>
                </a:solidFill>
                <a:latin typeface="Roboto" pitchFamily="2" charset="0"/>
                <a:ea typeface="Roboto" pitchFamily="2" charset="0"/>
              </a:rPr>
              <a:t>OASIS </a:t>
            </a:r>
            <a:r>
              <a:rPr lang="es-ES" b="1" dirty="0" err="1" smtClean="0">
                <a:solidFill>
                  <a:schemeClr val="accent5">
                    <a:lumMod val="75000"/>
                  </a:schemeClr>
                </a:solidFill>
                <a:latin typeface="Roboto" pitchFamily="2" charset="0"/>
                <a:ea typeface="Roboto" pitchFamily="2" charset="0"/>
              </a:rPr>
              <a:t>dataset</a:t>
            </a:r>
            <a:r>
              <a:rPr lang="es-ES" b="1" dirty="0" smtClean="0">
                <a:solidFill>
                  <a:schemeClr val="accent5">
                    <a:lumMod val="75000"/>
                  </a:schemeClr>
                </a:solidFill>
                <a:latin typeface="Roboto" pitchFamily="2" charset="0"/>
                <a:ea typeface="Roboto" pitchFamily="2" charset="0"/>
              </a:rPr>
              <a:t> (1.5T) </a:t>
            </a:r>
            <a:endParaRPr lang="en-US" dirty="0">
              <a:solidFill>
                <a:schemeClr val="accent5">
                  <a:lumMod val="75000"/>
                </a:schemeClr>
              </a:solidFill>
            </a:endParaRPr>
          </a:p>
        </p:txBody>
      </p:sp>
      <p:grpSp>
        <p:nvGrpSpPr>
          <p:cNvPr id="19" name="Group 18"/>
          <p:cNvGrpSpPr/>
          <p:nvPr/>
        </p:nvGrpSpPr>
        <p:grpSpPr>
          <a:xfrm>
            <a:off x="208159" y="1550314"/>
            <a:ext cx="3511031" cy="2341364"/>
            <a:chOff x="208159" y="1806298"/>
            <a:chExt cx="3511031" cy="2341364"/>
          </a:xfrm>
        </p:grpSpPr>
        <p:pic>
          <p:nvPicPr>
            <p:cNvPr id="10" name="Picture 9"/>
            <p:cNvPicPr>
              <a:picLocks noChangeAspect="1"/>
            </p:cNvPicPr>
            <p:nvPr/>
          </p:nvPicPr>
          <p:blipFill>
            <a:blip r:embed="rId3"/>
            <a:stretch>
              <a:fillRect/>
            </a:stretch>
          </p:blipFill>
          <p:spPr>
            <a:xfrm>
              <a:off x="208159" y="1806298"/>
              <a:ext cx="3511031" cy="1926907"/>
            </a:xfrm>
            <a:prstGeom prst="rect">
              <a:avLst/>
            </a:prstGeom>
          </p:spPr>
        </p:pic>
        <p:sp>
          <p:nvSpPr>
            <p:cNvPr id="15" name="Rectangle 14"/>
            <p:cNvSpPr/>
            <p:nvPr/>
          </p:nvSpPr>
          <p:spPr>
            <a:xfrm>
              <a:off x="1598959" y="3778330"/>
              <a:ext cx="729430" cy="369332"/>
            </a:xfrm>
            <a:prstGeom prst="rect">
              <a:avLst/>
            </a:prstGeom>
          </p:spPr>
          <p:txBody>
            <a:bodyPr wrap="none">
              <a:spAutoFit/>
            </a:bodyPr>
            <a:lstStyle/>
            <a:p>
              <a:r>
                <a:rPr lang="es-ES" b="1" dirty="0">
                  <a:latin typeface="Roboto" pitchFamily="2" charset="0"/>
                  <a:ea typeface="Roboto" pitchFamily="2" charset="0"/>
                </a:rPr>
                <a:t>FAST</a:t>
              </a:r>
              <a:endParaRPr lang="en-US" b="1" dirty="0"/>
            </a:p>
          </p:txBody>
        </p:sp>
      </p:grpSp>
      <p:grpSp>
        <p:nvGrpSpPr>
          <p:cNvPr id="17" name="Group 16"/>
          <p:cNvGrpSpPr/>
          <p:nvPr/>
        </p:nvGrpSpPr>
        <p:grpSpPr>
          <a:xfrm>
            <a:off x="4360929" y="1550314"/>
            <a:ext cx="3614067" cy="2361843"/>
            <a:chOff x="4332640" y="1780581"/>
            <a:chExt cx="3614067" cy="2361843"/>
          </a:xfrm>
        </p:grpSpPr>
        <p:pic>
          <p:nvPicPr>
            <p:cNvPr id="9" name="Picture 8"/>
            <p:cNvPicPr>
              <a:picLocks noChangeAspect="1"/>
            </p:cNvPicPr>
            <p:nvPr/>
          </p:nvPicPr>
          <p:blipFill>
            <a:blip r:embed="rId4"/>
            <a:stretch>
              <a:fillRect/>
            </a:stretch>
          </p:blipFill>
          <p:spPr>
            <a:xfrm>
              <a:off x="4332640" y="1780581"/>
              <a:ext cx="3614067" cy="1952624"/>
            </a:xfrm>
            <a:prstGeom prst="rect">
              <a:avLst/>
            </a:prstGeom>
          </p:spPr>
        </p:pic>
        <p:sp>
          <p:nvSpPr>
            <p:cNvPr id="41" name="Rectangle 40"/>
            <p:cNvSpPr/>
            <p:nvPr/>
          </p:nvSpPr>
          <p:spPr>
            <a:xfrm>
              <a:off x="5904171" y="3773092"/>
              <a:ext cx="808235" cy="369332"/>
            </a:xfrm>
            <a:prstGeom prst="rect">
              <a:avLst/>
            </a:prstGeom>
          </p:spPr>
          <p:txBody>
            <a:bodyPr wrap="none">
              <a:spAutoFit/>
            </a:bodyPr>
            <a:lstStyle/>
            <a:p>
              <a:r>
                <a:rPr lang="es-ES" b="1" dirty="0" smtClean="0">
                  <a:latin typeface="Roboto" pitchFamily="2" charset="0"/>
                  <a:ea typeface="Roboto" pitchFamily="2" charset="0"/>
                </a:rPr>
                <a:t>SPM8</a:t>
              </a:r>
              <a:endParaRPr lang="en-US" b="1" dirty="0"/>
            </a:p>
          </p:txBody>
        </p:sp>
      </p:grpSp>
      <p:sp>
        <p:nvSpPr>
          <p:cNvPr id="42" name="Rectangle 41"/>
          <p:cNvSpPr/>
          <p:nvPr/>
        </p:nvSpPr>
        <p:spPr>
          <a:xfrm>
            <a:off x="156669" y="4062169"/>
            <a:ext cx="8148384" cy="369332"/>
          </a:xfrm>
          <a:prstGeom prst="rect">
            <a:avLst/>
          </a:prstGeom>
        </p:spPr>
        <p:txBody>
          <a:bodyPr wrap="none">
            <a:spAutoFit/>
          </a:bodyPr>
          <a:lstStyle/>
          <a:p>
            <a:r>
              <a:rPr lang="es-ES" b="1" dirty="0" err="1" smtClean="0">
                <a:solidFill>
                  <a:schemeClr val="accent5">
                    <a:lumMod val="75000"/>
                  </a:schemeClr>
                </a:solidFill>
                <a:latin typeface="Roboto" pitchFamily="2" charset="0"/>
                <a:ea typeface="Roboto" pitchFamily="2" charset="0"/>
              </a:rPr>
              <a:t>Statistical</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significance</a:t>
            </a:r>
            <a:r>
              <a:rPr lang="es-ES" b="1" dirty="0" smtClean="0">
                <a:latin typeface="Roboto" pitchFamily="2" charset="0"/>
                <a:ea typeface="Roboto" pitchFamily="2" charset="0"/>
              </a:rPr>
              <a:t> </a:t>
            </a:r>
            <a:r>
              <a:rPr lang="es-ES" dirty="0" err="1" smtClean="0">
                <a:latin typeface="Roboto" pitchFamily="2" charset="0"/>
                <a:ea typeface="Roboto" pitchFamily="2" charset="0"/>
              </a:rPr>
              <a:t>by</a:t>
            </a:r>
            <a:r>
              <a:rPr lang="es-ES" dirty="0" smtClean="0">
                <a:latin typeface="Roboto" pitchFamily="2" charset="0"/>
                <a:ea typeface="Roboto" pitchFamily="2" charset="0"/>
              </a:rPr>
              <a:t> ranking </a:t>
            </a:r>
            <a:r>
              <a:rPr lang="es-ES" dirty="0" err="1" smtClean="0">
                <a:latin typeface="Roboto" pitchFamily="2" charset="0"/>
                <a:ea typeface="Roboto" pitchFamily="2" charset="0"/>
              </a:rPr>
              <a:t>methods</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dirty="0" err="1" smtClean="0">
                <a:latin typeface="Roboto" pitchFamily="2" charset="0"/>
                <a:ea typeface="Roboto" pitchFamily="2" charset="0"/>
              </a:rPr>
              <a:t>pair-wise</a:t>
            </a:r>
            <a:r>
              <a:rPr lang="es-ES" dirty="0" smtClean="0">
                <a:latin typeface="Roboto" pitchFamily="2" charset="0"/>
                <a:ea typeface="Roboto" pitchFamily="2" charset="0"/>
              </a:rPr>
              <a:t> </a:t>
            </a:r>
            <a:r>
              <a:rPr lang="es-ES" b="1" dirty="0" err="1" smtClean="0">
                <a:latin typeface="Roboto" pitchFamily="2" charset="0"/>
                <a:ea typeface="Roboto" pitchFamily="2" charset="0"/>
              </a:rPr>
              <a:t>permutation</a:t>
            </a:r>
            <a:r>
              <a:rPr lang="es-ES" b="1" dirty="0" smtClean="0">
                <a:latin typeface="Roboto" pitchFamily="2" charset="0"/>
                <a:ea typeface="Roboto" pitchFamily="2" charset="0"/>
              </a:rPr>
              <a:t> </a:t>
            </a:r>
            <a:r>
              <a:rPr lang="es-ES" b="1" dirty="0" err="1" smtClean="0">
                <a:latin typeface="Roboto" pitchFamily="2" charset="0"/>
                <a:ea typeface="Roboto" pitchFamily="2" charset="0"/>
              </a:rPr>
              <a:t>tests</a:t>
            </a:r>
            <a:r>
              <a:rPr lang="es-ES" dirty="0" smtClean="0">
                <a:latin typeface="Roboto" pitchFamily="2" charset="0"/>
                <a:ea typeface="Roboto" pitchFamily="2" charset="0"/>
              </a:rPr>
              <a:t>:</a:t>
            </a:r>
            <a:endParaRPr lang="en-US" dirty="0"/>
          </a:p>
        </p:txBody>
      </p:sp>
      <p:graphicFrame>
        <p:nvGraphicFramePr>
          <p:cNvPr id="20" name="Table 19"/>
          <p:cNvGraphicFramePr>
            <a:graphicFrameLocks noGrp="1"/>
          </p:cNvGraphicFramePr>
          <p:nvPr>
            <p:extLst>
              <p:ext uri="{D42A27DB-BD31-4B8C-83A1-F6EECF244321}">
                <p14:modId xmlns:p14="http://schemas.microsoft.com/office/powerpoint/2010/main" val="1779405942"/>
              </p:ext>
            </p:extLst>
          </p:nvPr>
        </p:nvGraphicFramePr>
        <p:xfrm>
          <a:off x="330200" y="4651691"/>
          <a:ext cx="3342640" cy="1768159"/>
        </p:xfrm>
        <a:graphic>
          <a:graphicData uri="http://schemas.openxmlformats.org/drawingml/2006/table">
            <a:tbl>
              <a:tblPr>
                <a:tableStyleId>{9D7B26C5-4107-4FEC-AEDC-1716B250A1EF}</a:tableStyleId>
              </a:tblPr>
              <a:tblGrid>
                <a:gridCol w="556748">
                  <a:extLst>
                    <a:ext uri="{9D8B030D-6E8A-4147-A177-3AD203B41FA5}">
                      <a16:colId xmlns:a16="http://schemas.microsoft.com/office/drawing/2014/main" val="1428565267"/>
                    </a:ext>
                  </a:extLst>
                </a:gridCol>
                <a:gridCol w="556748">
                  <a:extLst>
                    <a:ext uri="{9D8B030D-6E8A-4147-A177-3AD203B41FA5}">
                      <a16:colId xmlns:a16="http://schemas.microsoft.com/office/drawing/2014/main" val="1864814639"/>
                    </a:ext>
                  </a:extLst>
                </a:gridCol>
                <a:gridCol w="557825">
                  <a:extLst>
                    <a:ext uri="{9D8B030D-6E8A-4147-A177-3AD203B41FA5}">
                      <a16:colId xmlns:a16="http://schemas.microsoft.com/office/drawing/2014/main" val="3747178439"/>
                    </a:ext>
                  </a:extLst>
                </a:gridCol>
                <a:gridCol w="235837">
                  <a:extLst>
                    <a:ext uri="{9D8B030D-6E8A-4147-A177-3AD203B41FA5}">
                      <a16:colId xmlns:a16="http://schemas.microsoft.com/office/drawing/2014/main" val="1474807815"/>
                    </a:ext>
                  </a:extLst>
                </a:gridCol>
                <a:gridCol w="558901">
                  <a:extLst>
                    <a:ext uri="{9D8B030D-6E8A-4147-A177-3AD203B41FA5}">
                      <a16:colId xmlns:a16="http://schemas.microsoft.com/office/drawing/2014/main" val="1340940494"/>
                    </a:ext>
                  </a:extLst>
                </a:gridCol>
                <a:gridCol w="876581">
                  <a:extLst>
                    <a:ext uri="{9D8B030D-6E8A-4147-A177-3AD203B41FA5}">
                      <a16:colId xmlns:a16="http://schemas.microsoft.com/office/drawing/2014/main" val="2202639048"/>
                    </a:ext>
                  </a:extLst>
                </a:gridCol>
              </a:tblGrid>
              <a:tr h="156337">
                <a:tc>
                  <a:txBody>
                    <a:bodyPr/>
                    <a:lstStyle/>
                    <a:p>
                      <a:pPr>
                        <a:lnSpc>
                          <a:spcPct val="115000"/>
                        </a:lnSpc>
                        <a:spcAft>
                          <a:spcPts val="1000"/>
                        </a:spcAft>
                        <a:tabLst>
                          <a:tab pos="457200" algn="l"/>
                        </a:tabLst>
                      </a:pPr>
                      <a:r>
                        <a:rPr lang="en-US" sz="1000" b="1" dirty="0">
                          <a:effectLst/>
                        </a:rPr>
                        <a:t> </a:t>
                      </a:r>
                      <a:endParaRPr lang="en-US" sz="1000" b="1"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gridSpan="2">
                  <a:txBody>
                    <a:bodyPr/>
                    <a:lstStyle/>
                    <a:p>
                      <a:pPr algn="ctr">
                        <a:lnSpc>
                          <a:spcPct val="115000"/>
                        </a:lnSpc>
                        <a:spcAft>
                          <a:spcPts val="1000"/>
                        </a:spcAft>
                        <a:tabLst>
                          <a:tab pos="457200" algn="l"/>
                        </a:tabLst>
                      </a:pPr>
                      <a:r>
                        <a:rPr lang="en-US" sz="1000" b="1" dirty="0">
                          <a:effectLst/>
                        </a:rPr>
                        <a:t>NGMV</a:t>
                      </a:r>
                      <a:endParaRPr lang="en-US" sz="1000" b="1"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a:lnSpc>
                          <a:spcPct val="115000"/>
                        </a:lnSpc>
                        <a:spcAft>
                          <a:spcPts val="1000"/>
                        </a:spcAft>
                        <a:tabLst>
                          <a:tab pos="457200" algn="l"/>
                        </a:tabLst>
                      </a:pPr>
                      <a:r>
                        <a:rPr lang="en-US" sz="1000" b="1">
                          <a:effectLst/>
                        </a:rPr>
                        <a:t> </a:t>
                      </a:r>
                      <a:endParaRPr lang="en-US" sz="1000" b="1">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gridSpan="2">
                  <a:txBody>
                    <a:bodyPr/>
                    <a:lstStyle/>
                    <a:p>
                      <a:pPr algn="ctr">
                        <a:lnSpc>
                          <a:spcPct val="115000"/>
                        </a:lnSpc>
                        <a:spcAft>
                          <a:spcPts val="1000"/>
                        </a:spcAft>
                        <a:tabLst>
                          <a:tab pos="457200" algn="l"/>
                        </a:tabLst>
                      </a:pPr>
                      <a:r>
                        <a:rPr lang="en-US" sz="1000" b="1">
                          <a:effectLst/>
                        </a:rPr>
                        <a:t>NWMV</a:t>
                      </a:r>
                      <a:endParaRPr lang="en-US" sz="1000" b="1">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437469110"/>
                  </a:ext>
                </a:extLst>
              </a:tr>
              <a:tr h="190819">
                <a:tc>
                  <a:txBody>
                    <a:bodyPr/>
                    <a:lstStyle/>
                    <a:p>
                      <a:pPr>
                        <a:lnSpc>
                          <a:spcPct val="115000"/>
                        </a:lnSpc>
                        <a:spcAft>
                          <a:spcPts val="1000"/>
                        </a:spcAft>
                        <a:tabLst>
                          <a:tab pos="457200" algn="l"/>
                        </a:tabLst>
                      </a:pPr>
                      <a:r>
                        <a:rPr lang="en-US" sz="1000" b="1" dirty="0">
                          <a:effectLst/>
                        </a:rPr>
                        <a:t> </a:t>
                      </a:r>
                      <a:endParaRPr lang="en-US" sz="1000" b="1"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b="1" dirty="0">
                          <a:effectLst/>
                        </a:rPr>
                        <a:t>Method</a:t>
                      </a:r>
                      <a:endParaRPr lang="en-US" sz="1000" b="1"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tab pos="457200" algn="l"/>
                        </a:tabLst>
                        <a:defRPr/>
                      </a:pPr>
                      <a:r>
                        <a:rPr lang="en-US" sz="1000" b="1" dirty="0" smtClean="0"/>
                        <a:t>µ </a:t>
                      </a:r>
                      <a:r>
                        <a:rPr lang="es-ES" sz="1000" b="1" dirty="0" smtClean="0"/>
                        <a:t>± </a:t>
                      </a:r>
                      <a:r>
                        <a:rPr lang="el-GR" sz="1000" b="1" dirty="0" smtClean="0"/>
                        <a:t>σ</a:t>
                      </a:r>
                      <a:endParaRPr lang="en-US" sz="1000" b="1" dirty="0" smtClean="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b="1" dirty="0">
                          <a:effectLst/>
                        </a:rPr>
                        <a:t> </a:t>
                      </a:r>
                      <a:endParaRPr lang="en-US" sz="1000" b="1"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b="1" dirty="0">
                          <a:effectLst/>
                        </a:rPr>
                        <a:t>Method</a:t>
                      </a:r>
                      <a:endParaRPr lang="en-US" sz="1000" b="1"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tab pos="457200" algn="l"/>
                        </a:tabLst>
                        <a:defRPr/>
                      </a:pPr>
                      <a:r>
                        <a:rPr lang="en-US" sz="1000" b="1" dirty="0" smtClean="0"/>
                        <a:t>µ </a:t>
                      </a:r>
                      <a:r>
                        <a:rPr lang="es-ES" sz="1000" b="1" dirty="0" smtClean="0"/>
                        <a:t>± </a:t>
                      </a:r>
                      <a:r>
                        <a:rPr lang="el-GR" sz="1000" b="1" dirty="0" smtClean="0"/>
                        <a:t>σ</a:t>
                      </a:r>
                      <a:endParaRPr lang="el-GR" sz="1000" b="1" dirty="0" smtClean="0">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0067159"/>
                  </a:ext>
                </a:extLst>
              </a:tr>
              <a:tr h="158629">
                <a:tc>
                  <a:txBody>
                    <a:bodyPr/>
                    <a:lstStyle/>
                    <a:p>
                      <a:pPr>
                        <a:lnSpc>
                          <a:spcPct val="115000"/>
                        </a:lnSpc>
                        <a:spcAft>
                          <a:spcPts val="1000"/>
                        </a:spcAft>
                        <a:tabLst>
                          <a:tab pos="457200" algn="l"/>
                        </a:tabLst>
                      </a:pPr>
                      <a:r>
                        <a:rPr lang="en-US" sz="1000" b="1" dirty="0">
                          <a:effectLst/>
                        </a:rPr>
                        <a:t>Rank 1</a:t>
                      </a:r>
                      <a:endParaRPr lang="en-US" sz="1000" b="1"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dirty="0">
                          <a:effectLst/>
                        </a:rPr>
                        <a:t>SLF</a:t>
                      </a:r>
                      <a:endParaRPr lang="en-US" sz="1000"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a:effectLst/>
                        </a:rPr>
                        <a:t>0.83±0.41</a:t>
                      </a:r>
                      <a:endParaRPr lang="en-US" sz="100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a:effectLst/>
                        </a:rPr>
                        <a:t>SLF</a:t>
                      </a:r>
                      <a:endParaRPr lang="en-US" sz="100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a:effectLst/>
                        </a:rPr>
                        <a:t>0.83±0.41</a:t>
                      </a:r>
                      <a:endParaRPr lang="en-US" sz="100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0520780"/>
                  </a:ext>
                </a:extLst>
              </a:tr>
              <a:tr h="156337">
                <a:tc>
                  <a:txBody>
                    <a:bodyPr/>
                    <a:lstStyle/>
                    <a:p>
                      <a:pPr>
                        <a:lnSpc>
                          <a:spcPct val="115000"/>
                        </a:lnSpc>
                        <a:spcAft>
                          <a:spcPts val="1000"/>
                        </a:spcAft>
                        <a:tabLst>
                          <a:tab pos="457200" algn="l"/>
                        </a:tabLst>
                      </a:pPr>
                      <a:r>
                        <a:rPr lang="en-US" sz="1000" b="1" dirty="0">
                          <a:effectLst/>
                        </a:rPr>
                        <a:t>Rank 2</a:t>
                      </a:r>
                      <a:endParaRPr lang="en-US" sz="1000" b="1"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1000"/>
                        </a:spcAft>
                        <a:tabLst>
                          <a:tab pos="457200" algn="l"/>
                        </a:tabLst>
                      </a:pPr>
                      <a:r>
                        <a:rPr lang="en-US" sz="1000" dirty="0">
                          <a:effectLst/>
                        </a:rPr>
                        <a:t>FSL-L</a:t>
                      </a:r>
                      <a:endParaRPr lang="en-US" sz="1000"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dirty="0">
                          <a:effectLst/>
                        </a:rPr>
                        <a:t>0.33±0.82</a:t>
                      </a:r>
                      <a:endParaRPr lang="en-US" sz="1000"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dirty="0">
                          <a:effectLst/>
                        </a:rPr>
                        <a:t> </a:t>
                      </a:r>
                      <a:endParaRPr lang="en-US" sz="1000"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1000"/>
                        </a:spcAft>
                        <a:tabLst>
                          <a:tab pos="457200" algn="l"/>
                        </a:tabLst>
                      </a:pPr>
                      <a:r>
                        <a:rPr lang="en-US" sz="1000" dirty="0">
                          <a:effectLst/>
                        </a:rPr>
                        <a:t>FSL-L</a:t>
                      </a:r>
                      <a:endParaRPr lang="en-US" sz="1000"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dirty="0">
                          <a:effectLst/>
                        </a:rPr>
                        <a:t>0.33±0.82</a:t>
                      </a:r>
                      <a:endParaRPr lang="en-US" sz="1000" dirty="0">
                        <a:effectLst/>
                        <a:latin typeface="Roboto" pitchFamily="2" charset="0"/>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75843853"/>
                  </a:ext>
                </a:extLst>
              </a:tr>
              <a:tr h="158629">
                <a:tc>
                  <a:txBody>
                    <a:bodyPr/>
                    <a:lstStyle/>
                    <a:p>
                      <a:pPr>
                        <a:lnSpc>
                          <a:spcPct val="115000"/>
                        </a:lnSpc>
                        <a:spcAft>
                          <a:spcPts val="1000"/>
                        </a:spcAft>
                        <a:tabLst>
                          <a:tab pos="457200" algn="l"/>
                        </a:tabLst>
                      </a:pPr>
                      <a:r>
                        <a:rPr lang="en-US" sz="1000" b="1" dirty="0">
                          <a:effectLst/>
                        </a:rPr>
                        <a:t> </a:t>
                      </a:r>
                      <a:endParaRPr lang="en-US" sz="1000" b="1" dirty="0">
                        <a:effectLst/>
                        <a:latin typeface="Roboto" pitchFamily="2" charset="0"/>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a:effectLst/>
                        </a:rPr>
                        <a:t>LEAP</a:t>
                      </a:r>
                      <a:endParaRPr lang="en-US" sz="1000">
                        <a:effectLst/>
                        <a:latin typeface="Roboto" pitchFamily="2" charset="0"/>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dirty="0">
                          <a:effectLst/>
                        </a:rPr>
                        <a:t>0.33±0.82</a:t>
                      </a:r>
                      <a:endParaRPr lang="en-US" sz="1000" dirty="0">
                        <a:effectLst/>
                        <a:latin typeface="Roboto" pitchFamily="2" charset="0"/>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dirty="0">
                          <a:effectLst/>
                        </a:rPr>
                        <a:t> </a:t>
                      </a:r>
                      <a:endParaRPr lang="en-US" sz="1000" dirty="0">
                        <a:effectLst/>
                        <a:latin typeface="Roboto" pitchFamily="2" charset="0"/>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a:effectLst/>
                        </a:rPr>
                        <a:t>LEAP</a:t>
                      </a:r>
                      <a:endParaRPr lang="en-US" sz="1000">
                        <a:effectLst/>
                        <a:latin typeface="Roboto" pitchFamily="2" charset="0"/>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a:effectLst/>
                        </a:rPr>
                        <a:t>0.33±0.82</a:t>
                      </a:r>
                      <a:endParaRPr lang="en-US" sz="1000">
                        <a:effectLst/>
                        <a:latin typeface="Roboto" pitchFamily="2" charset="0"/>
                        <a:ea typeface="Roboto" pitchFamily="2" charset="0"/>
                        <a:cs typeface="Times New Roman" panose="02020603050405020304" pitchFamily="18" charset="0"/>
                      </a:endParaRPr>
                    </a:p>
                  </a:txBody>
                  <a:tcPr marL="0" marR="0" marT="0" marB="0"/>
                </a:tc>
                <a:extLst>
                  <a:ext uri="{0D108BD9-81ED-4DB2-BD59-A6C34878D82A}">
                    <a16:rowId xmlns:a16="http://schemas.microsoft.com/office/drawing/2014/main" val="1664872275"/>
                  </a:ext>
                </a:extLst>
              </a:tr>
              <a:tr h="158629">
                <a:tc>
                  <a:txBody>
                    <a:bodyPr/>
                    <a:lstStyle/>
                    <a:p>
                      <a:pPr>
                        <a:lnSpc>
                          <a:spcPct val="115000"/>
                        </a:lnSpc>
                        <a:spcAft>
                          <a:spcPts val="1000"/>
                        </a:spcAft>
                        <a:tabLst>
                          <a:tab pos="457200" algn="l"/>
                        </a:tabLst>
                      </a:pPr>
                      <a:r>
                        <a:rPr lang="en-US" sz="1000" b="1" dirty="0">
                          <a:effectLst/>
                        </a:rPr>
                        <a:t> </a:t>
                      </a:r>
                      <a:endParaRPr lang="en-US" sz="1000" b="1"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dirty="0">
                          <a:effectLst/>
                        </a:rPr>
                        <a:t> </a:t>
                      </a:r>
                      <a:endParaRPr lang="en-US" sz="1000"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2220781"/>
                  </a:ext>
                </a:extLst>
              </a:tr>
              <a:tr h="156337">
                <a:tc>
                  <a:txBody>
                    <a:bodyPr/>
                    <a:lstStyle/>
                    <a:p>
                      <a:pPr>
                        <a:lnSpc>
                          <a:spcPct val="115000"/>
                        </a:lnSpc>
                        <a:spcAft>
                          <a:spcPts val="1000"/>
                        </a:spcAft>
                        <a:tabLst>
                          <a:tab pos="457200" algn="l"/>
                        </a:tabLst>
                      </a:pPr>
                      <a:r>
                        <a:rPr lang="en-US" sz="1000" b="1" dirty="0">
                          <a:effectLst/>
                        </a:rPr>
                        <a:t>Rank 3</a:t>
                      </a:r>
                      <a:endParaRPr lang="en-US" sz="1000" b="1" dirty="0">
                        <a:effectLst/>
                        <a:latin typeface="Roboto" pitchFamily="2" charset="0"/>
                        <a:ea typeface="Roboto" pitchFamily="2" charset="0"/>
                        <a:cs typeface="Times New Roman" panose="02020603050405020304" pitchFamily="18" charset="0"/>
                      </a:endParaRP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nSpc>
                          <a:spcPct val="115000"/>
                        </a:lnSpc>
                        <a:spcAft>
                          <a:spcPts val="1000"/>
                        </a:spcAft>
                        <a:tabLst>
                          <a:tab pos="457200" algn="l"/>
                        </a:tabLst>
                      </a:pPr>
                      <a:r>
                        <a:rPr lang="en-US" sz="1000" dirty="0">
                          <a:effectLst/>
                        </a:rPr>
                        <a:t>MAGON</a:t>
                      </a:r>
                      <a:endParaRPr lang="en-US" sz="1000" dirty="0">
                        <a:effectLst/>
                        <a:latin typeface="Roboto" pitchFamily="2" charset="0"/>
                        <a:ea typeface="Roboto" pitchFamily="2" charset="0"/>
                        <a:cs typeface="Times New Roman" panose="02020603050405020304" pitchFamily="18" charset="0"/>
                      </a:endParaRP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lnSpc>
                          <a:spcPct val="115000"/>
                        </a:lnSpc>
                        <a:spcAft>
                          <a:spcPts val="1000"/>
                        </a:spcAft>
                        <a:tabLst>
                          <a:tab pos="457200" algn="l"/>
                        </a:tabLst>
                      </a:pPr>
                      <a:r>
                        <a:rPr lang="en-US" sz="1000" dirty="0">
                          <a:effectLst/>
                        </a:rPr>
                        <a:t>-0.17±0.98</a:t>
                      </a:r>
                      <a:endParaRPr lang="en-US" sz="1000" dirty="0">
                        <a:effectLst/>
                        <a:latin typeface="Roboto" pitchFamily="2" charset="0"/>
                        <a:ea typeface="Roboto" pitchFamily="2" charset="0"/>
                        <a:cs typeface="Times New Roman" panose="02020603050405020304" pitchFamily="18" charset="0"/>
                      </a:endParaRP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lnSpc>
                          <a:spcPct val="115000"/>
                        </a:lnSpc>
                        <a:spcAft>
                          <a:spcPts val="1000"/>
                        </a:spcAft>
                        <a:tabLst>
                          <a:tab pos="457200" algn="l"/>
                        </a:tabLst>
                      </a:pPr>
                      <a:r>
                        <a:rPr lang="en-US" sz="1000" dirty="0">
                          <a:effectLst/>
                        </a:rPr>
                        <a:t> </a:t>
                      </a:r>
                      <a:endParaRPr lang="en-US" sz="1000" dirty="0">
                        <a:effectLst/>
                        <a:latin typeface="Roboto" pitchFamily="2" charset="0"/>
                        <a:ea typeface="Roboto" pitchFamily="2" charset="0"/>
                        <a:cs typeface="Times New Roman" panose="02020603050405020304" pitchFamily="18" charset="0"/>
                      </a:endParaRP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nSpc>
                          <a:spcPct val="115000"/>
                        </a:lnSpc>
                        <a:spcAft>
                          <a:spcPts val="1000"/>
                        </a:spcAft>
                        <a:tabLst>
                          <a:tab pos="457200" algn="l"/>
                        </a:tabLst>
                      </a:pPr>
                      <a:r>
                        <a:rPr lang="en-US" sz="1000" dirty="0">
                          <a:effectLst/>
                        </a:rPr>
                        <a:t>MAGON</a:t>
                      </a:r>
                      <a:endParaRPr lang="en-US" sz="1000" dirty="0">
                        <a:effectLst/>
                        <a:latin typeface="Roboto" pitchFamily="2" charset="0"/>
                        <a:ea typeface="Roboto" pitchFamily="2" charset="0"/>
                        <a:cs typeface="Times New Roman" panose="02020603050405020304" pitchFamily="18" charset="0"/>
                      </a:endParaRP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lnSpc>
                          <a:spcPct val="115000"/>
                        </a:lnSpc>
                        <a:spcAft>
                          <a:spcPts val="1000"/>
                        </a:spcAft>
                        <a:tabLst>
                          <a:tab pos="457200" algn="l"/>
                        </a:tabLst>
                      </a:pPr>
                      <a:r>
                        <a:rPr lang="en-US" sz="1000" dirty="0">
                          <a:effectLst/>
                        </a:rPr>
                        <a:t>-0.17±0.98</a:t>
                      </a:r>
                      <a:endParaRPr lang="en-US" sz="1000" dirty="0">
                        <a:effectLst/>
                        <a:latin typeface="Roboto" pitchFamily="2" charset="0"/>
                        <a:ea typeface="Roboto" pitchFamily="2" charset="0"/>
                        <a:cs typeface="Times New Roman" panose="02020603050405020304" pitchFamily="18" charset="0"/>
                      </a:endParaRP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171052022"/>
                  </a:ext>
                </a:extLst>
              </a:tr>
              <a:tr h="156337">
                <a:tc>
                  <a:txBody>
                    <a:bodyPr/>
                    <a:lstStyle/>
                    <a:p>
                      <a:pP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lnT>
                      <a:noFill/>
                    </a:lnT>
                  </a:tcPr>
                </a:tc>
                <a:tc>
                  <a:txBody>
                    <a:bodyPr/>
                    <a:lstStyle/>
                    <a:p>
                      <a:pPr>
                        <a:lnSpc>
                          <a:spcPct val="115000"/>
                        </a:lnSpc>
                        <a:spcAft>
                          <a:spcPts val="1000"/>
                        </a:spcAft>
                        <a:tabLst>
                          <a:tab pos="457200" algn="l"/>
                        </a:tabLst>
                      </a:pPr>
                      <a:r>
                        <a:rPr lang="en-US" sz="1000">
                          <a:effectLst/>
                        </a:rPr>
                        <a:t>MASKED</a:t>
                      </a:r>
                      <a:endParaRPr lang="en-US" sz="1000">
                        <a:effectLst/>
                        <a:latin typeface="Roboto" pitchFamily="2" charset="0"/>
                        <a:ea typeface="Roboto" pitchFamily="2" charset="0"/>
                        <a:cs typeface="Times New Roman" panose="02020603050405020304" pitchFamily="18" charset="0"/>
                      </a:endParaRPr>
                    </a:p>
                  </a:txBody>
                  <a:tcPr marL="0" marR="0" marT="0" marB="0">
                    <a:lnT>
                      <a:noFill/>
                    </a:lnT>
                  </a:tcPr>
                </a:tc>
                <a:tc>
                  <a:txBody>
                    <a:bodyPr/>
                    <a:lstStyle/>
                    <a:p>
                      <a:pPr algn="ctr">
                        <a:lnSpc>
                          <a:spcPct val="115000"/>
                        </a:lnSpc>
                        <a:spcAft>
                          <a:spcPts val="1000"/>
                        </a:spcAft>
                        <a:tabLst>
                          <a:tab pos="457200" algn="l"/>
                        </a:tabLst>
                      </a:pPr>
                      <a:r>
                        <a:rPr lang="en-US" sz="1000">
                          <a:effectLst/>
                        </a:rPr>
                        <a:t>-0.23±0.41</a:t>
                      </a:r>
                      <a:endParaRPr lang="en-US" sz="1000">
                        <a:effectLst/>
                        <a:latin typeface="Roboto" pitchFamily="2" charset="0"/>
                        <a:ea typeface="Roboto" pitchFamily="2" charset="0"/>
                        <a:cs typeface="Times New Roman" panose="02020603050405020304" pitchFamily="18" charset="0"/>
                      </a:endParaRPr>
                    </a:p>
                  </a:txBody>
                  <a:tcPr marL="0" marR="0" marT="0" marB="0">
                    <a:lnT>
                      <a:noFill/>
                    </a:lnT>
                  </a:tcPr>
                </a:tc>
                <a:tc>
                  <a:txBody>
                    <a:bodyPr/>
                    <a:lstStyle/>
                    <a:p>
                      <a:pPr algn="ct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lnT>
                      <a:noFill/>
                    </a:lnT>
                  </a:tcPr>
                </a:tc>
                <a:tc>
                  <a:txBody>
                    <a:bodyPr/>
                    <a:lstStyle/>
                    <a:p>
                      <a:pPr>
                        <a:lnSpc>
                          <a:spcPct val="115000"/>
                        </a:lnSpc>
                        <a:spcAft>
                          <a:spcPts val="1000"/>
                        </a:spcAft>
                        <a:tabLst>
                          <a:tab pos="457200" algn="l"/>
                        </a:tabLst>
                      </a:pPr>
                      <a:r>
                        <a:rPr lang="en-US" sz="1000">
                          <a:effectLst/>
                        </a:rPr>
                        <a:t>MASKED</a:t>
                      </a:r>
                      <a:endParaRPr lang="en-US" sz="1000">
                        <a:effectLst/>
                        <a:latin typeface="Roboto" pitchFamily="2" charset="0"/>
                        <a:ea typeface="Roboto" pitchFamily="2" charset="0"/>
                        <a:cs typeface="Times New Roman" panose="02020603050405020304" pitchFamily="18" charset="0"/>
                      </a:endParaRPr>
                    </a:p>
                  </a:txBody>
                  <a:tcPr marL="0" marR="0" marT="0" marB="0">
                    <a:lnT>
                      <a:noFill/>
                    </a:lnT>
                  </a:tcPr>
                </a:tc>
                <a:tc>
                  <a:txBody>
                    <a:bodyPr/>
                    <a:lstStyle/>
                    <a:p>
                      <a:pPr algn="ctr">
                        <a:lnSpc>
                          <a:spcPct val="115000"/>
                        </a:lnSpc>
                        <a:spcAft>
                          <a:spcPts val="1000"/>
                        </a:spcAft>
                        <a:tabLst>
                          <a:tab pos="457200" algn="l"/>
                        </a:tabLst>
                      </a:pPr>
                      <a:r>
                        <a:rPr lang="en-US" sz="1000" dirty="0">
                          <a:effectLst/>
                        </a:rPr>
                        <a:t>-0.23±0.41</a:t>
                      </a:r>
                      <a:endParaRPr lang="en-US" sz="1000" dirty="0">
                        <a:effectLst/>
                        <a:latin typeface="Roboto" pitchFamily="2" charset="0"/>
                        <a:ea typeface="Roboto" pitchFamily="2" charset="0"/>
                        <a:cs typeface="Times New Roman" panose="02020603050405020304" pitchFamily="18" charset="0"/>
                      </a:endParaRPr>
                    </a:p>
                  </a:txBody>
                  <a:tcPr marL="0" marR="0" marT="0" marB="0">
                    <a:lnT>
                      <a:noFill/>
                    </a:lnT>
                  </a:tcPr>
                </a:tc>
                <a:extLst>
                  <a:ext uri="{0D108BD9-81ED-4DB2-BD59-A6C34878D82A}">
                    <a16:rowId xmlns:a16="http://schemas.microsoft.com/office/drawing/2014/main" val="3480099255"/>
                  </a:ext>
                </a:extLst>
              </a:tr>
              <a:tr h="158629">
                <a:tc>
                  <a:txBody>
                    <a:bodyPr/>
                    <a:lstStyle/>
                    <a:p>
                      <a:pP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a:effectLst/>
                        </a:rPr>
                        <a:t>NONE</a:t>
                      </a:r>
                      <a:endParaRPr lang="en-US" sz="1000">
                        <a:effectLst/>
                        <a:latin typeface="Roboto" pitchFamily="2" charset="0"/>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a:effectLst/>
                        </a:rPr>
                        <a:t>-0.50±0.84</a:t>
                      </a:r>
                      <a:endParaRPr lang="en-US" sz="1000">
                        <a:effectLst/>
                        <a:latin typeface="Roboto" pitchFamily="2" charset="0"/>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a:effectLst/>
                        </a:rPr>
                        <a:t>NONE</a:t>
                      </a:r>
                      <a:endParaRPr lang="en-US" sz="1000">
                        <a:effectLst/>
                        <a:latin typeface="Roboto" pitchFamily="2" charset="0"/>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dirty="0">
                          <a:effectLst/>
                        </a:rPr>
                        <a:t>-0.50±0.84</a:t>
                      </a:r>
                      <a:endParaRPr lang="en-US" sz="1000" dirty="0">
                        <a:effectLst/>
                        <a:latin typeface="Roboto" pitchFamily="2" charset="0"/>
                        <a:ea typeface="Roboto" pitchFamily="2" charset="0"/>
                        <a:cs typeface="Times New Roman" panose="02020603050405020304" pitchFamily="18" charset="0"/>
                      </a:endParaRPr>
                    </a:p>
                  </a:txBody>
                  <a:tcPr marL="0" marR="0" marT="0" marB="0"/>
                </a:tc>
                <a:extLst>
                  <a:ext uri="{0D108BD9-81ED-4DB2-BD59-A6C34878D82A}">
                    <a16:rowId xmlns:a16="http://schemas.microsoft.com/office/drawing/2014/main" val="1430091355"/>
                  </a:ext>
                </a:extLst>
              </a:tr>
              <a:tr h="158629">
                <a:tc>
                  <a:txBody>
                    <a:bodyPr/>
                    <a:lstStyle/>
                    <a:p>
                      <a:pP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a:effectLst/>
                        </a:rPr>
                        <a:t> </a:t>
                      </a:r>
                      <a:endParaRPr lang="en-US" sz="1000">
                        <a:effectLst/>
                        <a:latin typeface="Roboto" pitchFamily="2" charset="0"/>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dirty="0">
                          <a:effectLst/>
                        </a:rPr>
                        <a:t> </a:t>
                      </a:r>
                      <a:endParaRPr lang="en-US" sz="1000" dirty="0">
                        <a:effectLst/>
                        <a:latin typeface="Roboto" pitchFamily="2" charset="0"/>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dirty="0">
                          <a:effectLst/>
                        </a:rPr>
                        <a:t> </a:t>
                      </a:r>
                      <a:endParaRPr lang="en-US" sz="1000" dirty="0">
                        <a:effectLst/>
                        <a:latin typeface="Roboto" pitchFamily="2" charset="0"/>
                        <a:ea typeface="Roboto" pitchFamily="2" charset="0"/>
                        <a:cs typeface="Times New Roman" panose="02020603050405020304" pitchFamily="18" charset="0"/>
                      </a:endParaRPr>
                    </a:p>
                  </a:txBody>
                  <a:tcPr marL="0" marR="0" marT="0" marB="0"/>
                </a:tc>
                <a:extLst>
                  <a:ext uri="{0D108BD9-81ED-4DB2-BD59-A6C34878D82A}">
                    <a16:rowId xmlns:a16="http://schemas.microsoft.com/office/drawing/2014/main" val="1198715164"/>
                  </a:ext>
                </a:extLst>
              </a:tr>
            </a:tbl>
          </a:graphicData>
        </a:graphic>
      </p:graphicFrame>
      <p:sp>
        <p:nvSpPr>
          <p:cNvPr id="43" name="Rectangle 42"/>
          <p:cNvSpPr/>
          <p:nvPr/>
        </p:nvSpPr>
        <p:spPr>
          <a:xfrm>
            <a:off x="1257163" y="6479641"/>
            <a:ext cx="1316386" cy="269304"/>
          </a:xfrm>
          <a:prstGeom prst="rect">
            <a:avLst/>
          </a:prstGeom>
        </p:spPr>
        <p:txBody>
          <a:bodyPr wrap="none">
            <a:spAutoFit/>
          </a:bodyPr>
          <a:lstStyle/>
          <a:p>
            <a:pPr algn="ctr">
              <a:lnSpc>
                <a:spcPct val="115000"/>
              </a:lnSpc>
              <a:defRPr/>
            </a:pPr>
            <a:r>
              <a:rPr lang="es-ES" sz="1000" i="1" dirty="0" smtClean="0">
                <a:latin typeface="Roboto" pitchFamily="2" charset="0"/>
                <a:ea typeface="Roboto" pitchFamily="2" charset="0"/>
              </a:rPr>
              <a:t>FAST </a:t>
            </a:r>
            <a:r>
              <a:rPr lang="es-ES" sz="1000" i="1" dirty="0" err="1" smtClean="0">
                <a:latin typeface="Roboto" pitchFamily="2" charset="0"/>
                <a:ea typeface="Roboto" pitchFamily="2" charset="0"/>
              </a:rPr>
              <a:t>segmentation</a:t>
            </a:r>
            <a:endParaRPr lang="en-US" sz="1000" b="1" i="1" dirty="0">
              <a:latin typeface="Roboto" pitchFamily="2" charset="0"/>
              <a:ea typeface="Roboto" pitchFamily="2" charset="0"/>
            </a:endParaRPr>
          </a:p>
        </p:txBody>
      </p:sp>
      <p:graphicFrame>
        <p:nvGraphicFramePr>
          <p:cNvPr id="44" name="Table 43"/>
          <p:cNvGraphicFramePr>
            <a:graphicFrameLocks noGrp="1"/>
          </p:cNvGraphicFramePr>
          <p:nvPr>
            <p:extLst>
              <p:ext uri="{D42A27DB-BD31-4B8C-83A1-F6EECF244321}">
                <p14:modId xmlns:p14="http://schemas.microsoft.com/office/powerpoint/2010/main" val="3007410928"/>
              </p:ext>
            </p:extLst>
          </p:nvPr>
        </p:nvGraphicFramePr>
        <p:xfrm>
          <a:off x="4166235" y="4658314"/>
          <a:ext cx="3391007" cy="1752600"/>
        </p:xfrm>
        <a:graphic>
          <a:graphicData uri="http://schemas.openxmlformats.org/drawingml/2006/table">
            <a:tbl>
              <a:tblPr>
                <a:tableStyleId>{9D7B26C5-4107-4FEC-AEDC-1716B250A1EF}</a:tableStyleId>
              </a:tblPr>
              <a:tblGrid>
                <a:gridCol w="565168">
                  <a:extLst>
                    <a:ext uri="{9D8B030D-6E8A-4147-A177-3AD203B41FA5}">
                      <a16:colId xmlns:a16="http://schemas.microsoft.com/office/drawing/2014/main" val="425155014"/>
                    </a:ext>
                  </a:extLst>
                </a:gridCol>
                <a:gridCol w="565168">
                  <a:extLst>
                    <a:ext uri="{9D8B030D-6E8A-4147-A177-3AD203B41FA5}">
                      <a16:colId xmlns:a16="http://schemas.microsoft.com/office/drawing/2014/main" val="383950347"/>
                    </a:ext>
                  </a:extLst>
                </a:gridCol>
                <a:gridCol w="565168">
                  <a:extLst>
                    <a:ext uri="{9D8B030D-6E8A-4147-A177-3AD203B41FA5}">
                      <a16:colId xmlns:a16="http://schemas.microsoft.com/office/drawing/2014/main" val="3867533896"/>
                    </a:ext>
                  </a:extLst>
                </a:gridCol>
                <a:gridCol w="180028">
                  <a:extLst>
                    <a:ext uri="{9D8B030D-6E8A-4147-A177-3AD203B41FA5}">
                      <a16:colId xmlns:a16="http://schemas.microsoft.com/office/drawing/2014/main" val="1646338146"/>
                    </a:ext>
                  </a:extLst>
                </a:gridCol>
                <a:gridCol w="534293">
                  <a:extLst>
                    <a:ext uri="{9D8B030D-6E8A-4147-A177-3AD203B41FA5}">
                      <a16:colId xmlns:a16="http://schemas.microsoft.com/office/drawing/2014/main" val="2530934760"/>
                    </a:ext>
                  </a:extLst>
                </a:gridCol>
                <a:gridCol w="981182">
                  <a:extLst>
                    <a:ext uri="{9D8B030D-6E8A-4147-A177-3AD203B41FA5}">
                      <a16:colId xmlns:a16="http://schemas.microsoft.com/office/drawing/2014/main" val="4155440290"/>
                    </a:ext>
                  </a:extLst>
                </a:gridCol>
              </a:tblGrid>
              <a:tr h="155901">
                <a:tc>
                  <a:txBody>
                    <a:bodyPr/>
                    <a:lstStyle/>
                    <a:p>
                      <a:pPr>
                        <a:lnSpc>
                          <a:spcPct val="115000"/>
                        </a:lnSpc>
                        <a:spcAft>
                          <a:spcPts val="1000"/>
                        </a:spcAft>
                        <a:tabLst>
                          <a:tab pos="457200" algn="l"/>
                        </a:tabLst>
                      </a:pPr>
                      <a:r>
                        <a:rPr lang="en-US" sz="1000" b="1" dirty="0">
                          <a:effectLst/>
                          <a:latin typeface="+mn-lt"/>
                        </a:rPr>
                        <a:t> </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15000"/>
                        </a:lnSpc>
                        <a:spcAft>
                          <a:spcPts val="1000"/>
                        </a:spcAft>
                        <a:tabLst>
                          <a:tab pos="457200" algn="l"/>
                        </a:tabLst>
                      </a:pPr>
                      <a:r>
                        <a:rPr lang="en-US" sz="1000" b="1" dirty="0">
                          <a:effectLst/>
                          <a:latin typeface="+mn-lt"/>
                        </a:rPr>
                        <a:t>NGMV</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a:lnSpc>
                          <a:spcPct val="115000"/>
                        </a:lnSpc>
                        <a:spcAft>
                          <a:spcPts val="1000"/>
                        </a:spcAft>
                        <a:tabLst>
                          <a:tab pos="457200" algn="l"/>
                        </a:tabLst>
                      </a:pPr>
                      <a:r>
                        <a:rPr lang="en-US" sz="1000" b="1" dirty="0">
                          <a:effectLst/>
                          <a:latin typeface="+mn-lt"/>
                        </a:rPr>
                        <a:t> </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15000"/>
                        </a:lnSpc>
                        <a:spcAft>
                          <a:spcPts val="1000"/>
                        </a:spcAft>
                        <a:tabLst>
                          <a:tab pos="457200" algn="l"/>
                        </a:tabLst>
                      </a:pPr>
                      <a:r>
                        <a:rPr lang="en-US" sz="1000" b="1" dirty="0">
                          <a:effectLst/>
                          <a:latin typeface="+mn-lt"/>
                        </a:rPr>
                        <a:t>NWMV</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97778749"/>
                  </a:ext>
                </a:extLst>
              </a:tr>
              <a:tr h="155901">
                <a:tc>
                  <a:txBody>
                    <a:bodyPr/>
                    <a:lstStyle/>
                    <a:p>
                      <a:pPr>
                        <a:lnSpc>
                          <a:spcPct val="115000"/>
                        </a:lnSpc>
                        <a:spcAft>
                          <a:spcPts val="1000"/>
                        </a:spcAft>
                        <a:tabLst>
                          <a:tab pos="457200" algn="l"/>
                        </a:tabLst>
                      </a:pPr>
                      <a:r>
                        <a:rPr lang="en-US" sz="1000" b="1" dirty="0">
                          <a:effectLst/>
                          <a:latin typeface="+mn-lt"/>
                        </a:rPr>
                        <a:t> </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b="1" dirty="0">
                          <a:effectLst/>
                          <a:latin typeface="+mn-lt"/>
                        </a:rPr>
                        <a:t>Method</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tab pos="457200" algn="l"/>
                        </a:tabLst>
                        <a:defRPr/>
                      </a:pPr>
                      <a:r>
                        <a:rPr lang="en-US" sz="1000" b="1" dirty="0" smtClean="0">
                          <a:latin typeface="+mn-lt"/>
                          <a:ea typeface="Roboto" pitchFamily="2" charset="0"/>
                        </a:rPr>
                        <a:t>µ </a:t>
                      </a:r>
                      <a:r>
                        <a:rPr lang="es-ES" sz="1000" b="1" dirty="0" smtClean="0">
                          <a:latin typeface="+mn-lt"/>
                          <a:ea typeface="Roboto" pitchFamily="2" charset="0"/>
                        </a:rPr>
                        <a:t>± </a:t>
                      </a:r>
                      <a:r>
                        <a:rPr lang="el-GR" sz="1000" b="1" dirty="0" smtClean="0">
                          <a:latin typeface="+mn-lt"/>
                          <a:ea typeface="Roboto" pitchFamily="2" charset="0"/>
                        </a:rPr>
                        <a:t>σ</a:t>
                      </a:r>
                      <a:endParaRPr lang="en-US" sz="1050" b="1" dirty="0" smtClean="0">
                        <a:latin typeface="+mn-lt"/>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b="1">
                          <a:effectLst/>
                          <a:latin typeface="+mn-lt"/>
                        </a:rPr>
                        <a:t> </a:t>
                      </a:r>
                      <a:endParaRPr lang="en-US" sz="1000" b="1">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b="1" dirty="0">
                          <a:effectLst/>
                          <a:latin typeface="+mn-lt"/>
                        </a:rPr>
                        <a:t>Method</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tab pos="457200" algn="l"/>
                        </a:tabLst>
                        <a:defRPr/>
                      </a:pPr>
                      <a:r>
                        <a:rPr lang="en-US" sz="1000" b="1" dirty="0" smtClean="0">
                          <a:latin typeface="+mn-lt"/>
                          <a:ea typeface="Roboto" pitchFamily="2" charset="0"/>
                        </a:rPr>
                        <a:t>µ </a:t>
                      </a:r>
                      <a:r>
                        <a:rPr lang="es-ES" sz="1000" b="1" dirty="0" smtClean="0">
                          <a:latin typeface="+mn-lt"/>
                          <a:ea typeface="Roboto" pitchFamily="2" charset="0"/>
                        </a:rPr>
                        <a:t>± </a:t>
                      </a:r>
                      <a:r>
                        <a:rPr lang="el-GR" sz="1000" b="1" dirty="0" smtClean="0">
                          <a:latin typeface="+mn-lt"/>
                          <a:ea typeface="Roboto" pitchFamily="2" charset="0"/>
                        </a:rPr>
                        <a:t>σ</a:t>
                      </a:r>
                      <a:endParaRPr lang="en-US" sz="1050" b="1" dirty="0" smtClean="0">
                        <a:latin typeface="+mn-lt"/>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2628637"/>
                  </a:ext>
                </a:extLst>
              </a:tr>
              <a:tr h="162465">
                <a:tc>
                  <a:txBody>
                    <a:bodyPr/>
                    <a:lstStyle/>
                    <a:p>
                      <a:pPr>
                        <a:lnSpc>
                          <a:spcPct val="115000"/>
                        </a:lnSpc>
                        <a:spcAft>
                          <a:spcPts val="1000"/>
                        </a:spcAft>
                        <a:tabLst>
                          <a:tab pos="457200" algn="l"/>
                        </a:tabLst>
                      </a:pPr>
                      <a:r>
                        <a:rPr lang="en-US" sz="1000" b="1" dirty="0">
                          <a:effectLst/>
                          <a:latin typeface="+mn-lt"/>
                        </a:rPr>
                        <a:t>Rank 1</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1000"/>
                        </a:spcAft>
                        <a:tabLst>
                          <a:tab pos="457200" algn="l"/>
                        </a:tabLst>
                      </a:pPr>
                      <a:r>
                        <a:rPr lang="en-US" sz="1000" dirty="0">
                          <a:effectLst/>
                          <a:latin typeface="+mn-lt"/>
                        </a:rPr>
                        <a:t>SLF</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a:effectLst/>
                          <a:latin typeface="+mn-lt"/>
                        </a:rPr>
                        <a:t>0.67±0.52</a:t>
                      </a:r>
                      <a:endParaRPr lang="en-US" sz="100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a:effectLst/>
                          <a:latin typeface="+mn-lt"/>
                        </a:rPr>
                        <a:t> </a:t>
                      </a:r>
                      <a:endParaRPr lang="en-US" sz="100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1000"/>
                        </a:spcAft>
                        <a:tabLst>
                          <a:tab pos="457200" algn="l"/>
                        </a:tabLst>
                      </a:pPr>
                      <a:r>
                        <a:rPr lang="en-US" sz="1000">
                          <a:effectLst/>
                          <a:latin typeface="+mn-lt"/>
                        </a:rPr>
                        <a:t>SLF</a:t>
                      </a:r>
                      <a:endParaRPr lang="en-US" sz="100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dirty="0">
                          <a:effectLst/>
                          <a:latin typeface="+mn-lt"/>
                        </a:rPr>
                        <a:t>0.83±0.41</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94249860"/>
                  </a:ext>
                </a:extLst>
              </a:tr>
              <a:tr h="162465">
                <a:tc>
                  <a:txBody>
                    <a:bodyPr/>
                    <a:lstStyle/>
                    <a:p>
                      <a:pPr>
                        <a:lnSpc>
                          <a:spcPct val="115000"/>
                        </a:lnSpc>
                        <a:spcAft>
                          <a:spcPts val="1000"/>
                        </a:spcAft>
                        <a:tabLst>
                          <a:tab pos="457200" algn="l"/>
                        </a:tabLst>
                      </a:pPr>
                      <a:r>
                        <a:rPr lang="en-US" sz="1000" b="1" dirty="0">
                          <a:effectLst/>
                          <a:latin typeface="+mn-lt"/>
                        </a:rPr>
                        <a:t> </a:t>
                      </a:r>
                      <a:endParaRPr lang="en-US" sz="1000" b="1" dirty="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a:effectLst/>
                          <a:latin typeface="+mn-lt"/>
                        </a:rPr>
                        <a:t>LEAP</a:t>
                      </a:r>
                      <a:endParaRPr lang="en-US" sz="100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dirty="0">
                          <a:effectLst/>
                          <a:latin typeface="+mn-lt"/>
                        </a:rPr>
                        <a:t>0.67±0.52</a:t>
                      </a:r>
                      <a:endParaRPr lang="en-US" sz="1000" dirty="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a:effectLst/>
                          <a:latin typeface="+mn-lt"/>
                        </a:rPr>
                        <a:t> </a:t>
                      </a:r>
                      <a:endParaRPr lang="en-US" sz="100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a:effectLst/>
                          <a:latin typeface="+mn-lt"/>
                        </a:rPr>
                        <a:t> </a:t>
                      </a:r>
                      <a:endParaRPr lang="en-US" sz="100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dirty="0">
                          <a:effectLst/>
                          <a:latin typeface="+mn-lt"/>
                        </a:rPr>
                        <a:t> </a:t>
                      </a:r>
                      <a:endParaRPr lang="en-US" sz="1000" dirty="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954546"/>
                  </a:ext>
                </a:extLst>
              </a:tr>
              <a:tr h="162465">
                <a:tc>
                  <a:txBody>
                    <a:bodyPr/>
                    <a:lstStyle/>
                    <a:p>
                      <a:pPr>
                        <a:lnSpc>
                          <a:spcPct val="115000"/>
                        </a:lnSpc>
                        <a:spcAft>
                          <a:spcPts val="1000"/>
                        </a:spcAft>
                        <a:tabLst>
                          <a:tab pos="457200" algn="l"/>
                        </a:tabLst>
                      </a:pPr>
                      <a:r>
                        <a:rPr lang="en-US" sz="1000" b="1" dirty="0">
                          <a:effectLst/>
                          <a:latin typeface="+mn-lt"/>
                        </a:rPr>
                        <a:t>Rank 2</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1000"/>
                        </a:spcAft>
                        <a:tabLst>
                          <a:tab pos="457200" algn="l"/>
                        </a:tabLst>
                      </a:pPr>
                      <a:r>
                        <a:rPr lang="en-US" sz="1000" dirty="0">
                          <a:effectLst/>
                          <a:latin typeface="+mn-lt"/>
                        </a:rPr>
                        <a:t>MAGON</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dirty="0">
                          <a:effectLst/>
                          <a:latin typeface="+mn-lt"/>
                        </a:rPr>
                        <a:t>0.00±0.89</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dirty="0">
                          <a:effectLst/>
                          <a:latin typeface="+mn-lt"/>
                        </a:rPr>
                        <a:t> </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1000"/>
                        </a:spcAft>
                        <a:tabLst>
                          <a:tab pos="457200" algn="l"/>
                        </a:tabLst>
                      </a:pPr>
                      <a:r>
                        <a:rPr lang="en-US" sz="1000" dirty="0">
                          <a:effectLst/>
                          <a:latin typeface="+mn-lt"/>
                        </a:rPr>
                        <a:t>LEAP</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dirty="0">
                          <a:effectLst/>
                          <a:latin typeface="+mn-lt"/>
                        </a:rPr>
                        <a:t>0.33±0.82</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19274910"/>
                  </a:ext>
                </a:extLst>
              </a:tr>
              <a:tr h="162465">
                <a:tc>
                  <a:txBody>
                    <a:bodyPr/>
                    <a:lstStyle/>
                    <a:p>
                      <a:pPr>
                        <a:lnSpc>
                          <a:spcPct val="115000"/>
                        </a:lnSpc>
                        <a:spcAft>
                          <a:spcPts val="1000"/>
                        </a:spcAft>
                        <a:tabLst>
                          <a:tab pos="457200" algn="l"/>
                        </a:tabLst>
                      </a:pPr>
                      <a:r>
                        <a:rPr lang="en-US" sz="1000" b="1" dirty="0">
                          <a:effectLst/>
                          <a:latin typeface="+mn-lt"/>
                        </a:rPr>
                        <a:t> </a:t>
                      </a:r>
                      <a:endParaRPr lang="en-US" sz="1000" b="1" dirty="0">
                        <a:effectLst/>
                        <a:latin typeface="+mn-lt"/>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dirty="0">
                          <a:effectLst/>
                          <a:latin typeface="+mn-lt"/>
                        </a:rPr>
                        <a:t>FSL-L</a:t>
                      </a:r>
                      <a:endParaRPr lang="en-US" sz="1000" dirty="0">
                        <a:effectLst/>
                        <a:latin typeface="+mn-lt"/>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a:effectLst/>
                          <a:latin typeface="+mn-lt"/>
                        </a:rPr>
                        <a:t>0.00±0.89</a:t>
                      </a:r>
                      <a:endParaRPr lang="en-US" sz="1000">
                        <a:effectLst/>
                        <a:latin typeface="+mn-lt"/>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a:effectLst/>
                          <a:latin typeface="+mn-lt"/>
                        </a:rPr>
                        <a:t> </a:t>
                      </a:r>
                      <a:endParaRPr lang="en-US" sz="1000">
                        <a:effectLst/>
                        <a:latin typeface="+mn-lt"/>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dirty="0">
                          <a:effectLst/>
                          <a:latin typeface="+mn-lt"/>
                        </a:rPr>
                        <a:t>MAGON</a:t>
                      </a:r>
                      <a:endParaRPr lang="en-US" sz="1000" dirty="0">
                        <a:effectLst/>
                        <a:latin typeface="+mn-lt"/>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dirty="0">
                          <a:effectLst/>
                          <a:latin typeface="+mn-lt"/>
                        </a:rPr>
                        <a:t>0.17±0.75</a:t>
                      </a:r>
                      <a:endParaRPr lang="en-US" sz="1000" dirty="0">
                        <a:effectLst/>
                        <a:latin typeface="+mn-lt"/>
                        <a:ea typeface="Roboto" pitchFamily="2" charset="0"/>
                        <a:cs typeface="Times New Roman" panose="02020603050405020304" pitchFamily="18" charset="0"/>
                      </a:endParaRPr>
                    </a:p>
                  </a:txBody>
                  <a:tcPr marL="0" marR="0" marT="0" marB="0"/>
                </a:tc>
                <a:extLst>
                  <a:ext uri="{0D108BD9-81ED-4DB2-BD59-A6C34878D82A}">
                    <a16:rowId xmlns:a16="http://schemas.microsoft.com/office/drawing/2014/main" val="2068329286"/>
                  </a:ext>
                </a:extLst>
              </a:tr>
              <a:tr h="155901">
                <a:tc>
                  <a:txBody>
                    <a:bodyPr/>
                    <a:lstStyle/>
                    <a:p>
                      <a:pPr>
                        <a:lnSpc>
                          <a:spcPct val="115000"/>
                        </a:lnSpc>
                        <a:spcAft>
                          <a:spcPts val="1000"/>
                        </a:spcAft>
                        <a:tabLst>
                          <a:tab pos="457200" algn="l"/>
                        </a:tabLst>
                      </a:pPr>
                      <a:r>
                        <a:rPr lang="en-US" sz="1000" b="1" dirty="0">
                          <a:effectLst/>
                          <a:latin typeface="+mn-lt"/>
                        </a:rPr>
                        <a:t> </a:t>
                      </a:r>
                      <a:endParaRPr lang="en-US" sz="1000" b="1" dirty="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dirty="0">
                          <a:effectLst/>
                          <a:latin typeface="+mn-lt"/>
                        </a:rPr>
                        <a:t> </a:t>
                      </a:r>
                      <a:endParaRPr lang="en-US" sz="1000" dirty="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dirty="0">
                          <a:effectLst/>
                          <a:latin typeface="+mn-lt"/>
                        </a:rPr>
                        <a:t> </a:t>
                      </a:r>
                      <a:endParaRPr lang="en-US" sz="1000" dirty="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dirty="0">
                          <a:effectLst/>
                          <a:latin typeface="+mn-lt"/>
                        </a:rPr>
                        <a:t> </a:t>
                      </a:r>
                      <a:endParaRPr lang="en-US" sz="1000" dirty="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dirty="0">
                          <a:effectLst/>
                          <a:latin typeface="+mn-lt"/>
                        </a:rPr>
                        <a:t> </a:t>
                      </a:r>
                      <a:endParaRPr lang="en-US" sz="1000" dirty="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dirty="0">
                          <a:effectLst/>
                          <a:latin typeface="+mn-lt"/>
                        </a:rPr>
                        <a:t> </a:t>
                      </a:r>
                      <a:endParaRPr lang="en-US" sz="1000" dirty="0">
                        <a:effectLst/>
                        <a:latin typeface="+mn-lt"/>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239168"/>
                  </a:ext>
                </a:extLst>
              </a:tr>
              <a:tr h="155901">
                <a:tc>
                  <a:txBody>
                    <a:bodyPr/>
                    <a:lstStyle/>
                    <a:p>
                      <a:pPr>
                        <a:lnSpc>
                          <a:spcPct val="115000"/>
                        </a:lnSpc>
                        <a:spcAft>
                          <a:spcPts val="1000"/>
                        </a:spcAft>
                        <a:tabLst>
                          <a:tab pos="457200" algn="l"/>
                        </a:tabLst>
                      </a:pPr>
                      <a:r>
                        <a:rPr lang="en-US" sz="1000" b="1" dirty="0">
                          <a:effectLst/>
                          <a:latin typeface="+mn-lt"/>
                        </a:rPr>
                        <a:t>Rank 3</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1000"/>
                        </a:spcAft>
                        <a:tabLst>
                          <a:tab pos="457200" algn="l"/>
                        </a:tabLst>
                      </a:pPr>
                      <a:r>
                        <a:rPr lang="en-US" sz="1000" dirty="0">
                          <a:effectLst/>
                          <a:latin typeface="+mn-lt"/>
                        </a:rPr>
                        <a:t>NONE</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dirty="0">
                          <a:effectLst/>
                          <a:latin typeface="+mn-lt"/>
                        </a:rPr>
                        <a:t>-0.67±0.52</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dirty="0">
                          <a:effectLst/>
                          <a:latin typeface="+mn-lt"/>
                        </a:rPr>
                        <a:t> </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1000"/>
                        </a:spcAft>
                        <a:tabLst>
                          <a:tab pos="457200" algn="l"/>
                        </a:tabLst>
                      </a:pPr>
                      <a:r>
                        <a:rPr lang="en-US" sz="1000" dirty="0">
                          <a:effectLst/>
                          <a:latin typeface="+mn-lt"/>
                        </a:rPr>
                        <a:t>FSL-L</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1000"/>
                        </a:spcAft>
                        <a:tabLst>
                          <a:tab pos="457200" algn="l"/>
                        </a:tabLst>
                      </a:pPr>
                      <a:r>
                        <a:rPr lang="en-US" sz="1000" dirty="0">
                          <a:effectLst/>
                          <a:latin typeface="+mn-lt"/>
                        </a:rPr>
                        <a:t>0.00±0.89</a:t>
                      </a:r>
                      <a:endParaRPr lang="en-US" sz="1000"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66027251"/>
                  </a:ext>
                </a:extLst>
              </a:tr>
              <a:tr h="162465">
                <a:tc>
                  <a:txBody>
                    <a:bodyPr/>
                    <a:lstStyle/>
                    <a:p>
                      <a:pPr>
                        <a:lnSpc>
                          <a:spcPct val="115000"/>
                        </a:lnSpc>
                        <a:spcAft>
                          <a:spcPts val="1000"/>
                        </a:spcAft>
                        <a:tabLst>
                          <a:tab pos="457200" algn="l"/>
                        </a:tabLst>
                      </a:pPr>
                      <a:r>
                        <a:rPr lang="en-US" sz="1000" b="1" dirty="0">
                          <a:effectLst/>
                          <a:latin typeface="+mn-lt"/>
                        </a:rPr>
                        <a:t> </a:t>
                      </a:r>
                      <a:endParaRPr lang="en-US" sz="1000" b="1" dirty="0">
                        <a:effectLst/>
                        <a:latin typeface="+mn-lt"/>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a:effectLst/>
                          <a:latin typeface="+mn-lt"/>
                        </a:rPr>
                        <a:t>MASKED</a:t>
                      </a:r>
                      <a:endParaRPr lang="en-US" sz="1000">
                        <a:effectLst/>
                        <a:latin typeface="+mn-lt"/>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a:effectLst/>
                          <a:latin typeface="+mn-lt"/>
                        </a:rPr>
                        <a:t>-0.67±0.52</a:t>
                      </a:r>
                      <a:endParaRPr lang="en-US" sz="1000">
                        <a:effectLst/>
                        <a:latin typeface="+mn-lt"/>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a:effectLst/>
                          <a:latin typeface="+mn-lt"/>
                        </a:rPr>
                        <a:t> </a:t>
                      </a:r>
                      <a:endParaRPr lang="en-US" sz="1000">
                        <a:effectLst/>
                        <a:latin typeface="+mn-lt"/>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dirty="0">
                          <a:effectLst/>
                          <a:latin typeface="+mn-lt"/>
                        </a:rPr>
                        <a:t>MASKED</a:t>
                      </a:r>
                      <a:endParaRPr lang="en-US" sz="1000" dirty="0">
                        <a:effectLst/>
                        <a:latin typeface="+mn-lt"/>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dirty="0">
                          <a:effectLst/>
                          <a:latin typeface="+mn-lt"/>
                        </a:rPr>
                        <a:t>-0.50±0.84</a:t>
                      </a:r>
                      <a:endParaRPr lang="en-US" sz="1000" dirty="0">
                        <a:effectLst/>
                        <a:latin typeface="+mn-lt"/>
                        <a:ea typeface="Roboto" pitchFamily="2" charset="0"/>
                        <a:cs typeface="Times New Roman" panose="02020603050405020304" pitchFamily="18" charset="0"/>
                      </a:endParaRPr>
                    </a:p>
                  </a:txBody>
                  <a:tcPr marL="0" marR="0" marT="0" marB="0"/>
                </a:tc>
                <a:extLst>
                  <a:ext uri="{0D108BD9-81ED-4DB2-BD59-A6C34878D82A}">
                    <a16:rowId xmlns:a16="http://schemas.microsoft.com/office/drawing/2014/main" val="1632646010"/>
                  </a:ext>
                </a:extLst>
              </a:tr>
              <a:tr h="162465">
                <a:tc>
                  <a:txBody>
                    <a:bodyPr/>
                    <a:lstStyle/>
                    <a:p>
                      <a:pPr>
                        <a:lnSpc>
                          <a:spcPct val="115000"/>
                        </a:lnSpc>
                        <a:spcAft>
                          <a:spcPts val="1000"/>
                        </a:spcAft>
                        <a:tabLst>
                          <a:tab pos="457200" algn="l"/>
                        </a:tabLst>
                      </a:pPr>
                      <a:r>
                        <a:rPr lang="en-US" sz="1000">
                          <a:effectLst/>
                          <a:latin typeface="+mn-lt"/>
                        </a:rPr>
                        <a:t> </a:t>
                      </a:r>
                      <a:endParaRPr lang="en-US" sz="1000">
                        <a:effectLst/>
                        <a:latin typeface="+mn-lt"/>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a:effectLst/>
                          <a:latin typeface="+mn-lt"/>
                        </a:rPr>
                        <a:t> </a:t>
                      </a:r>
                      <a:endParaRPr lang="en-US" sz="1000">
                        <a:effectLst/>
                        <a:latin typeface="+mn-lt"/>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a:effectLst/>
                          <a:latin typeface="+mn-lt"/>
                        </a:rPr>
                        <a:t> </a:t>
                      </a:r>
                      <a:endParaRPr lang="en-US" sz="1000">
                        <a:effectLst/>
                        <a:latin typeface="+mn-lt"/>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a:effectLst/>
                          <a:latin typeface="+mn-lt"/>
                        </a:rPr>
                        <a:t> </a:t>
                      </a:r>
                      <a:endParaRPr lang="en-US" sz="1000">
                        <a:effectLst/>
                        <a:latin typeface="+mn-lt"/>
                        <a:ea typeface="Roboto" pitchFamily="2" charset="0"/>
                        <a:cs typeface="Times New Roman" panose="02020603050405020304" pitchFamily="18" charset="0"/>
                      </a:endParaRPr>
                    </a:p>
                  </a:txBody>
                  <a:tcPr marL="0" marR="0" marT="0" marB="0"/>
                </a:tc>
                <a:tc>
                  <a:txBody>
                    <a:bodyPr/>
                    <a:lstStyle/>
                    <a:p>
                      <a:pPr>
                        <a:lnSpc>
                          <a:spcPct val="115000"/>
                        </a:lnSpc>
                        <a:spcAft>
                          <a:spcPts val="1000"/>
                        </a:spcAft>
                        <a:tabLst>
                          <a:tab pos="457200" algn="l"/>
                        </a:tabLst>
                      </a:pPr>
                      <a:r>
                        <a:rPr lang="en-US" sz="1000" dirty="0">
                          <a:effectLst/>
                          <a:latin typeface="+mn-lt"/>
                        </a:rPr>
                        <a:t>NONE</a:t>
                      </a:r>
                      <a:endParaRPr lang="en-US" sz="1000" dirty="0">
                        <a:effectLst/>
                        <a:latin typeface="+mn-lt"/>
                        <a:ea typeface="Roboto" pitchFamily="2" charset="0"/>
                        <a:cs typeface="Times New Roman" panose="02020603050405020304" pitchFamily="18" charset="0"/>
                      </a:endParaRPr>
                    </a:p>
                  </a:txBody>
                  <a:tcPr marL="0" marR="0" marT="0" marB="0"/>
                </a:tc>
                <a:tc>
                  <a:txBody>
                    <a:bodyPr/>
                    <a:lstStyle/>
                    <a:p>
                      <a:pPr algn="ctr">
                        <a:lnSpc>
                          <a:spcPct val="115000"/>
                        </a:lnSpc>
                        <a:spcAft>
                          <a:spcPts val="1000"/>
                        </a:spcAft>
                        <a:tabLst>
                          <a:tab pos="457200" algn="l"/>
                        </a:tabLst>
                      </a:pPr>
                      <a:r>
                        <a:rPr lang="en-US" sz="1000" dirty="0">
                          <a:effectLst/>
                          <a:latin typeface="+mn-lt"/>
                        </a:rPr>
                        <a:t>-0.83±0.41</a:t>
                      </a:r>
                      <a:endParaRPr lang="en-US" sz="1000" dirty="0">
                        <a:effectLst/>
                        <a:latin typeface="+mn-lt"/>
                        <a:ea typeface="Roboto" pitchFamily="2" charset="0"/>
                        <a:cs typeface="Times New Roman" panose="02020603050405020304" pitchFamily="18" charset="0"/>
                      </a:endParaRPr>
                    </a:p>
                  </a:txBody>
                  <a:tcPr marL="0" marR="0" marT="0" marB="0"/>
                </a:tc>
                <a:extLst>
                  <a:ext uri="{0D108BD9-81ED-4DB2-BD59-A6C34878D82A}">
                    <a16:rowId xmlns:a16="http://schemas.microsoft.com/office/drawing/2014/main" val="284859637"/>
                  </a:ext>
                </a:extLst>
              </a:tr>
            </a:tbl>
          </a:graphicData>
        </a:graphic>
      </p:graphicFrame>
      <p:sp>
        <p:nvSpPr>
          <p:cNvPr id="45" name="Rectangle 44"/>
          <p:cNvSpPr/>
          <p:nvPr/>
        </p:nvSpPr>
        <p:spPr>
          <a:xfrm>
            <a:off x="5185911" y="6479641"/>
            <a:ext cx="1351653" cy="269304"/>
          </a:xfrm>
          <a:prstGeom prst="rect">
            <a:avLst/>
          </a:prstGeom>
        </p:spPr>
        <p:txBody>
          <a:bodyPr wrap="none">
            <a:spAutoFit/>
          </a:bodyPr>
          <a:lstStyle/>
          <a:p>
            <a:pPr algn="ctr">
              <a:lnSpc>
                <a:spcPct val="115000"/>
              </a:lnSpc>
              <a:defRPr/>
            </a:pPr>
            <a:r>
              <a:rPr lang="es-ES" sz="1000" i="1" dirty="0" smtClean="0">
                <a:latin typeface="Roboto" pitchFamily="2" charset="0"/>
                <a:ea typeface="Roboto" pitchFamily="2" charset="0"/>
              </a:rPr>
              <a:t>SPM8 </a:t>
            </a:r>
            <a:r>
              <a:rPr lang="es-ES" sz="1000" i="1" dirty="0" err="1" smtClean="0">
                <a:latin typeface="Roboto" pitchFamily="2" charset="0"/>
                <a:ea typeface="Roboto" pitchFamily="2" charset="0"/>
              </a:rPr>
              <a:t>segmentation</a:t>
            </a:r>
            <a:endParaRPr lang="en-US" sz="1000" b="1" i="1" dirty="0">
              <a:latin typeface="Roboto" pitchFamily="2" charset="0"/>
              <a:ea typeface="Roboto" pitchFamily="2" charset="0"/>
            </a:endParaRPr>
          </a:p>
        </p:txBody>
      </p:sp>
      <p:sp>
        <p:nvSpPr>
          <p:cNvPr id="3" name="Slide Number Placeholder 2"/>
          <p:cNvSpPr>
            <a:spLocks noGrp="1"/>
          </p:cNvSpPr>
          <p:nvPr>
            <p:ph type="sldNum" sz="quarter" idx="12"/>
          </p:nvPr>
        </p:nvSpPr>
        <p:spPr/>
        <p:txBody>
          <a:bodyPr/>
          <a:lstStyle/>
          <a:p>
            <a:fld id="{227F3176-F9F6-45D0-9446-6BF35B4A50FB}" type="slidenum">
              <a:rPr lang="en-US" smtClean="0"/>
              <a:pPr/>
              <a:t>35</a:t>
            </a:fld>
            <a:r>
              <a:rPr lang="en-US" smtClean="0"/>
              <a:t> / 75</a:t>
            </a:r>
            <a:endParaRPr lang="en-US" dirty="0"/>
          </a:p>
        </p:txBody>
      </p:sp>
    </p:spTree>
    <p:extLst>
      <p:ext uri="{BB962C8B-B14F-4D97-AF65-F5344CB8AC3E}">
        <p14:creationId xmlns:p14="http://schemas.microsoft.com/office/powerpoint/2010/main" val="7053805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2751074" cy="523220"/>
          </a:xfrm>
          <a:prstGeom prst="rect">
            <a:avLst/>
          </a:prstGeom>
          <a:noFill/>
        </p:spPr>
        <p:txBody>
          <a:bodyPr wrap="none" rtlCol="0">
            <a:spAutoFit/>
          </a:bodyPr>
          <a:lstStyle/>
          <a:p>
            <a:r>
              <a:rPr lang="es-ES" sz="2800" b="1" dirty="0">
                <a:latin typeface="Roboto" pitchFamily="2" charset="0"/>
                <a:ea typeface="Roboto" pitchFamily="2" charset="0"/>
              </a:rPr>
              <a:t>3</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5" name="Rectangle 4"/>
          <p:cNvSpPr/>
          <p:nvPr/>
        </p:nvSpPr>
        <p:spPr>
          <a:xfrm>
            <a:off x="156669" y="750890"/>
            <a:ext cx="1018227" cy="369332"/>
          </a:xfrm>
          <a:prstGeom prst="rect">
            <a:avLst/>
          </a:prstGeom>
        </p:spPr>
        <p:txBody>
          <a:bodyPr wrap="none">
            <a:spAutoFit/>
          </a:bodyPr>
          <a:lstStyle/>
          <a:p>
            <a:r>
              <a:rPr lang="es-ES" b="1" dirty="0" err="1" smtClean="0">
                <a:latin typeface="Roboto" pitchFamily="2" charset="0"/>
                <a:ea typeface="Roboto" pitchFamily="2" charset="0"/>
              </a:rPr>
              <a:t>Results</a:t>
            </a:r>
            <a:r>
              <a:rPr lang="es-ES" dirty="0" smtClean="0">
                <a:latin typeface="Roboto" pitchFamily="2" charset="0"/>
                <a:ea typeface="Roboto" pitchFamily="2" charset="0"/>
              </a:rPr>
              <a:t>:</a:t>
            </a:r>
            <a:endParaRPr lang="es-ES" dirty="0">
              <a:latin typeface="Roboto" pitchFamily="2" charset="0"/>
              <a:ea typeface="Roboto" pitchFamily="2" charset="0"/>
            </a:endParaRPr>
          </a:p>
        </p:txBody>
      </p:sp>
      <p:sp>
        <p:nvSpPr>
          <p:cNvPr id="11" name="Rectangle 10"/>
          <p:cNvSpPr/>
          <p:nvPr/>
        </p:nvSpPr>
        <p:spPr>
          <a:xfrm>
            <a:off x="156669" y="1180982"/>
            <a:ext cx="1844095" cy="369332"/>
          </a:xfrm>
          <a:prstGeom prst="rect">
            <a:avLst/>
          </a:prstGeom>
        </p:spPr>
        <p:txBody>
          <a:bodyPr wrap="none">
            <a:spAutoFit/>
          </a:bodyPr>
          <a:lstStyle/>
          <a:p>
            <a:r>
              <a:rPr lang="es-ES" b="1" dirty="0" smtClean="0">
                <a:solidFill>
                  <a:schemeClr val="accent5">
                    <a:lumMod val="75000"/>
                  </a:schemeClr>
                </a:solidFill>
                <a:latin typeface="Roboto" pitchFamily="2" charset="0"/>
                <a:ea typeface="Roboto" pitchFamily="2" charset="0"/>
              </a:rPr>
              <a:t>IXI </a:t>
            </a:r>
            <a:r>
              <a:rPr lang="es-ES" b="1" dirty="0" err="1" smtClean="0">
                <a:solidFill>
                  <a:schemeClr val="accent5">
                    <a:lumMod val="75000"/>
                  </a:schemeClr>
                </a:solidFill>
                <a:latin typeface="Roboto" pitchFamily="2" charset="0"/>
                <a:ea typeface="Roboto" pitchFamily="2" charset="0"/>
              </a:rPr>
              <a:t>dataset</a:t>
            </a:r>
            <a:r>
              <a:rPr lang="es-ES" b="1" dirty="0" smtClean="0">
                <a:solidFill>
                  <a:schemeClr val="accent5">
                    <a:lumMod val="75000"/>
                  </a:schemeClr>
                </a:solidFill>
                <a:latin typeface="Roboto" pitchFamily="2" charset="0"/>
                <a:ea typeface="Roboto" pitchFamily="2" charset="0"/>
              </a:rPr>
              <a:t> (3T) </a:t>
            </a:r>
            <a:endParaRPr lang="en-US" dirty="0">
              <a:solidFill>
                <a:schemeClr val="accent5">
                  <a:lumMod val="75000"/>
                </a:schemeClr>
              </a:solidFill>
            </a:endParaRPr>
          </a:p>
        </p:txBody>
      </p:sp>
      <p:grpSp>
        <p:nvGrpSpPr>
          <p:cNvPr id="19" name="Group 18"/>
          <p:cNvGrpSpPr/>
          <p:nvPr/>
        </p:nvGrpSpPr>
        <p:grpSpPr>
          <a:xfrm>
            <a:off x="208159" y="1550314"/>
            <a:ext cx="3511030" cy="2341364"/>
            <a:chOff x="208159" y="1806298"/>
            <a:chExt cx="3511030" cy="2341364"/>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159" y="1806298"/>
              <a:ext cx="3511030" cy="1926907"/>
            </a:xfrm>
            <a:prstGeom prst="rect">
              <a:avLst/>
            </a:prstGeom>
          </p:spPr>
        </p:pic>
        <p:sp>
          <p:nvSpPr>
            <p:cNvPr id="15" name="Rectangle 14"/>
            <p:cNvSpPr/>
            <p:nvPr/>
          </p:nvSpPr>
          <p:spPr>
            <a:xfrm>
              <a:off x="1598959" y="3778330"/>
              <a:ext cx="729430" cy="369332"/>
            </a:xfrm>
            <a:prstGeom prst="rect">
              <a:avLst/>
            </a:prstGeom>
          </p:spPr>
          <p:txBody>
            <a:bodyPr wrap="none">
              <a:spAutoFit/>
            </a:bodyPr>
            <a:lstStyle/>
            <a:p>
              <a:r>
                <a:rPr lang="es-ES" b="1" dirty="0">
                  <a:latin typeface="Roboto" pitchFamily="2" charset="0"/>
                  <a:ea typeface="Roboto" pitchFamily="2" charset="0"/>
                </a:rPr>
                <a:t>FAST</a:t>
              </a:r>
              <a:endParaRPr lang="en-US" b="1" dirty="0"/>
            </a:p>
          </p:txBody>
        </p:sp>
      </p:grpSp>
      <p:grpSp>
        <p:nvGrpSpPr>
          <p:cNvPr id="17" name="Group 16"/>
          <p:cNvGrpSpPr/>
          <p:nvPr/>
        </p:nvGrpSpPr>
        <p:grpSpPr>
          <a:xfrm>
            <a:off x="4360929" y="1569155"/>
            <a:ext cx="3614067" cy="2343002"/>
            <a:chOff x="4332640" y="1799422"/>
            <a:chExt cx="3614067" cy="2343002"/>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2640" y="1799422"/>
              <a:ext cx="3614067" cy="1914941"/>
            </a:xfrm>
            <a:prstGeom prst="rect">
              <a:avLst/>
            </a:prstGeom>
          </p:spPr>
        </p:pic>
        <p:sp>
          <p:nvSpPr>
            <p:cNvPr id="41" name="Rectangle 40"/>
            <p:cNvSpPr/>
            <p:nvPr/>
          </p:nvSpPr>
          <p:spPr>
            <a:xfrm>
              <a:off x="5904171" y="3773092"/>
              <a:ext cx="808235" cy="369332"/>
            </a:xfrm>
            <a:prstGeom prst="rect">
              <a:avLst/>
            </a:prstGeom>
          </p:spPr>
          <p:txBody>
            <a:bodyPr wrap="none">
              <a:spAutoFit/>
            </a:bodyPr>
            <a:lstStyle/>
            <a:p>
              <a:r>
                <a:rPr lang="es-ES" b="1" dirty="0" smtClean="0">
                  <a:latin typeface="Roboto" pitchFamily="2" charset="0"/>
                  <a:ea typeface="Roboto" pitchFamily="2" charset="0"/>
                </a:rPr>
                <a:t>SPM8</a:t>
              </a:r>
              <a:endParaRPr lang="en-US" b="1" dirty="0"/>
            </a:p>
          </p:txBody>
        </p:sp>
      </p:grpSp>
      <p:sp>
        <p:nvSpPr>
          <p:cNvPr id="42" name="Rectangle 41"/>
          <p:cNvSpPr/>
          <p:nvPr/>
        </p:nvSpPr>
        <p:spPr>
          <a:xfrm>
            <a:off x="156669" y="3999486"/>
            <a:ext cx="3134191" cy="369332"/>
          </a:xfrm>
          <a:prstGeom prst="rect">
            <a:avLst/>
          </a:prstGeom>
        </p:spPr>
        <p:txBody>
          <a:bodyPr wrap="none">
            <a:spAutoFit/>
          </a:bodyPr>
          <a:lstStyle/>
          <a:p>
            <a:r>
              <a:rPr lang="es-ES" dirty="0" err="1" smtClean="0">
                <a:latin typeface="Roboto" pitchFamily="2" charset="0"/>
                <a:ea typeface="Roboto" pitchFamily="2" charset="0"/>
              </a:rPr>
              <a:t>Pair-wise</a:t>
            </a:r>
            <a:r>
              <a:rPr lang="es-ES" dirty="0" smtClean="0">
                <a:latin typeface="Roboto" pitchFamily="2" charset="0"/>
                <a:ea typeface="Roboto" pitchFamily="2" charset="0"/>
              </a:rPr>
              <a:t> </a:t>
            </a:r>
            <a:r>
              <a:rPr lang="es-ES" dirty="0" err="1" smtClean="0">
                <a:latin typeface="Roboto" pitchFamily="2" charset="0"/>
                <a:ea typeface="Roboto" pitchFamily="2" charset="0"/>
              </a:rPr>
              <a:t>permutation</a:t>
            </a:r>
            <a:r>
              <a:rPr lang="es-ES" dirty="0" smtClean="0">
                <a:latin typeface="Roboto" pitchFamily="2" charset="0"/>
                <a:ea typeface="Roboto" pitchFamily="2" charset="0"/>
              </a:rPr>
              <a:t> </a:t>
            </a:r>
            <a:r>
              <a:rPr lang="es-ES" dirty="0" err="1" smtClean="0">
                <a:latin typeface="Roboto" pitchFamily="2" charset="0"/>
                <a:ea typeface="Roboto" pitchFamily="2" charset="0"/>
              </a:rPr>
              <a:t>tests</a:t>
            </a:r>
            <a:r>
              <a:rPr lang="es-ES" dirty="0" smtClean="0">
                <a:latin typeface="Roboto" pitchFamily="2" charset="0"/>
                <a:ea typeface="Roboto" pitchFamily="2" charset="0"/>
              </a:rPr>
              <a:t>:</a:t>
            </a:r>
            <a:endParaRPr lang="en-US" dirty="0"/>
          </a:p>
        </p:txBody>
      </p:sp>
      <p:graphicFrame>
        <p:nvGraphicFramePr>
          <p:cNvPr id="20" name="Table 19"/>
          <p:cNvGraphicFramePr>
            <a:graphicFrameLocks noGrp="1"/>
          </p:cNvGraphicFramePr>
          <p:nvPr>
            <p:extLst>
              <p:ext uri="{D42A27DB-BD31-4B8C-83A1-F6EECF244321}">
                <p14:modId xmlns:p14="http://schemas.microsoft.com/office/powerpoint/2010/main" val="3583207059"/>
              </p:ext>
            </p:extLst>
          </p:nvPr>
        </p:nvGraphicFramePr>
        <p:xfrm>
          <a:off x="325882" y="4476626"/>
          <a:ext cx="3171192" cy="1950720"/>
        </p:xfrm>
        <a:graphic>
          <a:graphicData uri="http://schemas.openxmlformats.org/drawingml/2006/table">
            <a:tbl>
              <a:tblPr>
                <a:tableStyleId>{9D7B26C5-4107-4FEC-AEDC-1716B250A1EF}</a:tableStyleId>
              </a:tblPr>
              <a:tblGrid>
                <a:gridCol w="528192">
                  <a:extLst>
                    <a:ext uri="{9D8B030D-6E8A-4147-A177-3AD203B41FA5}">
                      <a16:colId xmlns:a16="http://schemas.microsoft.com/office/drawing/2014/main" val="1428565267"/>
                    </a:ext>
                  </a:extLst>
                </a:gridCol>
                <a:gridCol w="528192">
                  <a:extLst>
                    <a:ext uri="{9D8B030D-6E8A-4147-A177-3AD203B41FA5}">
                      <a16:colId xmlns:a16="http://schemas.microsoft.com/office/drawing/2014/main" val="1864814639"/>
                    </a:ext>
                  </a:extLst>
                </a:gridCol>
                <a:gridCol w="578612">
                  <a:extLst>
                    <a:ext uri="{9D8B030D-6E8A-4147-A177-3AD203B41FA5}">
                      <a16:colId xmlns:a16="http://schemas.microsoft.com/office/drawing/2014/main" val="3747178439"/>
                    </a:ext>
                  </a:extLst>
                </a:gridCol>
                <a:gridCol w="174342">
                  <a:extLst>
                    <a:ext uri="{9D8B030D-6E8A-4147-A177-3AD203B41FA5}">
                      <a16:colId xmlns:a16="http://schemas.microsoft.com/office/drawing/2014/main" val="1474807815"/>
                    </a:ext>
                  </a:extLst>
                </a:gridCol>
                <a:gridCol w="530234">
                  <a:extLst>
                    <a:ext uri="{9D8B030D-6E8A-4147-A177-3AD203B41FA5}">
                      <a16:colId xmlns:a16="http://schemas.microsoft.com/office/drawing/2014/main" val="1340940494"/>
                    </a:ext>
                  </a:extLst>
                </a:gridCol>
                <a:gridCol w="831620">
                  <a:extLst>
                    <a:ext uri="{9D8B030D-6E8A-4147-A177-3AD203B41FA5}">
                      <a16:colId xmlns:a16="http://schemas.microsoft.com/office/drawing/2014/main" val="2202639048"/>
                    </a:ext>
                  </a:extLst>
                </a:gridCol>
              </a:tblGrid>
              <a:tr h="160378">
                <a:tc>
                  <a:txBody>
                    <a:bodyPr/>
                    <a:lstStyle/>
                    <a:p>
                      <a:pPr>
                        <a:lnSpc>
                          <a:spcPct val="115000"/>
                        </a:lnSpc>
                        <a:spcAft>
                          <a:spcPts val="1000"/>
                        </a:spcAft>
                        <a:tabLst>
                          <a:tab pos="457200" algn="l"/>
                        </a:tabLst>
                      </a:pPr>
                      <a:r>
                        <a:rPr lang="en-US" sz="1000" b="1" dirty="0">
                          <a:effectLst/>
                        </a:rPr>
                        <a:t> </a:t>
                      </a:r>
                      <a:endParaRPr lang="en-US" sz="1000" b="1"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gridSpan="2">
                  <a:txBody>
                    <a:bodyPr/>
                    <a:lstStyle/>
                    <a:p>
                      <a:pPr algn="ctr">
                        <a:lnSpc>
                          <a:spcPct val="115000"/>
                        </a:lnSpc>
                        <a:spcAft>
                          <a:spcPts val="1000"/>
                        </a:spcAft>
                        <a:tabLst>
                          <a:tab pos="457200" algn="l"/>
                        </a:tabLst>
                      </a:pPr>
                      <a:r>
                        <a:rPr lang="en-US" sz="1000" b="1" dirty="0">
                          <a:effectLst/>
                        </a:rPr>
                        <a:t>NGMV</a:t>
                      </a:r>
                      <a:endParaRPr lang="en-US" sz="1000" b="1"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a:lnSpc>
                          <a:spcPct val="115000"/>
                        </a:lnSpc>
                        <a:spcAft>
                          <a:spcPts val="1000"/>
                        </a:spcAft>
                        <a:tabLst>
                          <a:tab pos="457200" algn="l"/>
                        </a:tabLst>
                      </a:pPr>
                      <a:r>
                        <a:rPr lang="en-US" sz="1000" b="1" dirty="0">
                          <a:effectLst/>
                        </a:rPr>
                        <a:t> </a:t>
                      </a:r>
                      <a:endParaRPr lang="en-US" sz="1000" b="1"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gridSpan="2">
                  <a:txBody>
                    <a:bodyPr/>
                    <a:lstStyle/>
                    <a:p>
                      <a:pPr algn="ctr">
                        <a:lnSpc>
                          <a:spcPct val="115000"/>
                        </a:lnSpc>
                        <a:spcAft>
                          <a:spcPts val="1000"/>
                        </a:spcAft>
                        <a:tabLst>
                          <a:tab pos="457200" algn="l"/>
                        </a:tabLst>
                      </a:pPr>
                      <a:r>
                        <a:rPr lang="en-US" sz="1000" b="1" dirty="0">
                          <a:effectLst/>
                        </a:rPr>
                        <a:t>NWMV</a:t>
                      </a:r>
                      <a:endParaRPr lang="en-US" sz="1000" b="1"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437469110"/>
                  </a:ext>
                </a:extLst>
              </a:tr>
              <a:tr h="160749">
                <a:tc>
                  <a:txBody>
                    <a:bodyPr/>
                    <a:lstStyle/>
                    <a:p>
                      <a:pPr>
                        <a:lnSpc>
                          <a:spcPct val="115000"/>
                        </a:lnSpc>
                        <a:spcAft>
                          <a:spcPts val="1000"/>
                        </a:spcAft>
                        <a:tabLst>
                          <a:tab pos="457200" algn="l"/>
                        </a:tabLst>
                      </a:pPr>
                      <a:r>
                        <a:rPr lang="en-US" sz="1000" b="1" dirty="0">
                          <a:effectLst/>
                          <a:latin typeface="+mn-lt"/>
                        </a:rPr>
                        <a:t> </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b="1" dirty="0">
                          <a:effectLst/>
                          <a:latin typeface="+mn-lt"/>
                        </a:rPr>
                        <a:t>Method</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tab pos="457200" algn="l"/>
                        </a:tabLst>
                        <a:defRPr/>
                      </a:pPr>
                      <a:r>
                        <a:rPr lang="en-US" sz="1000" b="1" dirty="0" smtClean="0">
                          <a:latin typeface="+mn-lt"/>
                          <a:ea typeface="Roboto" pitchFamily="2" charset="0"/>
                        </a:rPr>
                        <a:t>µ </a:t>
                      </a:r>
                      <a:r>
                        <a:rPr lang="es-ES" sz="1000" b="1" dirty="0" smtClean="0">
                          <a:latin typeface="+mn-lt"/>
                          <a:ea typeface="Roboto" pitchFamily="2" charset="0"/>
                        </a:rPr>
                        <a:t>± </a:t>
                      </a:r>
                      <a:r>
                        <a:rPr lang="el-GR" sz="1000" b="1" dirty="0" smtClean="0">
                          <a:latin typeface="+mn-lt"/>
                          <a:ea typeface="Roboto" pitchFamily="2" charset="0"/>
                        </a:rPr>
                        <a:t>σ</a:t>
                      </a:r>
                      <a:endParaRPr lang="en-US" sz="1050" b="1" dirty="0" smtClean="0">
                        <a:latin typeface="+mn-lt"/>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b="1" dirty="0">
                          <a:effectLst/>
                          <a:latin typeface="+mn-lt"/>
                        </a:rPr>
                        <a:t> </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b="1" dirty="0">
                          <a:effectLst/>
                          <a:latin typeface="+mn-lt"/>
                        </a:rPr>
                        <a:t>Method</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tab pos="457200" algn="l"/>
                        </a:tabLst>
                        <a:defRPr/>
                      </a:pPr>
                      <a:r>
                        <a:rPr lang="en-US" sz="1000" b="1" dirty="0" smtClean="0">
                          <a:latin typeface="+mn-lt"/>
                          <a:ea typeface="Roboto" pitchFamily="2" charset="0"/>
                        </a:rPr>
                        <a:t>µ </a:t>
                      </a:r>
                      <a:r>
                        <a:rPr lang="es-ES" sz="1000" b="1" dirty="0" smtClean="0">
                          <a:latin typeface="+mn-lt"/>
                          <a:ea typeface="Roboto" pitchFamily="2" charset="0"/>
                        </a:rPr>
                        <a:t>± </a:t>
                      </a:r>
                      <a:r>
                        <a:rPr lang="el-GR" sz="1000" b="1" dirty="0" smtClean="0">
                          <a:latin typeface="+mn-lt"/>
                          <a:ea typeface="Roboto" pitchFamily="2" charset="0"/>
                        </a:rPr>
                        <a:t>σ</a:t>
                      </a:r>
                      <a:endParaRPr lang="en-US" sz="1050" b="1" dirty="0" smtClean="0">
                        <a:latin typeface="+mn-lt"/>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0067159"/>
                  </a:ext>
                </a:extLst>
              </a:tr>
              <a:tr h="204388">
                <a:tc>
                  <a:txBody>
                    <a:bodyPr/>
                    <a:lstStyle/>
                    <a:p>
                      <a:pPr>
                        <a:lnSpc>
                          <a:spcPct val="150000"/>
                        </a:lnSpc>
                        <a:spcAft>
                          <a:spcPts val="0"/>
                        </a:spcAft>
                      </a:pPr>
                      <a:r>
                        <a:rPr lang="en-US" sz="1000" b="1" dirty="0">
                          <a:effectLst/>
                          <a:latin typeface="+mn-lt"/>
                          <a:ea typeface="Times New Roman" panose="02020603050405020304" pitchFamily="18" charset="0"/>
                          <a:cs typeface="Times New Roman" panose="02020603050405020304" pitchFamily="18" charset="0"/>
                        </a:rPr>
                        <a:t>Rank 1</a:t>
                      </a: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SLF</a:t>
                      </a: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0.67</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0.52</a:t>
                      </a: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spcAft>
                          <a:spcPts val="0"/>
                        </a:spcAft>
                      </a:pPr>
                      <a:r>
                        <a:rPr lang="en-US" sz="1000">
                          <a:effectLst/>
                          <a:latin typeface="+mn-lt"/>
                          <a:ea typeface="Times New Roman" panose="02020603050405020304" pitchFamily="18" charset="0"/>
                          <a:cs typeface="Times New Roman" panose="02020603050405020304" pitchFamily="18" charset="0"/>
                        </a:rPr>
                        <a:t> </a:t>
                      </a: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SLF</a:t>
                      </a: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0.67</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0.52</a:t>
                      </a: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70520780"/>
                  </a:ext>
                </a:extLst>
              </a:tr>
              <a:tr h="204388">
                <a:tc>
                  <a:txBody>
                    <a:bodyPr/>
                    <a:lstStyle/>
                    <a:p>
                      <a:pP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w="12700" cap="flat" cmpd="sng" algn="ctr">
                      <a:noFill/>
                      <a:prstDash val="solid"/>
                      <a:round/>
                      <a:headEnd type="none" w="med" len="med"/>
                      <a:tailEnd type="none" w="med" len="med"/>
                    </a:lnT>
                  </a:tcPr>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LEAP</a:t>
                      </a:r>
                    </a:p>
                  </a:txBody>
                  <a:tcPr marL="0" marR="0" marT="0" marB="0">
                    <a:lnT w="12700" cap="flat" cmpd="sng" algn="ctr">
                      <a:noFill/>
                      <a:prstDash val="solid"/>
                      <a:round/>
                      <a:headEnd type="none" w="med" len="med"/>
                      <a:tailEnd type="none" w="med" len="med"/>
                    </a:lnT>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0.66</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0.51</a:t>
                      </a:r>
                    </a:p>
                  </a:txBody>
                  <a:tcPr marL="0" marR="0" marT="0" marB="0">
                    <a:lnT w="12700" cap="flat" cmpd="sng" algn="ctr">
                      <a:noFill/>
                      <a:prstDash val="solid"/>
                      <a:round/>
                      <a:headEnd type="none" w="med" len="med"/>
                      <a:tailEnd type="none" w="med" len="med"/>
                    </a:lnT>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w="12700" cap="flat" cmpd="sng" algn="ctr">
                      <a:noFill/>
                      <a:prstDash val="solid"/>
                      <a:round/>
                      <a:headEnd type="none" w="med" len="med"/>
                      <a:tailEnd type="none" w="med" len="med"/>
                    </a:lnT>
                  </a:tcPr>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LEAP</a:t>
                      </a:r>
                    </a:p>
                  </a:txBody>
                  <a:tcPr marL="0" marR="0" marT="0" marB="0">
                    <a:lnT w="12700" cap="flat" cmpd="sng" algn="ctr">
                      <a:noFill/>
                      <a:prstDash val="solid"/>
                      <a:round/>
                      <a:headEnd type="none" w="med" len="med"/>
                      <a:tailEnd type="none" w="med" len="med"/>
                    </a:lnT>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0.50</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0.55</a:t>
                      </a:r>
                    </a:p>
                  </a:txBody>
                  <a:tcPr marL="0" marR="0" marT="0" marB="0">
                    <a:lnT w="12700" cap="flat" cmpd="sng" algn="ctr">
                      <a:noFill/>
                      <a:prstDash val="solid"/>
                      <a:round/>
                      <a:headEnd type="none" w="med" len="med"/>
                      <a:tailEnd type="none" w="med" len="med"/>
                    </a:lnT>
                  </a:tcPr>
                </a:tc>
                <a:extLst>
                  <a:ext uri="{0D108BD9-81ED-4DB2-BD59-A6C34878D82A}">
                    <a16:rowId xmlns:a16="http://schemas.microsoft.com/office/drawing/2014/main" val="1075843853"/>
                  </a:ext>
                </a:extLst>
              </a:tr>
              <a:tr h="204388">
                <a:tc>
                  <a:txBody>
                    <a:bodyPr/>
                    <a:lstStyle/>
                    <a:p>
                      <a:pPr>
                        <a:lnSpc>
                          <a:spcPct val="150000"/>
                        </a:lnSpc>
                        <a:spcAft>
                          <a:spcPts val="0"/>
                        </a:spcAft>
                      </a:pPr>
                      <a:r>
                        <a:rPr lang="en-US" sz="1000">
                          <a:effectLst/>
                          <a:latin typeface="+mn-lt"/>
                          <a:ea typeface="Times New Roman" panose="02020603050405020304" pitchFamily="18" charset="0"/>
                          <a:cs typeface="Times New Roman" panose="02020603050405020304" pitchFamily="18" charset="0"/>
                        </a:rPr>
                        <a:t> </a:t>
                      </a:r>
                    </a:p>
                  </a:txBody>
                  <a:tcPr marL="0" marR="0" marT="0" marB="0">
                    <a:lnB w="12700"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en-US" sz="1000">
                          <a:effectLst/>
                          <a:latin typeface="+mn-lt"/>
                          <a:ea typeface="Times New Roman" panose="02020603050405020304" pitchFamily="18" charset="0"/>
                          <a:cs typeface="Times New Roman" panose="02020603050405020304" pitchFamily="18" charset="0"/>
                        </a:rPr>
                        <a:t> </a:t>
                      </a: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B w="12700"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FSL-L</a:t>
                      </a: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0.33</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0.82</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4872275"/>
                  </a:ext>
                </a:extLst>
              </a:tr>
              <a:tr h="204388">
                <a:tc>
                  <a:txBody>
                    <a:bodyPr/>
                    <a:lstStyle/>
                    <a:p>
                      <a:pPr>
                        <a:lnSpc>
                          <a:spcPct val="150000"/>
                        </a:lnSpc>
                        <a:spcAft>
                          <a:spcPts val="0"/>
                        </a:spcAft>
                      </a:pPr>
                      <a:r>
                        <a:rPr lang="en-US" sz="1000" b="1" dirty="0">
                          <a:effectLst/>
                          <a:latin typeface="+mn-lt"/>
                          <a:ea typeface="Times New Roman" panose="02020603050405020304" pitchFamily="18" charset="0"/>
                          <a:cs typeface="Times New Roman" panose="02020603050405020304" pitchFamily="18" charset="0"/>
                        </a:rPr>
                        <a:t>Rank 2</a:t>
                      </a: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MAGON</a:t>
                      </a: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0.00</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0.8</a:t>
                      </a: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MAGON</a:t>
                      </a: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lnSpc>
                          <a:spcPct val="150000"/>
                        </a:lnSpc>
                        <a:spcAft>
                          <a:spcPts val="0"/>
                        </a:spcAft>
                      </a:pP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0.17</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0.98</a:t>
                      </a: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171052022"/>
                  </a:ext>
                </a:extLst>
              </a:tr>
              <a:tr h="204388">
                <a:tc>
                  <a:txBody>
                    <a:bodyPr/>
                    <a:lstStyle/>
                    <a:p>
                      <a:pP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a:noFill/>
                    </a:lnT>
                    <a:lnB w="12700"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FSL-L</a:t>
                      </a:r>
                    </a:p>
                  </a:txBody>
                  <a:tcPr marL="0" marR="0" marT="0" marB="0">
                    <a:lnT>
                      <a:noFill/>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a:effectLst/>
                          <a:latin typeface="+mn-lt"/>
                          <a:ea typeface="Times New Roman" panose="02020603050405020304" pitchFamily="18" charset="0"/>
                          <a:cs typeface="Times New Roman" panose="02020603050405020304" pitchFamily="18" charset="0"/>
                        </a:rPr>
                        <a:t>0.00</a:t>
                      </a:r>
                      <a:r>
                        <a:rPr lang="en-US" sz="1000">
                          <a:effectLst/>
                          <a:latin typeface="+mn-lt"/>
                          <a:ea typeface="Times New Roman" panose="02020603050405020304" pitchFamily="18" charset="0"/>
                          <a:cs typeface="Symbol" panose="05050102010706020507" pitchFamily="18" charset="2"/>
                        </a:rPr>
                        <a:t>±</a:t>
                      </a:r>
                      <a:r>
                        <a:rPr lang="en-US" sz="1000">
                          <a:effectLst/>
                          <a:latin typeface="+mn-lt"/>
                          <a:ea typeface="Times New Roman" panose="02020603050405020304" pitchFamily="18" charset="0"/>
                          <a:cs typeface="Times New Roman" panose="02020603050405020304" pitchFamily="18" charset="0"/>
                        </a:rPr>
                        <a:t>0.3</a:t>
                      </a:r>
                    </a:p>
                  </a:txBody>
                  <a:tcPr marL="0" marR="0" marT="0" marB="0">
                    <a:lnT>
                      <a:noFill/>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a:noFill/>
                    </a:lnT>
                    <a:lnB w="12700"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a:noFill/>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0099255"/>
                  </a:ext>
                </a:extLst>
              </a:tr>
              <a:tr h="204388">
                <a:tc>
                  <a:txBody>
                    <a:bodyPr/>
                    <a:lstStyle/>
                    <a:p>
                      <a:pPr>
                        <a:lnSpc>
                          <a:spcPct val="150000"/>
                        </a:lnSpc>
                        <a:spcAft>
                          <a:spcPts val="0"/>
                        </a:spcAft>
                      </a:pPr>
                      <a:r>
                        <a:rPr lang="en-US" sz="1000" b="1" dirty="0">
                          <a:effectLst/>
                          <a:latin typeface="+mn-lt"/>
                          <a:ea typeface="Times New Roman" panose="02020603050405020304" pitchFamily="18" charset="0"/>
                          <a:cs typeface="Times New Roman" panose="02020603050405020304" pitchFamily="18" charset="0"/>
                        </a:rPr>
                        <a:t>Rank</a:t>
                      </a:r>
                      <a:r>
                        <a:rPr lang="en-US" sz="1000" dirty="0">
                          <a:effectLst/>
                          <a:latin typeface="+mn-lt"/>
                          <a:ea typeface="Times New Roman" panose="02020603050405020304" pitchFamily="18" charset="0"/>
                          <a:cs typeface="Times New Roman" panose="02020603050405020304" pitchFamily="18" charset="0"/>
                        </a:rPr>
                        <a:t> </a:t>
                      </a:r>
                      <a:r>
                        <a:rPr lang="en-US" sz="1000" b="1" dirty="0">
                          <a:effectLst/>
                          <a:latin typeface="+mn-lt"/>
                          <a:ea typeface="Times New Roman" panose="02020603050405020304" pitchFamily="18" charset="0"/>
                          <a:cs typeface="Times New Roman" panose="02020603050405020304" pitchFamily="18" charset="0"/>
                        </a:rPr>
                        <a:t>3</a:t>
                      </a:r>
                    </a:p>
                  </a:txBody>
                  <a:tcPr marL="0" marR="0" marT="0" marB="0">
                    <a:lnT w="12700" cap="flat" cmpd="sng" algn="ctr">
                      <a:solidFill>
                        <a:schemeClr val="tx1"/>
                      </a:solidFill>
                      <a:prstDash val="solid"/>
                      <a:round/>
                      <a:headEnd type="none" w="med" len="med"/>
                      <a:tailEnd type="none" w="med" len="med"/>
                    </a:lnT>
                  </a:tcPr>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MASKED</a:t>
                      </a: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0"/>
                        </a:spcAft>
                      </a:pP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0.50</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0.84</a:t>
                      </a: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w="12700" cap="flat" cmpd="sng" algn="ctr">
                      <a:solidFill>
                        <a:schemeClr val="tx1"/>
                      </a:solidFill>
                      <a:prstDash val="solid"/>
                      <a:round/>
                      <a:headEnd type="none" w="med" len="med"/>
                      <a:tailEnd type="none" w="med" len="med"/>
                    </a:lnT>
                  </a:tcPr>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MASKED</a:t>
                      </a: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0"/>
                        </a:spcAft>
                      </a:pP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0.50</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0.84</a:t>
                      </a:r>
                    </a:p>
                  </a:txBody>
                  <a:tcPr marL="0" marR="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98715164"/>
                  </a:ext>
                </a:extLst>
              </a:tr>
              <a:tr h="204388">
                <a:tc>
                  <a:txBody>
                    <a:bodyPr/>
                    <a:lstStyle/>
                    <a:p>
                      <a:pPr>
                        <a:lnSpc>
                          <a:spcPct val="150000"/>
                        </a:lnSpc>
                        <a:spcAft>
                          <a:spcPts val="0"/>
                        </a:spcAft>
                      </a:pPr>
                      <a:r>
                        <a:rPr lang="en-US" sz="1000">
                          <a:effectLst/>
                          <a:latin typeface="+mn-lt"/>
                          <a:ea typeface="Times New Roman" panose="02020603050405020304" pitchFamily="18" charset="0"/>
                          <a:cs typeface="Times New Roman" panose="02020603050405020304" pitchFamily="18" charset="0"/>
                        </a:rPr>
                        <a:t> </a:t>
                      </a:r>
                    </a:p>
                  </a:txBody>
                  <a:tcPr marL="0" marR="0" marT="0" marB="0"/>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NONE</a:t>
                      </a:r>
                    </a:p>
                  </a:txBody>
                  <a:tcPr marL="0" marR="0" marT="0" marB="0"/>
                </a:tc>
                <a:tc>
                  <a:txBody>
                    <a:bodyPr/>
                    <a:lstStyle/>
                    <a:p>
                      <a:pPr algn="ctr">
                        <a:lnSpc>
                          <a:spcPct val="150000"/>
                        </a:lnSpc>
                        <a:spcAft>
                          <a:spcPts val="0"/>
                        </a:spcAft>
                      </a:pPr>
                      <a:r>
                        <a:rPr lang="en-US" sz="1000">
                          <a:effectLst/>
                          <a:latin typeface="+mn-lt"/>
                          <a:ea typeface="Times New Roman" panose="02020603050405020304" pitchFamily="18" charset="0"/>
                          <a:cs typeface="Symbol" panose="05050102010706020507" pitchFamily="18" charset="2"/>
                        </a:rPr>
                        <a:t>-</a:t>
                      </a:r>
                      <a:r>
                        <a:rPr lang="en-US" sz="1000">
                          <a:effectLst/>
                          <a:latin typeface="+mn-lt"/>
                          <a:ea typeface="Times New Roman" panose="02020603050405020304" pitchFamily="18" charset="0"/>
                          <a:cs typeface="Times New Roman" panose="02020603050405020304" pitchFamily="18" charset="0"/>
                        </a:rPr>
                        <a:t>0.83</a:t>
                      </a:r>
                      <a:r>
                        <a:rPr lang="en-US" sz="1000">
                          <a:effectLst/>
                          <a:latin typeface="+mn-lt"/>
                          <a:ea typeface="Times New Roman" panose="02020603050405020304" pitchFamily="18" charset="0"/>
                          <a:cs typeface="Symbol" panose="05050102010706020507" pitchFamily="18" charset="2"/>
                        </a:rPr>
                        <a:t>±</a:t>
                      </a:r>
                      <a:r>
                        <a:rPr lang="en-US" sz="1000">
                          <a:effectLst/>
                          <a:latin typeface="+mn-lt"/>
                          <a:ea typeface="Times New Roman" panose="02020603050405020304" pitchFamily="18" charset="0"/>
                          <a:cs typeface="Times New Roman" panose="02020603050405020304" pitchFamily="18" charset="0"/>
                        </a:rPr>
                        <a:t>0.41</a:t>
                      </a:r>
                    </a:p>
                  </a:txBody>
                  <a:tcPr marL="0" marR="0" marT="0" marB="0"/>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NONE</a:t>
                      </a:r>
                    </a:p>
                  </a:txBody>
                  <a:tcPr marL="0" marR="0" marT="0" marB="0"/>
                </a:tc>
                <a:tc>
                  <a:txBody>
                    <a:bodyPr/>
                    <a:lstStyle/>
                    <a:p>
                      <a:pPr algn="ctr">
                        <a:lnSpc>
                          <a:spcPct val="150000"/>
                        </a:lnSpc>
                        <a:spcAft>
                          <a:spcPts val="0"/>
                        </a:spcAft>
                      </a:pP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0.83</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0.41</a:t>
                      </a:r>
                    </a:p>
                  </a:txBody>
                  <a:tcPr marL="0" marR="0" marT="0" marB="0"/>
                </a:tc>
                <a:extLst>
                  <a:ext uri="{0D108BD9-81ED-4DB2-BD59-A6C34878D82A}">
                    <a16:rowId xmlns:a16="http://schemas.microsoft.com/office/drawing/2014/main" val="2823909076"/>
                  </a:ext>
                </a:extLst>
              </a:tr>
            </a:tbl>
          </a:graphicData>
        </a:graphic>
      </p:graphicFrame>
      <p:sp>
        <p:nvSpPr>
          <p:cNvPr id="43" name="Rectangle 42"/>
          <p:cNvSpPr/>
          <p:nvPr/>
        </p:nvSpPr>
        <p:spPr>
          <a:xfrm>
            <a:off x="1253285" y="6317520"/>
            <a:ext cx="1316386" cy="269304"/>
          </a:xfrm>
          <a:prstGeom prst="rect">
            <a:avLst/>
          </a:prstGeom>
        </p:spPr>
        <p:txBody>
          <a:bodyPr wrap="none">
            <a:spAutoFit/>
          </a:bodyPr>
          <a:lstStyle/>
          <a:p>
            <a:pPr algn="ctr">
              <a:lnSpc>
                <a:spcPct val="115000"/>
              </a:lnSpc>
              <a:defRPr/>
            </a:pPr>
            <a:r>
              <a:rPr lang="es-ES" sz="1000" i="1" dirty="0">
                <a:latin typeface="Roboto" pitchFamily="2" charset="0"/>
                <a:ea typeface="Roboto" pitchFamily="2" charset="0"/>
              </a:rPr>
              <a:t>F</a:t>
            </a:r>
            <a:r>
              <a:rPr lang="es-ES" sz="1000" i="1" dirty="0" smtClean="0">
                <a:latin typeface="Roboto" pitchFamily="2" charset="0"/>
                <a:ea typeface="Roboto" pitchFamily="2" charset="0"/>
              </a:rPr>
              <a:t>AST </a:t>
            </a:r>
            <a:r>
              <a:rPr lang="es-ES" sz="1000" i="1" dirty="0" err="1" smtClean="0">
                <a:latin typeface="Roboto" pitchFamily="2" charset="0"/>
                <a:ea typeface="Roboto" pitchFamily="2" charset="0"/>
              </a:rPr>
              <a:t>segmentation</a:t>
            </a:r>
            <a:endParaRPr lang="en-US" sz="1000" b="1" i="1" dirty="0">
              <a:latin typeface="Roboto" pitchFamily="2" charset="0"/>
              <a:ea typeface="Roboto" pitchFamily="2" charset="0"/>
            </a:endParaRPr>
          </a:p>
        </p:txBody>
      </p:sp>
      <p:sp>
        <p:nvSpPr>
          <p:cNvPr id="45" name="Rectangle 44"/>
          <p:cNvSpPr/>
          <p:nvPr/>
        </p:nvSpPr>
        <p:spPr>
          <a:xfrm>
            <a:off x="5492135" y="6317520"/>
            <a:ext cx="1351653" cy="269304"/>
          </a:xfrm>
          <a:prstGeom prst="rect">
            <a:avLst/>
          </a:prstGeom>
        </p:spPr>
        <p:txBody>
          <a:bodyPr wrap="none">
            <a:spAutoFit/>
          </a:bodyPr>
          <a:lstStyle/>
          <a:p>
            <a:pPr algn="ctr">
              <a:lnSpc>
                <a:spcPct val="115000"/>
              </a:lnSpc>
              <a:defRPr/>
            </a:pPr>
            <a:r>
              <a:rPr lang="es-ES" sz="1000" i="1" dirty="0" smtClean="0">
                <a:latin typeface="Roboto" pitchFamily="2" charset="0"/>
                <a:ea typeface="Roboto" pitchFamily="2" charset="0"/>
              </a:rPr>
              <a:t>SPM8 </a:t>
            </a:r>
            <a:r>
              <a:rPr lang="es-ES" sz="1000" i="1" dirty="0" err="1" smtClean="0">
                <a:latin typeface="Roboto" pitchFamily="2" charset="0"/>
                <a:ea typeface="Roboto" pitchFamily="2" charset="0"/>
              </a:rPr>
              <a:t>segmentation</a:t>
            </a:r>
            <a:endParaRPr lang="en-US" sz="1000" b="1" i="1" dirty="0">
              <a:latin typeface="Roboto" pitchFamily="2" charset="0"/>
              <a:ea typeface="Roboto" pitchFamily="2" charset="0"/>
            </a:endParaRPr>
          </a:p>
        </p:txBody>
      </p:sp>
      <p:sp>
        <p:nvSpPr>
          <p:cNvPr id="3" name="Slide Number Placeholder 2"/>
          <p:cNvSpPr>
            <a:spLocks noGrp="1"/>
          </p:cNvSpPr>
          <p:nvPr>
            <p:ph type="sldNum" sz="quarter" idx="12"/>
          </p:nvPr>
        </p:nvSpPr>
        <p:spPr/>
        <p:txBody>
          <a:bodyPr/>
          <a:lstStyle/>
          <a:p>
            <a:fld id="{227F3176-F9F6-45D0-9446-6BF35B4A50FB}" type="slidenum">
              <a:rPr lang="en-US" smtClean="0"/>
              <a:pPr/>
              <a:t>36</a:t>
            </a:fld>
            <a:r>
              <a:rPr lang="en-US" dirty="0" smtClean="0"/>
              <a:t> / 75</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1692839735"/>
              </p:ext>
            </p:extLst>
          </p:nvPr>
        </p:nvGraphicFramePr>
        <p:xfrm>
          <a:off x="4552923" y="4473575"/>
          <a:ext cx="3171192" cy="1950720"/>
        </p:xfrm>
        <a:graphic>
          <a:graphicData uri="http://schemas.openxmlformats.org/drawingml/2006/table">
            <a:tbl>
              <a:tblPr>
                <a:tableStyleId>{9D7B26C5-4107-4FEC-AEDC-1716B250A1EF}</a:tableStyleId>
              </a:tblPr>
              <a:tblGrid>
                <a:gridCol w="528192">
                  <a:extLst>
                    <a:ext uri="{9D8B030D-6E8A-4147-A177-3AD203B41FA5}">
                      <a16:colId xmlns:a16="http://schemas.microsoft.com/office/drawing/2014/main" val="1428565267"/>
                    </a:ext>
                  </a:extLst>
                </a:gridCol>
                <a:gridCol w="528192">
                  <a:extLst>
                    <a:ext uri="{9D8B030D-6E8A-4147-A177-3AD203B41FA5}">
                      <a16:colId xmlns:a16="http://schemas.microsoft.com/office/drawing/2014/main" val="1864814639"/>
                    </a:ext>
                  </a:extLst>
                </a:gridCol>
                <a:gridCol w="578612">
                  <a:extLst>
                    <a:ext uri="{9D8B030D-6E8A-4147-A177-3AD203B41FA5}">
                      <a16:colId xmlns:a16="http://schemas.microsoft.com/office/drawing/2014/main" val="3747178439"/>
                    </a:ext>
                  </a:extLst>
                </a:gridCol>
                <a:gridCol w="174342">
                  <a:extLst>
                    <a:ext uri="{9D8B030D-6E8A-4147-A177-3AD203B41FA5}">
                      <a16:colId xmlns:a16="http://schemas.microsoft.com/office/drawing/2014/main" val="1474807815"/>
                    </a:ext>
                  </a:extLst>
                </a:gridCol>
                <a:gridCol w="530234">
                  <a:extLst>
                    <a:ext uri="{9D8B030D-6E8A-4147-A177-3AD203B41FA5}">
                      <a16:colId xmlns:a16="http://schemas.microsoft.com/office/drawing/2014/main" val="1340940494"/>
                    </a:ext>
                  </a:extLst>
                </a:gridCol>
                <a:gridCol w="831620">
                  <a:extLst>
                    <a:ext uri="{9D8B030D-6E8A-4147-A177-3AD203B41FA5}">
                      <a16:colId xmlns:a16="http://schemas.microsoft.com/office/drawing/2014/main" val="2202639048"/>
                    </a:ext>
                  </a:extLst>
                </a:gridCol>
              </a:tblGrid>
              <a:tr h="164877">
                <a:tc>
                  <a:txBody>
                    <a:bodyPr/>
                    <a:lstStyle/>
                    <a:p>
                      <a:pPr>
                        <a:lnSpc>
                          <a:spcPct val="115000"/>
                        </a:lnSpc>
                        <a:spcAft>
                          <a:spcPts val="1000"/>
                        </a:spcAft>
                        <a:tabLst>
                          <a:tab pos="457200" algn="l"/>
                        </a:tabLst>
                      </a:pPr>
                      <a:r>
                        <a:rPr lang="en-US" sz="1000" b="1" dirty="0">
                          <a:effectLst/>
                        </a:rPr>
                        <a:t> </a:t>
                      </a:r>
                      <a:endParaRPr lang="en-US" sz="1000" b="1"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gridSpan="2">
                  <a:txBody>
                    <a:bodyPr/>
                    <a:lstStyle/>
                    <a:p>
                      <a:pPr algn="ctr">
                        <a:lnSpc>
                          <a:spcPct val="115000"/>
                        </a:lnSpc>
                        <a:spcAft>
                          <a:spcPts val="1000"/>
                        </a:spcAft>
                        <a:tabLst>
                          <a:tab pos="457200" algn="l"/>
                        </a:tabLst>
                      </a:pPr>
                      <a:r>
                        <a:rPr lang="en-US" sz="1000" b="1" dirty="0">
                          <a:effectLst/>
                        </a:rPr>
                        <a:t>NGMV</a:t>
                      </a:r>
                      <a:endParaRPr lang="en-US" sz="1000" b="1"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a:lnSpc>
                          <a:spcPct val="115000"/>
                        </a:lnSpc>
                        <a:spcAft>
                          <a:spcPts val="1000"/>
                        </a:spcAft>
                        <a:tabLst>
                          <a:tab pos="457200" algn="l"/>
                        </a:tabLst>
                      </a:pPr>
                      <a:r>
                        <a:rPr lang="en-US" sz="1000" b="1" dirty="0">
                          <a:effectLst/>
                        </a:rPr>
                        <a:t> </a:t>
                      </a:r>
                      <a:endParaRPr lang="en-US" sz="1000" b="1"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gridSpan="2">
                  <a:txBody>
                    <a:bodyPr/>
                    <a:lstStyle/>
                    <a:p>
                      <a:pPr algn="ctr">
                        <a:lnSpc>
                          <a:spcPct val="115000"/>
                        </a:lnSpc>
                        <a:spcAft>
                          <a:spcPts val="1000"/>
                        </a:spcAft>
                        <a:tabLst>
                          <a:tab pos="457200" algn="l"/>
                        </a:tabLst>
                      </a:pPr>
                      <a:r>
                        <a:rPr lang="en-US" sz="1000" b="1" dirty="0">
                          <a:effectLst/>
                        </a:rPr>
                        <a:t>NWMV</a:t>
                      </a:r>
                      <a:endParaRPr lang="en-US" sz="1000" b="1" dirty="0">
                        <a:effectLst/>
                        <a:latin typeface="Roboto" pitchFamily="2" charset="0"/>
                        <a:ea typeface="Roboto" pitchFamily="2"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437469110"/>
                  </a:ext>
                </a:extLst>
              </a:tr>
              <a:tr h="165258">
                <a:tc>
                  <a:txBody>
                    <a:bodyPr/>
                    <a:lstStyle/>
                    <a:p>
                      <a:pPr>
                        <a:lnSpc>
                          <a:spcPct val="115000"/>
                        </a:lnSpc>
                        <a:spcAft>
                          <a:spcPts val="1000"/>
                        </a:spcAft>
                        <a:tabLst>
                          <a:tab pos="457200" algn="l"/>
                        </a:tabLst>
                      </a:pPr>
                      <a:r>
                        <a:rPr lang="en-US" sz="1000" b="1" dirty="0">
                          <a:effectLst/>
                          <a:latin typeface="+mn-lt"/>
                        </a:rPr>
                        <a:t> </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b="1" dirty="0">
                          <a:effectLst/>
                          <a:latin typeface="+mn-lt"/>
                        </a:rPr>
                        <a:t>Method</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tab pos="457200" algn="l"/>
                        </a:tabLst>
                        <a:defRPr/>
                      </a:pPr>
                      <a:r>
                        <a:rPr lang="en-US" sz="1000" b="1" dirty="0" smtClean="0">
                          <a:latin typeface="+mn-lt"/>
                          <a:ea typeface="Roboto" pitchFamily="2" charset="0"/>
                        </a:rPr>
                        <a:t>µ </a:t>
                      </a:r>
                      <a:r>
                        <a:rPr lang="es-ES" sz="1000" b="1" dirty="0" smtClean="0">
                          <a:latin typeface="+mn-lt"/>
                          <a:ea typeface="Roboto" pitchFamily="2" charset="0"/>
                        </a:rPr>
                        <a:t>± </a:t>
                      </a:r>
                      <a:r>
                        <a:rPr lang="el-GR" sz="1000" b="1" dirty="0" smtClean="0">
                          <a:latin typeface="+mn-lt"/>
                          <a:ea typeface="Roboto" pitchFamily="2" charset="0"/>
                        </a:rPr>
                        <a:t>σ</a:t>
                      </a:r>
                      <a:endParaRPr lang="en-US" sz="1050" b="1" dirty="0" smtClean="0">
                        <a:latin typeface="+mn-lt"/>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tabLst>
                          <a:tab pos="457200" algn="l"/>
                        </a:tabLst>
                      </a:pPr>
                      <a:r>
                        <a:rPr lang="en-US" sz="1000" b="1" dirty="0">
                          <a:effectLst/>
                          <a:latin typeface="+mn-lt"/>
                        </a:rPr>
                        <a:t> </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57200" algn="l"/>
                        </a:tabLst>
                      </a:pPr>
                      <a:r>
                        <a:rPr lang="en-US" sz="1000" b="1" dirty="0">
                          <a:effectLst/>
                          <a:latin typeface="+mn-lt"/>
                        </a:rPr>
                        <a:t>Method</a:t>
                      </a:r>
                      <a:endParaRPr lang="en-US" sz="1000" b="1" dirty="0">
                        <a:effectLst/>
                        <a:latin typeface="+mn-lt"/>
                        <a:ea typeface="Roboto" pitchFamily="2"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tab pos="457200" algn="l"/>
                        </a:tabLst>
                        <a:defRPr/>
                      </a:pPr>
                      <a:r>
                        <a:rPr lang="en-US" sz="1000" b="1" dirty="0" smtClean="0">
                          <a:latin typeface="+mn-lt"/>
                          <a:ea typeface="Roboto" pitchFamily="2" charset="0"/>
                        </a:rPr>
                        <a:t>µ </a:t>
                      </a:r>
                      <a:r>
                        <a:rPr lang="es-ES" sz="1000" b="1" dirty="0" smtClean="0">
                          <a:latin typeface="+mn-lt"/>
                          <a:ea typeface="Roboto" pitchFamily="2" charset="0"/>
                        </a:rPr>
                        <a:t>± </a:t>
                      </a:r>
                      <a:r>
                        <a:rPr lang="el-GR" sz="1000" b="1" dirty="0" smtClean="0">
                          <a:latin typeface="+mn-lt"/>
                          <a:ea typeface="Roboto" pitchFamily="2" charset="0"/>
                        </a:rPr>
                        <a:t>σ</a:t>
                      </a:r>
                      <a:endParaRPr lang="en-US" sz="1050" b="1" dirty="0" smtClean="0">
                        <a:latin typeface="+mn-lt"/>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0067159"/>
                  </a:ext>
                </a:extLst>
              </a:tr>
              <a:tr h="205332">
                <a:tc>
                  <a:txBody>
                    <a:bodyPr/>
                    <a:lstStyle/>
                    <a:p>
                      <a:pPr>
                        <a:lnSpc>
                          <a:spcPct val="150000"/>
                        </a:lnSpc>
                        <a:spcAft>
                          <a:spcPts val="0"/>
                        </a:spcAft>
                      </a:pPr>
                      <a:r>
                        <a:rPr lang="en-US" sz="1000" b="1" dirty="0">
                          <a:effectLst/>
                          <a:latin typeface="+mn-lt"/>
                          <a:ea typeface="Times New Roman" panose="02020603050405020304" pitchFamily="18" charset="0"/>
                          <a:cs typeface="Times New Roman" panose="02020603050405020304" pitchFamily="18" charset="0"/>
                        </a:rPr>
                        <a:t>Rank 1</a:t>
                      </a: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50000"/>
                        </a:lnSpc>
                        <a:spcAft>
                          <a:spcPts val="0"/>
                        </a:spcAft>
                      </a:pPr>
                      <a:r>
                        <a:rPr lang="en-US" sz="1000" b="0" dirty="0" smtClean="0">
                          <a:effectLst/>
                          <a:latin typeface="+mn-lt"/>
                          <a:ea typeface="Times New Roman" panose="02020603050405020304" pitchFamily="18" charset="0"/>
                          <a:cs typeface="Times New Roman" panose="02020603050405020304" pitchFamily="18" charset="0"/>
                        </a:rPr>
                        <a:t>LEAP</a:t>
                      </a:r>
                      <a:endParaRPr lang="en-US" sz="1000" b="0" dirty="0">
                        <a:effectLst/>
                        <a:latin typeface="+mn-lt"/>
                        <a:ea typeface="Times New Roman" panose="02020603050405020304" pitchFamily="18"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0.67</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0.52</a:t>
                      </a: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spcAft>
                          <a:spcPts val="0"/>
                        </a:spcAft>
                      </a:pPr>
                      <a:r>
                        <a:rPr lang="en-US" sz="1000">
                          <a:effectLst/>
                          <a:latin typeface="+mn-lt"/>
                          <a:ea typeface="Times New Roman" panose="02020603050405020304" pitchFamily="18" charset="0"/>
                          <a:cs typeface="Times New Roman" panose="02020603050405020304" pitchFamily="18" charset="0"/>
                        </a:rPr>
                        <a:t> </a:t>
                      </a: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50000"/>
                        </a:lnSpc>
                        <a:spcAft>
                          <a:spcPts val="0"/>
                        </a:spcAft>
                      </a:pPr>
                      <a:r>
                        <a:rPr lang="en-US" sz="1000" b="0" dirty="0" smtClean="0">
                          <a:effectLst/>
                          <a:latin typeface="+mn-lt"/>
                          <a:ea typeface="Times New Roman" panose="02020603050405020304" pitchFamily="18" charset="0"/>
                          <a:cs typeface="Times New Roman" panose="02020603050405020304" pitchFamily="18" charset="0"/>
                        </a:rPr>
                        <a:t>LEAP</a:t>
                      </a:r>
                      <a:endParaRPr lang="en-US" sz="1000" b="0" dirty="0">
                        <a:effectLst/>
                        <a:latin typeface="+mn-lt"/>
                        <a:ea typeface="Times New Roman" panose="02020603050405020304" pitchFamily="18"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0.67</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0.52</a:t>
                      </a:r>
                    </a:p>
                  </a:txBody>
                  <a:tcPr marL="0" marR="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70520780"/>
                  </a:ext>
                </a:extLst>
              </a:tr>
              <a:tr h="205332">
                <a:tc>
                  <a:txBody>
                    <a:bodyPr/>
                    <a:lstStyle/>
                    <a:p>
                      <a:pP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w="12700" cap="flat" cmpd="sng" algn="ctr">
                      <a:noFill/>
                      <a:prstDash val="solid"/>
                      <a:round/>
                      <a:headEnd type="none" w="med" len="med"/>
                      <a:tailEnd type="none" w="med" len="med"/>
                    </a:lnT>
                  </a:tcPr>
                </a:tc>
                <a:tc>
                  <a:txBody>
                    <a:bodyPr/>
                    <a:lstStyle/>
                    <a:p>
                      <a:pPr>
                        <a:lnSpc>
                          <a:spcPct val="150000"/>
                        </a:lnSpc>
                        <a:spcAft>
                          <a:spcPts val="0"/>
                        </a:spcAft>
                      </a:pPr>
                      <a:r>
                        <a:rPr lang="es-ES" sz="1000" b="0" dirty="0" smtClean="0">
                          <a:effectLst/>
                          <a:latin typeface="+mn-lt"/>
                          <a:ea typeface="Times New Roman" panose="02020603050405020304" pitchFamily="18" charset="0"/>
                          <a:cs typeface="Times New Roman" panose="02020603050405020304" pitchFamily="18" charset="0"/>
                        </a:rPr>
                        <a:t>SLF</a:t>
                      </a:r>
                      <a:endParaRPr lang="en-US" sz="1000" b="0" dirty="0">
                        <a:effectLst/>
                        <a:latin typeface="+mn-lt"/>
                        <a:ea typeface="Times New Roman" panose="02020603050405020304" pitchFamily="18" charset="0"/>
                        <a:cs typeface="Times New Roman" panose="02020603050405020304" pitchFamily="18" charset="0"/>
                      </a:endParaRPr>
                    </a:p>
                  </a:txBody>
                  <a:tcPr marL="0" marR="0" marT="0" marB="0">
                    <a:lnT w="12700" cap="flat" cmpd="sng" algn="ctr">
                      <a:noFill/>
                      <a:prstDash val="solid"/>
                      <a:round/>
                      <a:headEnd type="none" w="med" len="med"/>
                      <a:tailEnd type="none" w="med" len="med"/>
                    </a:lnT>
                  </a:tcPr>
                </a:tc>
                <a:tc>
                  <a:txBody>
                    <a:bodyPr/>
                    <a:lstStyle/>
                    <a:p>
                      <a:pPr algn="ctr">
                        <a:lnSpc>
                          <a:spcPct val="150000"/>
                        </a:lnSpc>
                        <a:spcAft>
                          <a:spcPts val="0"/>
                        </a:spcAft>
                      </a:pPr>
                      <a:r>
                        <a:rPr lang="en-US" sz="1000" dirty="0" smtClean="0">
                          <a:effectLst/>
                          <a:latin typeface="+mn-lt"/>
                          <a:ea typeface="Times New Roman" panose="02020603050405020304" pitchFamily="18" charset="0"/>
                          <a:cs typeface="Times New Roman" panose="02020603050405020304" pitchFamily="18" charset="0"/>
                        </a:rPr>
                        <a:t>0.67</a:t>
                      </a:r>
                      <a:r>
                        <a:rPr lang="en-US" sz="1000" dirty="0" smtClean="0">
                          <a:effectLst/>
                          <a:latin typeface="+mn-lt"/>
                          <a:ea typeface="Times New Roman" panose="02020603050405020304" pitchFamily="18" charset="0"/>
                          <a:cs typeface="Symbol" panose="05050102010706020507" pitchFamily="18" charset="2"/>
                        </a:rPr>
                        <a:t>±</a:t>
                      </a:r>
                      <a:r>
                        <a:rPr lang="en-US" sz="1000" dirty="0" smtClean="0">
                          <a:effectLst/>
                          <a:latin typeface="+mn-lt"/>
                          <a:ea typeface="Times New Roman" panose="02020603050405020304" pitchFamily="18" charset="0"/>
                          <a:cs typeface="Times New Roman" panose="02020603050405020304" pitchFamily="18" charset="0"/>
                        </a:rPr>
                        <a:t>0.52</a:t>
                      </a:r>
                      <a:endParaRPr lang="en-US" sz="1000" dirty="0">
                        <a:effectLst/>
                        <a:latin typeface="+mn-lt"/>
                        <a:ea typeface="Times New Roman" panose="02020603050405020304" pitchFamily="18" charset="0"/>
                        <a:cs typeface="Times New Roman" panose="02020603050405020304" pitchFamily="18" charset="0"/>
                      </a:endParaRPr>
                    </a:p>
                  </a:txBody>
                  <a:tcPr marL="0" marR="0" marT="0" marB="0">
                    <a:lnT w="12700" cap="flat" cmpd="sng" algn="ctr">
                      <a:noFill/>
                      <a:prstDash val="solid"/>
                      <a:round/>
                      <a:headEnd type="none" w="med" len="med"/>
                      <a:tailEnd type="none" w="med" len="med"/>
                    </a:lnT>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w="12700" cap="flat" cmpd="sng" algn="ctr">
                      <a:noFill/>
                      <a:prstDash val="solid"/>
                      <a:round/>
                      <a:headEnd type="none" w="med" len="med"/>
                      <a:tailEnd type="none" w="med" len="med"/>
                    </a:lnT>
                  </a:tcPr>
                </a:tc>
                <a:tc>
                  <a:txBody>
                    <a:bodyPr/>
                    <a:lstStyle/>
                    <a:p>
                      <a:pPr>
                        <a:lnSpc>
                          <a:spcPct val="150000"/>
                        </a:lnSpc>
                        <a:spcAft>
                          <a:spcPts val="0"/>
                        </a:spcAft>
                      </a:pPr>
                      <a:r>
                        <a:rPr lang="en-US" sz="1000" b="0" dirty="0" smtClean="0">
                          <a:effectLst/>
                          <a:latin typeface="+mn-lt"/>
                          <a:ea typeface="Times New Roman" panose="02020603050405020304" pitchFamily="18" charset="0"/>
                          <a:cs typeface="Times New Roman" panose="02020603050405020304" pitchFamily="18" charset="0"/>
                        </a:rPr>
                        <a:t>SLF</a:t>
                      </a:r>
                      <a:endParaRPr lang="en-US" sz="1000" b="0" dirty="0">
                        <a:effectLst/>
                        <a:latin typeface="+mn-lt"/>
                        <a:ea typeface="Times New Roman" panose="02020603050405020304" pitchFamily="18" charset="0"/>
                        <a:cs typeface="Times New Roman" panose="02020603050405020304" pitchFamily="18" charset="0"/>
                      </a:endParaRPr>
                    </a:p>
                  </a:txBody>
                  <a:tcPr marL="0" marR="0" marT="0" marB="0">
                    <a:lnT w="12700" cap="flat" cmpd="sng" algn="ctr">
                      <a:noFill/>
                      <a:prstDash val="solid"/>
                      <a:round/>
                      <a:headEnd type="none" w="med" len="med"/>
                      <a:tailEnd type="none" w="med" len="med"/>
                    </a:lnT>
                  </a:tcPr>
                </a:tc>
                <a:tc>
                  <a:txBody>
                    <a:bodyPr/>
                    <a:lstStyle/>
                    <a:p>
                      <a:pPr algn="ctr">
                        <a:lnSpc>
                          <a:spcPct val="150000"/>
                        </a:lnSpc>
                        <a:spcAft>
                          <a:spcPts val="0"/>
                        </a:spcAft>
                      </a:pPr>
                      <a:r>
                        <a:rPr lang="en-US" sz="1000" dirty="0" smtClean="0">
                          <a:effectLst/>
                          <a:latin typeface="+mn-lt"/>
                          <a:ea typeface="Times New Roman" panose="02020603050405020304" pitchFamily="18" charset="0"/>
                          <a:cs typeface="Times New Roman" panose="02020603050405020304" pitchFamily="18" charset="0"/>
                        </a:rPr>
                        <a:t>0.67</a:t>
                      </a:r>
                      <a:r>
                        <a:rPr lang="en-US" sz="1000" dirty="0" smtClean="0">
                          <a:effectLst/>
                          <a:latin typeface="+mn-lt"/>
                          <a:ea typeface="Times New Roman" panose="02020603050405020304" pitchFamily="18" charset="0"/>
                          <a:cs typeface="Symbol" panose="05050102010706020507" pitchFamily="18" charset="2"/>
                        </a:rPr>
                        <a:t>±</a:t>
                      </a:r>
                      <a:r>
                        <a:rPr lang="en-US" sz="1000" dirty="0" smtClean="0">
                          <a:effectLst/>
                          <a:latin typeface="+mn-lt"/>
                          <a:ea typeface="Times New Roman" panose="02020603050405020304" pitchFamily="18" charset="0"/>
                          <a:cs typeface="Times New Roman" panose="02020603050405020304" pitchFamily="18" charset="0"/>
                        </a:rPr>
                        <a:t>0.52</a:t>
                      </a:r>
                      <a:endParaRPr lang="en-US" sz="1000" dirty="0">
                        <a:effectLst/>
                        <a:latin typeface="+mn-lt"/>
                        <a:ea typeface="Times New Roman" panose="02020603050405020304" pitchFamily="18" charset="0"/>
                        <a:cs typeface="Times New Roman" panose="02020603050405020304" pitchFamily="18" charset="0"/>
                      </a:endParaRPr>
                    </a:p>
                  </a:txBody>
                  <a:tcPr marL="0" marR="0" marT="0" marB="0">
                    <a:lnT w="12700" cap="flat" cmpd="sng" algn="ctr">
                      <a:noFill/>
                      <a:prstDash val="solid"/>
                      <a:round/>
                      <a:headEnd type="none" w="med" len="med"/>
                      <a:tailEnd type="none" w="med" len="med"/>
                    </a:lnT>
                  </a:tcPr>
                </a:tc>
                <a:extLst>
                  <a:ext uri="{0D108BD9-81ED-4DB2-BD59-A6C34878D82A}">
                    <a16:rowId xmlns:a16="http://schemas.microsoft.com/office/drawing/2014/main" val="1075843853"/>
                  </a:ext>
                </a:extLst>
              </a:tr>
              <a:tr h="205332">
                <a:tc>
                  <a:txBody>
                    <a:bodyPr/>
                    <a:lstStyle/>
                    <a:p>
                      <a:pP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B w="12700"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en-US" sz="1000" dirty="0" smtClean="0">
                          <a:effectLst/>
                          <a:latin typeface="+mn-lt"/>
                          <a:ea typeface="Times New Roman" panose="02020603050405020304" pitchFamily="18" charset="0"/>
                          <a:cs typeface="Times New Roman" panose="02020603050405020304" pitchFamily="18" charset="0"/>
                        </a:rPr>
                        <a:t>MAGON</a:t>
                      </a:r>
                      <a:r>
                        <a:rPr lang="en-US" sz="1000" dirty="0">
                          <a:effectLst/>
                          <a:latin typeface="+mn-lt"/>
                          <a:ea typeface="Times New Roman" panose="02020603050405020304" pitchFamily="18" charset="0"/>
                          <a:cs typeface="Times New Roman" panose="02020603050405020304" pitchFamily="18" charset="0"/>
                        </a:rPr>
                        <a:t> </a:t>
                      </a: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dirty="0" smtClean="0">
                          <a:effectLst/>
                          <a:latin typeface="+mn-lt"/>
                          <a:ea typeface="Times New Roman" panose="02020603050405020304" pitchFamily="18" charset="0"/>
                          <a:cs typeface="Times New Roman" panose="02020603050405020304" pitchFamily="18" charset="0"/>
                        </a:rPr>
                        <a:t>0.17</a:t>
                      </a:r>
                      <a:r>
                        <a:rPr lang="en-US" sz="1000" dirty="0" smtClean="0">
                          <a:effectLst/>
                          <a:latin typeface="+mn-lt"/>
                          <a:ea typeface="Times New Roman" panose="02020603050405020304" pitchFamily="18" charset="0"/>
                          <a:cs typeface="Symbol" panose="05050102010706020507" pitchFamily="18" charset="2"/>
                        </a:rPr>
                        <a:t>±0.98</a:t>
                      </a:r>
                      <a:endParaRPr lang="en-US" sz="1000" dirty="0">
                        <a:effectLst/>
                        <a:latin typeface="+mn-lt"/>
                        <a:ea typeface="Times New Roman" panose="02020603050405020304" pitchFamily="18"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B w="12700"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en-US" sz="1000" b="0" dirty="0" smtClean="0">
                          <a:effectLst/>
                          <a:latin typeface="+mn-lt"/>
                          <a:ea typeface="Times New Roman" panose="02020603050405020304" pitchFamily="18" charset="0"/>
                          <a:cs typeface="Times New Roman" panose="02020603050405020304" pitchFamily="18" charset="0"/>
                        </a:rPr>
                        <a:t>MAGON</a:t>
                      </a:r>
                      <a:endParaRPr lang="en-US" sz="1000" b="0" dirty="0">
                        <a:effectLst/>
                        <a:latin typeface="+mn-lt"/>
                        <a:ea typeface="Times New Roman" panose="02020603050405020304" pitchFamily="18"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dirty="0" smtClean="0">
                          <a:effectLst/>
                          <a:latin typeface="+mn-lt"/>
                          <a:ea typeface="Times New Roman" panose="02020603050405020304" pitchFamily="18" charset="0"/>
                          <a:cs typeface="Times New Roman" panose="02020603050405020304" pitchFamily="18" charset="0"/>
                        </a:rPr>
                        <a:t>0.17</a:t>
                      </a:r>
                      <a:r>
                        <a:rPr lang="en-US" sz="1000" dirty="0" smtClean="0">
                          <a:effectLst/>
                          <a:latin typeface="+mn-lt"/>
                          <a:ea typeface="Times New Roman" panose="02020603050405020304" pitchFamily="18" charset="0"/>
                          <a:cs typeface="Symbol" panose="05050102010706020507" pitchFamily="18" charset="2"/>
                        </a:rPr>
                        <a:t>±</a:t>
                      </a:r>
                      <a:r>
                        <a:rPr lang="en-US" sz="1000" dirty="0" smtClean="0">
                          <a:effectLst/>
                          <a:latin typeface="+mn-lt"/>
                          <a:ea typeface="Times New Roman" panose="02020603050405020304" pitchFamily="18" charset="0"/>
                          <a:cs typeface="Times New Roman" panose="02020603050405020304" pitchFamily="18" charset="0"/>
                        </a:rPr>
                        <a:t>0.98</a:t>
                      </a:r>
                      <a:endParaRPr lang="en-US" sz="1000" dirty="0">
                        <a:effectLst/>
                        <a:latin typeface="+mn-lt"/>
                        <a:ea typeface="Times New Roman" panose="02020603050405020304" pitchFamily="18" charset="0"/>
                        <a:cs typeface="Times New Roman" panose="02020603050405020304" pitchFamily="18" charset="0"/>
                      </a:endParaRP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4872275"/>
                  </a:ext>
                </a:extLst>
              </a:tr>
              <a:tr h="205332">
                <a:tc>
                  <a:txBody>
                    <a:bodyPr/>
                    <a:lstStyle/>
                    <a:p>
                      <a:pPr>
                        <a:lnSpc>
                          <a:spcPct val="150000"/>
                        </a:lnSpc>
                        <a:spcAft>
                          <a:spcPts val="0"/>
                        </a:spcAft>
                      </a:pPr>
                      <a:r>
                        <a:rPr lang="en-US" sz="1000" b="1" dirty="0">
                          <a:effectLst/>
                          <a:latin typeface="+mn-lt"/>
                          <a:ea typeface="Times New Roman" panose="02020603050405020304" pitchFamily="18" charset="0"/>
                          <a:cs typeface="Times New Roman" panose="02020603050405020304" pitchFamily="18" charset="0"/>
                        </a:rPr>
                        <a:t>Rank 2</a:t>
                      </a: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nSpc>
                          <a:spcPct val="150000"/>
                        </a:lnSpc>
                        <a:spcAft>
                          <a:spcPts val="0"/>
                        </a:spcAft>
                      </a:pPr>
                      <a:r>
                        <a:rPr lang="en-US" sz="1000" b="0" dirty="0" smtClean="0">
                          <a:effectLst/>
                          <a:latin typeface="+mn-lt"/>
                          <a:ea typeface="Times New Roman" panose="02020603050405020304" pitchFamily="18" charset="0"/>
                          <a:cs typeface="Times New Roman" panose="02020603050405020304" pitchFamily="18" charset="0"/>
                        </a:rPr>
                        <a:t>FSL-L</a:t>
                      </a:r>
                      <a:endParaRPr lang="en-US" sz="1000" b="0" dirty="0">
                        <a:effectLst/>
                        <a:latin typeface="+mn-lt"/>
                        <a:ea typeface="Times New Roman" panose="02020603050405020304" pitchFamily="18" charset="0"/>
                        <a:cs typeface="Times New Roman" panose="02020603050405020304" pitchFamily="18" charset="0"/>
                      </a:endParaRP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lnSpc>
                          <a:spcPct val="150000"/>
                        </a:lnSpc>
                        <a:spcAft>
                          <a:spcPts val="0"/>
                        </a:spcAft>
                      </a:pPr>
                      <a:r>
                        <a:rPr lang="en-US" sz="1000" dirty="0" smtClean="0">
                          <a:effectLst/>
                          <a:latin typeface="+mn-lt"/>
                          <a:ea typeface="Times New Roman" panose="02020603050405020304" pitchFamily="18" charset="0"/>
                          <a:cs typeface="Times New Roman" panose="02020603050405020304" pitchFamily="18" charset="0"/>
                        </a:rPr>
                        <a:t>-0.33</a:t>
                      </a:r>
                      <a:r>
                        <a:rPr lang="en-US" sz="1000" dirty="0" smtClean="0">
                          <a:effectLst/>
                          <a:latin typeface="+mn-lt"/>
                          <a:ea typeface="Times New Roman" panose="02020603050405020304" pitchFamily="18" charset="0"/>
                          <a:cs typeface="Symbol" panose="05050102010706020507" pitchFamily="18" charset="2"/>
                        </a:rPr>
                        <a:t>±</a:t>
                      </a:r>
                      <a:r>
                        <a:rPr lang="en-US" sz="1000" dirty="0" smtClean="0">
                          <a:effectLst/>
                          <a:latin typeface="+mn-lt"/>
                          <a:ea typeface="Times New Roman" panose="02020603050405020304" pitchFamily="18" charset="0"/>
                          <a:cs typeface="Times New Roman" panose="02020603050405020304" pitchFamily="18" charset="0"/>
                        </a:rPr>
                        <a:t>0.81</a:t>
                      </a:r>
                      <a:endParaRPr lang="en-US" sz="1000" dirty="0">
                        <a:effectLst/>
                        <a:latin typeface="+mn-lt"/>
                        <a:ea typeface="Times New Roman" panose="02020603050405020304" pitchFamily="18" charset="0"/>
                        <a:cs typeface="Times New Roman" panose="02020603050405020304" pitchFamily="18" charset="0"/>
                      </a:endParaRP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nSpc>
                          <a:spcPct val="150000"/>
                        </a:lnSpc>
                        <a:spcAft>
                          <a:spcPts val="0"/>
                        </a:spcAft>
                      </a:pPr>
                      <a:r>
                        <a:rPr lang="en-US" sz="1000" b="0" dirty="0" smtClean="0">
                          <a:effectLst/>
                          <a:latin typeface="+mn-lt"/>
                          <a:ea typeface="Times New Roman" panose="02020603050405020304" pitchFamily="18" charset="0"/>
                          <a:cs typeface="Times New Roman" panose="02020603050405020304" pitchFamily="18" charset="0"/>
                        </a:rPr>
                        <a:t>FSL-L</a:t>
                      </a:r>
                      <a:endParaRPr lang="en-US" sz="1000" b="0" dirty="0">
                        <a:effectLst/>
                        <a:latin typeface="+mn-lt"/>
                        <a:ea typeface="Times New Roman" panose="02020603050405020304" pitchFamily="18" charset="0"/>
                        <a:cs typeface="Times New Roman" panose="02020603050405020304" pitchFamily="18" charset="0"/>
                      </a:endParaRP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lnSpc>
                          <a:spcPct val="150000"/>
                        </a:lnSpc>
                        <a:spcAft>
                          <a:spcPts val="0"/>
                        </a:spcAft>
                      </a:pP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0.17</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0.98</a:t>
                      </a:r>
                    </a:p>
                  </a:txBody>
                  <a:tcPr marL="0" marR="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171052022"/>
                  </a:ext>
                </a:extLst>
              </a:tr>
              <a:tr h="205332">
                <a:tc>
                  <a:txBody>
                    <a:bodyPr/>
                    <a:lstStyle/>
                    <a:p>
                      <a:pP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a:noFill/>
                    </a:lnT>
                    <a:lnB w="12700"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en-US" sz="1000" b="0" dirty="0" smtClean="0">
                          <a:effectLst/>
                          <a:latin typeface="+mn-lt"/>
                          <a:ea typeface="Times New Roman" panose="02020603050405020304" pitchFamily="18" charset="0"/>
                          <a:cs typeface="Times New Roman" panose="02020603050405020304" pitchFamily="18" charset="0"/>
                        </a:rPr>
                        <a:t>MASKED</a:t>
                      </a:r>
                      <a:endParaRPr lang="en-US" sz="1000" b="0" dirty="0">
                        <a:effectLst/>
                        <a:latin typeface="+mn-lt"/>
                        <a:ea typeface="Times New Roman" panose="02020603050405020304" pitchFamily="18" charset="0"/>
                        <a:cs typeface="Times New Roman" panose="02020603050405020304" pitchFamily="18" charset="0"/>
                      </a:endParaRPr>
                    </a:p>
                  </a:txBody>
                  <a:tcPr marL="0" marR="0" marT="0" marB="0">
                    <a:lnT>
                      <a:noFill/>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dirty="0" smtClean="0">
                          <a:effectLst/>
                          <a:latin typeface="+mn-lt"/>
                          <a:ea typeface="Times New Roman" panose="02020603050405020304" pitchFamily="18" charset="0"/>
                          <a:cs typeface="Times New Roman" panose="02020603050405020304" pitchFamily="18" charset="0"/>
                        </a:rPr>
                        <a:t>-0.33</a:t>
                      </a:r>
                      <a:r>
                        <a:rPr lang="en-US" sz="1000" dirty="0" smtClean="0">
                          <a:effectLst/>
                          <a:latin typeface="+mn-lt"/>
                          <a:ea typeface="Times New Roman" panose="02020603050405020304" pitchFamily="18" charset="0"/>
                          <a:cs typeface="Symbol" panose="05050102010706020507" pitchFamily="18" charset="2"/>
                        </a:rPr>
                        <a:t>±</a:t>
                      </a:r>
                      <a:r>
                        <a:rPr lang="en-US" sz="1000" dirty="0" smtClean="0">
                          <a:effectLst/>
                          <a:latin typeface="+mn-lt"/>
                          <a:ea typeface="Times New Roman" panose="02020603050405020304" pitchFamily="18" charset="0"/>
                          <a:cs typeface="Times New Roman" panose="02020603050405020304" pitchFamily="18" charset="0"/>
                        </a:rPr>
                        <a:t>0.81</a:t>
                      </a:r>
                      <a:endParaRPr lang="en-US" sz="1000" dirty="0">
                        <a:effectLst/>
                        <a:latin typeface="+mn-lt"/>
                        <a:ea typeface="Times New Roman" panose="02020603050405020304" pitchFamily="18" charset="0"/>
                        <a:cs typeface="Times New Roman" panose="02020603050405020304" pitchFamily="18" charset="0"/>
                      </a:endParaRPr>
                    </a:p>
                  </a:txBody>
                  <a:tcPr marL="0" marR="0" marT="0" marB="0">
                    <a:lnT>
                      <a:noFill/>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a:noFill/>
                    </a:lnT>
                    <a:lnB w="12700"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a:noFill/>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0099255"/>
                  </a:ext>
                </a:extLst>
              </a:tr>
              <a:tr h="205332">
                <a:tc>
                  <a:txBody>
                    <a:bodyPr/>
                    <a:lstStyle/>
                    <a:p>
                      <a:pPr>
                        <a:lnSpc>
                          <a:spcPct val="150000"/>
                        </a:lnSpc>
                        <a:spcAft>
                          <a:spcPts val="0"/>
                        </a:spcAft>
                      </a:pPr>
                      <a:r>
                        <a:rPr lang="en-US" sz="1000" b="1" dirty="0">
                          <a:effectLst/>
                          <a:latin typeface="+mn-lt"/>
                          <a:ea typeface="Times New Roman" panose="02020603050405020304" pitchFamily="18" charset="0"/>
                          <a:cs typeface="Times New Roman" panose="02020603050405020304" pitchFamily="18" charset="0"/>
                        </a:rPr>
                        <a:t>Rank</a:t>
                      </a:r>
                      <a:r>
                        <a:rPr lang="en-US" sz="1000" dirty="0">
                          <a:effectLst/>
                          <a:latin typeface="+mn-lt"/>
                          <a:ea typeface="Times New Roman" panose="02020603050405020304" pitchFamily="18" charset="0"/>
                          <a:cs typeface="Times New Roman" panose="02020603050405020304" pitchFamily="18" charset="0"/>
                        </a:rPr>
                        <a:t> </a:t>
                      </a:r>
                      <a:r>
                        <a:rPr lang="en-US" sz="1000" b="1" dirty="0">
                          <a:effectLst/>
                          <a:latin typeface="+mn-lt"/>
                          <a:ea typeface="Times New Roman" panose="02020603050405020304" pitchFamily="18" charset="0"/>
                          <a:cs typeface="Times New Roman" panose="02020603050405020304" pitchFamily="18" charset="0"/>
                        </a:rPr>
                        <a:t>3</a:t>
                      </a:r>
                    </a:p>
                  </a:txBody>
                  <a:tcPr marL="0" marR="0" marT="0" marB="0">
                    <a:lnT w="12700" cap="flat" cmpd="sng" algn="ctr">
                      <a:solidFill>
                        <a:schemeClr val="tx1"/>
                      </a:solidFill>
                      <a:prstDash val="solid"/>
                      <a:round/>
                      <a:headEnd type="none" w="med" len="med"/>
                      <a:tailEnd type="none" w="med" len="med"/>
                    </a:lnT>
                  </a:tcPr>
                </a:tc>
                <a:tc>
                  <a:txBody>
                    <a:bodyPr/>
                    <a:lstStyle/>
                    <a:p>
                      <a:pPr>
                        <a:lnSpc>
                          <a:spcPct val="150000"/>
                        </a:lnSpc>
                        <a:spcAft>
                          <a:spcPts val="0"/>
                        </a:spcAft>
                      </a:pPr>
                      <a:r>
                        <a:rPr lang="en-US" sz="1000" b="0" dirty="0" smtClean="0">
                          <a:effectLst/>
                          <a:latin typeface="+mn-lt"/>
                          <a:ea typeface="Times New Roman" panose="02020603050405020304" pitchFamily="18" charset="0"/>
                          <a:cs typeface="Times New Roman" panose="02020603050405020304" pitchFamily="18" charset="0"/>
                        </a:rPr>
                        <a:t>NONE</a:t>
                      </a:r>
                      <a:endParaRPr lang="en-US" sz="1000" b="0" dirty="0">
                        <a:effectLst/>
                        <a:latin typeface="+mn-lt"/>
                        <a:ea typeface="Times New Roman" panose="02020603050405020304" pitchFamily="18"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0"/>
                        </a:spcAft>
                      </a:pPr>
                      <a:r>
                        <a:rPr lang="en-US" sz="1000" dirty="0">
                          <a:effectLst/>
                          <a:latin typeface="+mn-lt"/>
                          <a:ea typeface="Times New Roman" panose="02020603050405020304" pitchFamily="18" charset="0"/>
                          <a:cs typeface="Symbol" panose="05050102010706020507" pitchFamily="18" charset="2"/>
                        </a:rPr>
                        <a:t>-</a:t>
                      </a:r>
                      <a:r>
                        <a:rPr lang="en-US" sz="1000" dirty="0" smtClean="0">
                          <a:effectLst/>
                          <a:latin typeface="+mn-lt"/>
                          <a:ea typeface="Times New Roman" panose="02020603050405020304" pitchFamily="18" charset="0"/>
                          <a:cs typeface="Times New Roman" panose="02020603050405020304" pitchFamily="18" charset="0"/>
                        </a:rPr>
                        <a:t>083</a:t>
                      </a:r>
                      <a:r>
                        <a:rPr lang="en-US" sz="1000" dirty="0" smtClean="0">
                          <a:effectLst/>
                          <a:latin typeface="+mn-lt"/>
                          <a:ea typeface="Times New Roman" panose="02020603050405020304" pitchFamily="18" charset="0"/>
                          <a:cs typeface="Symbol" panose="05050102010706020507" pitchFamily="18" charset="2"/>
                        </a:rPr>
                        <a:t>±</a:t>
                      </a:r>
                      <a:r>
                        <a:rPr lang="en-US" sz="1000" dirty="0" smtClean="0">
                          <a:effectLst/>
                          <a:latin typeface="+mn-lt"/>
                          <a:ea typeface="Times New Roman" panose="02020603050405020304" pitchFamily="18" charset="0"/>
                          <a:cs typeface="Times New Roman" panose="02020603050405020304" pitchFamily="18" charset="0"/>
                        </a:rPr>
                        <a:t>0.41</a:t>
                      </a:r>
                      <a:endParaRPr lang="en-US" sz="1000" dirty="0">
                        <a:effectLst/>
                        <a:latin typeface="+mn-lt"/>
                        <a:ea typeface="Times New Roman" panose="02020603050405020304" pitchFamily="18" charset="0"/>
                        <a:cs typeface="Times New Roman" panose="02020603050405020304" pitchFamily="18"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lnT w="12700" cap="flat" cmpd="sng" algn="ctr">
                      <a:solidFill>
                        <a:schemeClr val="tx1"/>
                      </a:solidFill>
                      <a:prstDash val="solid"/>
                      <a:round/>
                      <a:headEnd type="none" w="med" len="med"/>
                      <a:tailEnd type="none" w="med" len="med"/>
                    </a:lnT>
                  </a:tcPr>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MASKED</a:t>
                      </a: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0"/>
                        </a:spcAft>
                      </a:pP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0.50</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0.84</a:t>
                      </a:r>
                    </a:p>
                  </a:txBody>
                  <a:tcPr marL="0" marR="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98715164"/>
                  </a:ext>
                </a:extLst>
              </a:tr>
              <a:tr h="205332">
                <a:tc>
                  <a:txBody>
                    <a:bodyPr/>
                    <a:lstStyle/>
                    <a:p>
                      <a:pPr>
                        <a:lnSpc>
                          <a:spcPct val="150000"/>
                        </a:lnSpc>
                        <a:spcAft>
                          <a:spcPts val="0"/>
                        </a:spcAft>
                      </a:pPr>
                      <a:r>
                        <a:rPr lang="en-US" sz="1000">
                          <a:effectLst/>
                          <a:latin typeface="+mn-lt"/>
                          <a:ea typeface="Times New Roman" panose="02020603050405020304" pitchFamily="18" charset="0"/>
                          <a:cs typeface="Times New Roman" panose="02020603050405020304" pitchFamily="18" charset="0"/>
                        </a:rPr>
                        <a:t> </a:t>
                      </a:r>
                    </a:p>
                  </a:txBody>
                  <a:tcPr marL="0" marR="0" marT="0" marB="0"/>
                </a:tc>
                <a:tc>
                  <a:txBody>
                    <a:bodyPr/>
                    <a:lstStyle/>
                    <a:p>
                      <a:pPr>
                        <a:lnSpc>
                          <a:spcPct val="150000"/>
                        </a:lnSpc>
                        <a:spcAft>
                          <a:spcPts val="0"/>
                        </a:spcAft>
                      </a:pPr>
                      <a:endParaRPr lang="en-US" sz="1000" b="0" dirty="0">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Aft>
                          <a:spcPts val="0"/>
                        </a:spcAft>
                      </a:pPr>
                      <a:endParaRPr lang="en-US" sz="1000" dirty="0">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Aft>
                          <a:spcPts val="0"/>
                        </a:spcAft>
                      </a:pPr>
                      <a:r>
                        <a:rPr lang="en-US" sz="1000" dirty="0">
                          <a:effectLst/>
                          <a:latin typeface="+mn-lt"/>
                          <a:ea typeface="Times New Roman" panose="02020603050405020304" pitchFamily="18" charset="0"/>
                          <a:cs typeface="Times New Roman" panose="02020603050405020304" pitchFamily="18" charset="0"/>
                        </a:rPr>
                        <a:t> </a:t>
                      </a:r>
                    </a:p>
                  </a:txBody>
                  <a:tcPr marL="0" marR="0" marT="0" marB="0"/>
                </a:tc>
                <a:tc>
                  <a:txBody>
                    <a:bodyPr/>
                    <a:lstStyle/>
                    <a:p>
                      <a:pPr>
                        <a:lnSpc>
                          <a:spcPct val="150000"/>
                        </a:lnSpc>
                        <a:spcAft>
                          <a:spcPts val="0"/>
                        </a:spcAft>
                      </a:pPr>
                      <a:r>
                        <a:rPr lang="en-US" sz="1000" b="0" dirty="0">
                          <a:effectLst/>
                          <a:latin typeface="+mn-lt"/>
                          <a:ea typeface="Times New Roman" panose="02020603050405020304" pitchFamily="18" charset="0"/>
                          <a:cs typeface="Times New Roman" panose="02020603050405020304" pitchFamily="18" charset="0"/>
                        </a:rPr>
                        <a:t>NONE</a:t>
                      </a:r>
                    </a:p>
                  </a:txBody>
                  <a:tcPr marL="0" marR="0" marT="0" marB="0"/>
                </a:tc>
                <a:tc>
                  <a:txBody>
                    <a:bodyPr/>
                    <a:lstStyle/>
                    <a:p>
                      <a:pPr algn="ctr">
                        <a:lnSpc>
                          <a:spcPct val="150000"/>
                        </a:lnSpc>
                        <a:spcAft>
                          <a:spcPts val="0"/>
                        </a:spcAft>
                      </a:pP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0.83</a:t>
                      </a:r>
                      <a:r>
                        <a:rPr lang="en-US" sz="1000" dirty="0">
                          <a:effectLst/>
                          <a:latin typeface="+mn-lt"/>
                          <a:ea typeface="Times New Roman" panose="02020603050405020304" pitchFamily="18" charset="0"/>
                          <a:cs typeface="Symbol" panose="05050102010706020507" pitchFamily="18" charset="2"/>
                        </a:rPr>
                        <a:t>±</a:t>
                      </a:r>
                      <a:r>
                        <a:rPr lang="en-US" sz="1000" dirty="0">
                          <a:effectLst/>
                          <a:latin typeface="+mn-lt"/>
                          <a:ea typeface="Times New Roman" panose="02020603050405020304" pitchFamily="18" charset="0"/>
                          <a:cs typeface="Times New Roman" panose="02020603050405020304" pitchFamily="18" charset="0"/>
                        </a:rPr>
                        <a:t>0.41</a:t>
                      </a:r>
                    </a:p>
                  </a:txBody>
                  <a:tcPr marL="0" marR="0" marT="0" marB="0"/>
                </a:tc>
                <a:extLst>
                  <a:ext uri="{0D108BD9-81ED-4DB2-BD59-A6C34878D82A}">
                    <a16:rowId xmlns:a16="http://schemas.microsoft.com/office/drawing/2014/main" val="2823909076"/>
                  </a:ext>
                </a:extLst>
              </a:tr>
            </a:tbl>
          </a:graphicData>
        </a:graphic>
      </p:graphicFrame>
    </p:spTree>
    <p:extLst>
      <p:ext uri="{BB962C8B-B14F-4D97-AF65-F5344CB8AC3E}">
        <p14:creationId xmlns:p14="http://schemas.microsoft.com/office/powerpoint/2010/main" val="1108180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2751074" cy="523220"/>
          </a:xfrm>
          <a:prstGeom prst="rect">
            <a:avLst/>
          </a:prstGeom>
          <a:noFill/>
        </p:spPr>
        <p:txBody>
          <a:bodyPr wrap="none" rtlCol="0">
            <a:spAutoFit/>
          </a:bodyPr>
          <a:lstStyle/>
          <a:p>
            <a:r>
              <a:rPr lang="es-ES" sz="2800" b="1" dirty="0">
                <a:latin typeface="Roboto" pitchFamily="2" charset="0"/>
                <a:ea typeface="Roboto" pitchFamily="2" charset="0"/>
              </a:rPr>
              <a:t>3</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5" name="Rectangle 4"/>
          <p:cNvSpPr/>
          <p:nvPr/>
        </p:nvSpPr>
        <p:spPr>
          <a:xfrm>
            <a:off x="156669" y="974410"/>
            <a:ext cx="2501198" cy="369332"/>
          </a:xfrm>
          <a:prstGeom prst="rect">
            <a:avLst/>
          </a:prstGeom>
        </p:spPr>
        <p:txBody>
          <a:bodyPr wrap="none">
            <a:spAutoFit/>
          </a:bodyPr>
          <a:lstStyle/>
          <a:p>
            <a:r>
              <a:rPr lang="es-ES" b="1" dirty="0" err="1" smtClean="0">
                <a:latin typeface="Roboto" pitchFamily="2" charset="0"/>
                <a:ea typeface="Roboto" pitchFamily="2" charset="0"/>
              </a:rPr>
              <a:t>Qualitative</a:t>
            </a:r>
            <a:r>
              <a:rPr lang="es-ES" b="1" dirty="0" smtClean="0">
                <a:latin typeface="Roboto" pitchFamily="2" charset="0"/>
                <a:ea typeface="Roboto" pitchFamily="2" charset="0"/>
              </a:rPr>
              <a:t> </a:t>
            </a:r>
            <a:r>
              <a:rPr lang="es-ES" b="1" dirty="0" err="1" smtClean="0">
                <a:latin typeface="Roboto" pitchFamily="2" charset="0"/>
                <a:ea typeface="Roboto" pitchFamily="2" charset="0"/>
              </a:rPr>
              <a:t>evaluation</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6" name="Slide Number Placeholder 5"/>
          <p:cNvSpPr>
            <a:spLocks noGrp="1"/>
          </p:cNvSpPr>
          <p:nvPr>
            <p:ph type="sldNum" sz="quarter" idx="12"/>
          </p:nvPr>
        </p:nvSpPr>
        <p:spPr/>
        <p:txBody>
          <a:bodyPr/>
          <a:lstStyle/>
          <a:p>
            <a:fld id="{227F3176-F9F6-45D0-9446-6BF35B4A50FB}" type="slidenum">
              <a:rPr lang="en-US" smtClean="0"/>
              <a:pPr/>
              <a:t>37</a:t>
            </a:fld>
            <a:r>
              <a:rPr lang="en-US" smtClean="0"/>
              <a:t> / 75</a:t>
            </a:r>
            <a:endParaRPr lang="en-US" dirty="0"/>
          </a:p>
        </p:txBody>
      </p:sp>
      <p:pic>
        <p:nvPicPr>
          <p:cNvPr id="12" name="Picture 11"/>
          <p:cNvPicPr>
            <a:picLocks noChangeAspect="1"/>
          </p:cNvPicPr>
          <p:nvPr/>
        </p:nvPicPr>
        <p:blipFill>
          <a:blip r:embed="rId3"/>
          <a:stretch>
            <a:fillRect/>
          </a:stretch>
        </p:blipFill>
        <p:spPr>
          <a:xfrm>
            <a:off x="365688" y="1844675"/>
            <a:ext cx="2678462" cy="3224964"/>
          </a:xfrm>
          <a:prstGeom prst="rect">
            <a:avLst/>
          </a:prstGeom>
        </p:spPr>
      </p:pic>
      <p:pic>
        <p:nvPicPr>
          <p:cNvPr id="13" name="Picture 12"/>
          <p:cNvPicPr>
            <a:picLocks noChangeAspect="1"/>
          </p:cNvPicPr>
          <p:nvPr/>
        </p:nvPicPr>
        <p:blipFill>
          <a:blip r:embed="rId4"/>
          <a:stretch>
            <a:fillRect/>
          </a:stretch>
        </p:blipFill>
        <p:spPr>
          <a:xfrm>
            <a:off x="3044151" y="1844675"/>
            <a:ext cx="5720434" cy="3224964"/>
          </a:xfrm>
          <a:prstGeom prst="rect">
            <a:avLst/>
          </a:prstGeom>
        </p:spPr>
      </p:pic>
      <p:sp>
        <p:nvSpPr>
          <p:cNvPr id="14" name="TextBox 13"/>
          <p:cNvSpPr txBox="1"/>
          <p:nvPr/>
        </p:nvSpPr>
        <p:spPr>
          <a:xfrm>
            <a:off x="2998921" y="1872875"/>
            <a:ext cx="350520" cy="400110"/>
          </a:xfrm>
          <a:prstGeom prst="rect">
            <a:avLst/>
          </a:prstGeom>
          <a:noFill/>
        </p:spPr>
        <p:txBody>
          <a:bodyPr wrap="square" rtlCol="0">
            <a:spAutoFit/>
          </a:bodyPr>
          <a:lstStyle/>
          <a:p>
            <a:r>
              <a:rPr lang="es-ES" sz="2000" b="1" dirty="0" smtClean="0">
                <a:solidFill>
                  <a:schemeClr val="bg1"/>
                </a:solidFill>
              </a:rPr>
              <a:t>A</a:t>
            </a:r>
            <a:endParaRPr lang="en-US" sz="2000" b="1" dirty="0">
              <a:solidFill>
                <a:schemeClr val="bg1"/>
              </a:solidFill>
            </a:endParaRPr>
          </a:p>
        </p:txBody>
      </p:sp>
      <p:sp>
        <p:nvSpPr>
          <p:cNvPr id="15" name="TextBox 14"/>
          <p:cNvSpPr txBox="1"/>
          <p:nvPr/>
        </p:nvSpPr>
        <p:spPr>
          <a:xfrm>
            <a:off x="5088827" y="1882746"/>
            <a:ext cx="350520" cy="400110"/>
          </a:xfrm>
          <a:prstGeom prst="rect">
            <a:avLst/>
          </a:prstGeom>
          <a:noFill/>
        </p:spPr>
        <p:txBody>
          <a:bodyPr wrap="square" rtlCol="0">
            <a:spAutoFit/>
          </a:bodyPr>
          <a:lstStyle/>
          <a:p>
            <a:r>
              <a:rPr lang="es-ES" sz="2000" b="1" dirty="0" smtClean="0">
                <a:solidFill>
                  <a:schemeClr val="bg1"/>
                </a:solidFill>
              </a:rPr>
              <a:t>B</a:t>
            </a:r>
            <a:endParaRPr lang="en-US" sz="2000" b="1" dirty="0">
              <a:solidFill>
                <a:schemeClr val="bg1"/>
              </a:solidFill>
            </a:endParaRPr>
          </a:p>
        </p:txBody>
      </p:sp>
      <p:sp>
        <p:nvSpPr>
          <p:cNvPr id="16" name="TextBox 15"/>
          <p:cNvSpPr txBox="1"/>
          <p:nvPr/>
        </p:nvSpPr>
        <p:spPr>
          <a:xfrm>
            <a:off x="6926706" y="1872875"/>
            <a:ext cx="350520" cy="400110"/>
          </a:xfrm>
          <a:prstGeom prst="rect">
            <a:avLst/>
          </a:prstGeom>
          <a:noFill/>
        </p:spPr>
        <p:txBody>
          <a:bodyPr wrap="square" rtlCol="0">
            <a:spAutoFit/>
          </a:bodyPr>
          <a:lstStyle/>
          <a:p>
            <a:r>
              <a:rPr lang="es-ES" sz="2000" b="1" dirty="0" smtClean="0">
                <a:solidFill>
                  <a:schemeClr val="bg1"/>
                </a:solidFill>
              </a:rPr>
              <a:t>C</a:t>
            </a:r>
            <a:endParaRPr lang="en-US" sz="2000" b="1" dirty="0">
              <a:solidFill>
                <a:schemeClr val="bg1"/>
              </a:solidFill>
            </a:endParaRPr>
          </a:p>
        </p:txBody>
      </p:sp>
      <p:sp>
        <p:nvSpPr>
          <p:cNvPr id="17" name="TextBox 16"/>
          <p:cNvSpPr txBox="1"/>
          <p:nvPr/>
        </p:nvSpPr>
        <p:spPr>
          <a:xfrm>
            <a:off x="2987074" y="3521626"/>
            <a:ext cx="350520" cy="400110"/>
          </a:xfrm>
          <a:prstGeom prst="rect">
            <a:avLst/>
          </a:prstGeom>
          <a:noFill/>
        </p:spPr>
        <p:txBody>
          <a:bodyPr wrap="square" rtlCol="0">
            <a:spAutoFit/>
          </a:bodyPr>
          <a:lstStyle/>
          <a:p>
            <a:r>
              <a:rPr lang="es-ES" sz="2000" b="1" dirty="0" smtClean="0">
                <a:solidFill>
                  <a:schemeClr val="bg1"/>
                </a:solidFill>
              </a:rPr>
              <a:t>D</a:t>
            </a:r>
            <a:endParaRPr lang="en-US" sz="2000" b="1" dirty="0">
              <a:solidFill>
                <a:schemeClr val="bg1"/>
              </a:solidFill>
            </a:endParaRPr>
          </a:p>
        </p:txBody>
      </p:sp>
      <p:sp>
        <p:nvSpPr>
          <p:cNvPr id="18" name="TextBox 17"/>
          <p:cNvSpPr txBox="1"/>
          <p:nvPr/>
        </p:nvSpPr>
        <p:spPr>
          <a:xfrm>
            <a:off x="5073587" y="3514292"/>
            <a:ext cx="350520" cy="400110"/>
          </a:xfrm>
          <a:prstGeom prst="rect">
            <a:avLst/>
          </a:prstGeom>
          <a:noFill/>
        </p:spPr>
        <p:txBody>
          <a:bodyPr wrap="square" rtlCol="0">
            <a:spAutoFit/>
          </a:bodyPr>
          <a:lstStyle/>
          <a:p>
            <a:r>
              <a:rPr lang="es-ES" sz="2000" b="1" dirty="0">
                <a:solidFill>
                  <a:schemeClr val="bg1"/>
                </a:solidFill>
              </a:rPr>
              <a:t>E</a:t>
            </a:r>
            <a:endParaRPr lang="en-US" sz="2000" b="1" dirty="0">
              <a:solidFill>
                <a:schemeClr val="bg1"/>
              </a:solidFill>
            </a:endParaRPr>
          </a:p>
        </p:txBody>
      </p:sp>
      <p:sp>
        <p:nvSpPr>
          <p:cNvPr id="19" name="TextBox 18"/>
          <p:cNvSpPr txBox="1"/>
          <p:nvPr/>
        </p:nvSpPr>
        <p:spPr>
          <a:xfrm>
            <a:off x="6926706" y="3514292"/>
            <a:ext cx="350520" cy="400110"/>
          </a:xfrm>
          <a:prstGeom prst="rect">
            <a:avLst/>
          </a:prstGeom>
          <a:noFill/>
        </p:spPr>
        <p:txBody>
          <a:bodyPr wrap="square" rtlCol="0">
            <a:spAutoFit/>
          </a:bodyPr>
          <a:lstStyle/>
          <a:p>
            <a:r>
              <a:rPr lang="es-ES" sz="2000" b="1" dirty="0">
                <a:solidFill>
                  <a:schemeClr val="bg1"/>
                </a:solidFill>
              </a:rPr>
              <a:t>F</a:t>
            </a:r>
            <a:endParaRPr lang="en-US" sz="2000" b="1" dirty="0">
              <a:solidFill>
                <a:schemeClr val="bg1"/>
              </a:solidFill>
            </a:endParaRPr>
          </a:p>
        </p:txBody>
      </p:sp>
      <p:sp>
        <p:nvSpPr>
          <p:cNvPr id="20" name="TextBox 19"/>
          <p:cNvSpPr txBox="1"/>
          <p:nvPr/>
        </p:nvSpPr>
        <p:spPr>
          <a:xfrm>
            <a:off x="6408738" y="4267806"/>
            <a:ext cx="350520" cy="400110"/>
          </a:xfrm>
          <a:prstGeom prst="rect">
            <a:avLst/>
          </a:prstGeom>
          <a:noFill/>
        </p:spPr>
        <p:txBody>
          <a:bodyPr wrap="square" rtlCol="0">
            <a:spAutoFit/>
          </a:bodyPr>
          <a:lstStyle/>
          <a:p>
            <a:endParaRPr lang="en-US" sz="2000" b="1" dirty="0">
              <a:solidFill>
                <a:schemeClr val="bg1"/>
              </a:solidFill>
            </a:endParaRPr>
          </a:p>
        </p:txBody>
      </p:sp>
      <p:sp>
        <p:nvSpPr>
          <p:cNvPr id="22" name="Rectangle 21"/>
          <p:cNvSpPr/>
          <p:nvPr/>
        </p:nvSpPr>
        <p:spPr>
          <a:xfrm>
            <a:off x="365686" y="1882746"/>
            <a:ext cx="1653613" cy="12719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664308" y="2518713"/>
            <a:ext cx="480119" cy="4378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279139" y="2618393"/>
            <a:ext cx="480119" cy="4378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982541" y="5228800"/>
            <a:ext cx="5178918" cy="307777"/>
          </a:xfrm>
          <a:prstGeom prst="rect">
            <a:avLst/>
          </a:prstGeom>
        </p:spPr>
        <p:txBody>
          <a:bodyPr wrap="none">
            <a:spAutoFit/>
          </a:bodyPr>
          <a:lstStyle/>
          <a:p>
            <a:r>
              <a:rPr lang="es-ES" sz="1400" i="1" dirty="0" smtClean="0">
                <a:latin typeface="Roboto" pitchFamily="2" charset="0"/>
                <a:ea typeface="Roboto" pitchFamily="2" charset="0"/>
              </a:rPr>
              <a:t>Original </a:t>
            </a:r>
            <a:r>
              <a:rPr lang="es-ES" sz="1400" i="1" dirty="0" err="1" smtClean="0">
                <a:latin typeface="Roboto" pitchFamily="2" charset="0"/>
                <a:ea typeface="Roboto" pitchFamily="2" charset="0"/>
              </a:rPr>
              <a:t>image</a:t>
            </a:r>
            <a:r>
              <a:rPr lang="es-ES" sz="1400" i="1" dirty="0" smtClean="0">
                <a:latin typeface="Roboto" pitchFamily="2" charset="0"/>
                <a:ea typeface="Roboto" pitchFamily="2" charset="0"/>
              </a:rPr>
              <a:t> (A-B). FSL-L (C).  MAGON (D). LEAP (E). SLF (F)</a:t>
            </a:r>
            <a:endParaRPr lang="es-ES" sz="1400" i="1" dirty="0">
              <a:latin typeface="Roboto" pitchFamily="2" charset="0"/>
              <a:ea typeface="Roboto" pitchFamily="2" charset="0"/>
            </a:endParaRPr>
          </a:p>
        </p:txBody>
      </p:sp>
    </p:spTree>
    <p:extLst>
      <p:ext uri="{BB962C8B-B14F-4D97-AF65-F5344CB8AC3E}">
        <p14:creationId xmlns:p14="http://schemas.microsoft.com/office/powerpoint/2010/main" val="41879445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2751074" cy="523220"/>
          </a:xfrm>
          <a:prstGeom prst="rect">
            <a:avLst/>
          </a:prstGeom>
          <a:noFill/>
        </p:spPr>
        <p:txBody>
          <a:bodyPr wrap="none" rtlCol="0">
            <a:spAutoFit/>
          </a:bodyPr>
          <a:lstStyle/>
          <a:p>
            <a:r>
              <a:rPr lang="es-ES" sz="2800" b="1" dirty="0">
                <a:latin typeface="Roboto" pitchFamily="2" charset="0"/>
                <a:ea typeface="Roboto" pitchFamily="2" charset="0"/>
              </a:rPr>
              <a:t>3</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5" name="Rectangle 4"/>
          <p:cNvSpPr/>
          <p:nvPr/>
        </p:nvSpPr>
        <p:spPr>
          <a:xfrm>
            <a:off x="156669" y="974410"/>
            <a:ext cx="1521570" cy="369332"/>
          </a:xfrm>
          <a:prstGeom prst="rect">
            <a:avLst/>
          </a:prstGeom>
        </p:spPr>
        <p:txBody>
          <a:bodyPr wrap="none">
            <a:spAutoFit/>
          </a:bodyPr>
          <a:lstStyle/>
          <a:p>
            <a:r>
              <a:rPr lang="es-ES" b="1" dirty="0" err="1" smtClean="0">
                <a:latin typeface="Roboto" pitchFamily="2" charset="0"/>
                <a:ea typeface="Roboto" pitchFamily="2" charset="0"/>
              </a:rPr>
              <a:t>Conclusions</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3" name="TextBox 2"/>
          <p:cNvSpPr txBox="1"/>
          <p:nvPr/>
        </p:nvSpPr>
        <p:spPr>
          <a:xfrm>
            <a:off x="156669" y="1736090"/>
            <a:ext cx="8763000"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Roboto" pitchFamily="2" charset="0"/>
                <a:ea typeface="Roboto" pitchFamily="2" charset="0"/>
              </a:rPr>
              <a:t>Differences in tissue volume with </a:t>
            </a:r>
            <a:r>
              <a:rPr lang="en-US" dirty="0" smtClean="0">
                <a:latin typeface="Roboto" pitchFamily="2" charset="0"/>
                <a:ea typeface="Roboto" pitchFamily="2" charset="0"/>
              </a:rPr>
              <a:t>either </a:t>
            </a:r>
            <a:r>
              <a:rPr lang="en-US" b="1" dirty="0">
                <a:solidFill>
                  <a:schemeClr val="accent5">
                    <a:lumMod val="75000"/>
                  </a:schemeClr>
                </a:solidFill>
                <a:latin typeface="Roboto" pitchFamily="2" charset="0"/>
                <a:ea typeface="Roboto" pitchFamily="2" charset="0"/>
              </a:rPr>
              <a:t>FAST</a:t>
            </a:r>
            <a:r>
              <a:rPr lang="en-US" dirty="0">
                <a:latin typeface="Roboto" pitchFamily="2" charset="0"/>
                <a:ea typeface="Roboto" pitchFamily="2" charset="0"/>
              </a:rPr>
              <a:t> or </a:t>
            </a:r>
            <a:r>
              <a:rPr lang="en-US" b="1" dirty="0">
                <a:solidFill>
                  <a:schemeClr val="accent5">
                    <a:lumMod val="75000"/>
                  </a:schemeClr>
                </a:solidFill>
                <a:latin typeface="Roboto" pitchFamily="2" charset="0"/>
                <a:ea typeface="Roboto" pitchFamily="2" charset="0"/>
              </a:rPr>
              <a:t>SPM8</a:t>
            </a:r>
            <a:r>
              <a:rPr lang="en-US" dirty="0">
                <a:latin typeface="Roboto" pitchFamily="2" charset="0"/>
                <a:ea typeface="Roboto" pitchFamily="2" charset="0"/>
              </a:rPr>
              <a:t> were very low (&lt; 0.1%)</a:t>
            </a:r>
            <a:endParaRPr lang="es-ES" dirty="0">
              <a:latin typeface="Roboto" pitchFamily="2" charset="0"/>
              <a:ea typeface="Roboto" pitchFamily="2" charset="0"/>
            </a:endParaRPr>
          </a:p>
          <a:p>
            <a:pPr algn="just"/>
            <a:endParaRPr lang="en-US" dirty="0" smtClean="0">
              <a:latin typeface="Roboto" pitchFamily="2" charset="0"/>
              <a:ea typeface="Roboto" pitchFamily="2" charset="0"/>
            </a:endParaRPr>
          </a:p>
          <a:p>
            <a:pPr marL="285750" indent="-285750" algn="just">
              <a:buFont typeface="Arial" panose="020B0604020202020204" pitchFamily="34" charset="0"/>
              <a:buChar char="•"/>
            </a:pPr>
            <a:r>
              <a:rPr lang="en-US" b="1" dirty="0" smtClean="0">
                <a:solidFill>
                  <a:schemeClr val="accent5">
                    <a:lumMod val="75000"/>
                  </a:schemeClr>
                </a:solidFill>
                <a:latin typeface="Roboto" pitchFamily="2" charset="0"/>
                <a:ea typeface="Roboto" pitchFamily="2" charset="0"/>
              </a:rPr>
              <a:t>SLF</a:t>
            </a:r>
            <a:r>
              <a:rPr lang="en-US" b="1" dirty="0" smtClean="0">
                <a:latin typeface="Roboto" pitchFamily="2" charset="0"/>
                <a:ea typeface="Roboto" pitchFamily="2" charset="0"/>
              </a:rPr>
              <a:t> </a:t>
            </a:r>
            <a:r>
              <a:rPr lang="en-US" dirty="0" smtClean="0">
                <a:latin typeface="Roboto" pitchFamily="2" charset="0"/>
                <a:ea typeface="Roboto" pitchFamily="2" charset="0"/>
              </a:rPr>
              <a:t>yielded the </a:t>
            </a:r>
            <a:r>
              <a:rPr lang="en-US" b="1" dirty="0" smtClean="0">
                <a:latin typeface="Roboto" pitchFamily="2" charset="0"/>
                <a:ea typeface="Roboto" pitchFamily="2" charset="0"/>
              </a:rPr>
              <a:t>lowest </a:t>
            </a:r>
            <a:r>
              <a:rPr lang="en-US" b="1" dirty="0">
                <a:latin typeface="Roboto" pitchFamily="2" charset="0"/>
                <a:ea typeface="Roboto" pitchFamily="2" charset="0"/>
              </a:rPr>
              <a:t>deviation in GM and WM volumes </a:t>
            </a:r>
            <a:r>
              <a:rPr lang="en-US" dirty="0">
                <a:latin typeface="Roboto" pitchFamily="2" charset="0"/>
                <a:ea typeface="Roboto" pitchFamily="2" charset="0"/>
              </a:rPr>
              <a:t>with </a:t>
            </a:r>
            <a:r>
              <a:rPr lang="en-US" b="1" dirty="0">
                <a:latin typeface="Roboto" pitchFamily="2" charset="0"/>
                <a:ea typeface="Roboto" pitchFamily="2" charset="0"/>
              </a:rPr>
              <a:t>1.5T</a:t>
            </a:r>
            <a:r>
              <a:rPr lang="en-US" dirty="0">
                <a:latin typeface="Roboto" pitchFamily="2" charset="0"/>
                <a:ea typeface="Roboto" pitchFamily="2" charset="0"/>
              </a:rPr>
              <a:t> and </a:t>
            </a:r>
            <a:r>
              <a:rPr lang="en-US" b="1" dirty="0">
                <a:latin typeface="Roboto" pitchFamily="2" charset="0"/>
                <a:ea typeface="Roboto" pitchFamily="2" charset="0"/>
              </a:rPr>
              <a:t>3T</a:t>
            </a:r>
            <a:r>
              <a:rPr lang="en-US" dirty="0">
                <a:latin typeface="Roboto" pitchFamily="2" charset="0"/>
                <a:ea typeface="Roboto" pitchFamily="2" charset="0"/>
              </a:rPr>
              <a:t> data when </a:t>
            </a:r>
            <a:r>
              <a:rPr lang="en-US" b="1" dirty="0" smtClean="0">
                <a:solidFill>
                  <a:schemeClr val="accent5">
                    <a:lumMod val="75000"/>
                  </a:schemeClr>
                </a:solidFill>
                <a:latin typeface="Roboto" pitchFamily="2" charset="0"/>
                <a:ea typeface="Roboto" pitchFamily="2" charset="0"/>
              </a:rPr>
              <a:t>FAST</a:t>
            </a:r>
            <a:r>
              <a:rPr lang="en-US" dirty="0" smtClean="0">
                <a:latin typeface="Roboto" pitchFamily="2" charset="0"/>
                <a:ea typeface="Roboto" pitchFamily="2" charset="0"/>
              </a:rPr>
              <a:t> </a:t>
            </a:r>
            <a:r>
              <a:rPr lang="en-US" dirty="0">
                <a:latin typeface="Roboto" pitchFamily="2" charset="0"/>
                <a:ea typeface="Roboto" pitchFamily="2" charset="0"/>
              </a:rPr>
              <a:t>tissue segmentation was </a:t>
            </a:r>
            <a:r>
              <a:rPr lang="en-US" dirty="0" smtClean="0">
                <a:latin typeface="Roboto" pitchFamily="2" charset="0"/>
                <a:ea typeface="Roboto" pitchFamily="2" charset="0"/>
              </a:rPr>
              <a:t>used</a:t>
            </a:r>
          </a:p>
          <a:p>
            <a:pPr marL="285750" indent="-285750" algn="just">
              <a:buFont typeface="Arial" panose="020B0604020202020204" pitchFamily="34" charset="0"/>
              <a:buChar char="•"/>
            </a:pPr>
            <a:endParaRPr lang="es-ES" dirty="0">
              <a:latin typeface="Roboto" pitchFamily="2" charset="0"/>
              <a:ea typeface="Roboto" pitchFamily="2" charset="0"/>
            </a:endParaRPr>
          </a:p>
          <a:p>
            <a:pPr marL="285750" indent="-285750" algn="just">
              <a:buFont typeface="Arial" panose="020B0604020202020204" pitchFamily="34" charset="0"/>
              <a:buChar char="•"/>
            </a:pPr>
            <a:r>
              <a:rPr lang="en-US" b="1" dirty="0" smtClean="0">
                <a:solidFill>
                  <a:schemeClr val="accent5">
                    <a:lumMod val="75000"/>
                  </a:schemeClr>
                </a:solidFill>
                <a:latin typeface="Roboto" pitchFamily="2" charset="0"/>
                <a:ea typeface="Roboto" pitchFamily="2" charset="0"/>
              </a:rPr>
              <a:t>SLF</a:t>
            </a:r>
            <a:r>
              <a:rPr lang="en-US" b="1" dirty="0" smtClean="0">
                <a:latin typeface="Roboto" pitchFamily="2" charset="0"/>
                <a:ea typeface="Roboto" pitchFamily="2" charset="0"/>
              </a:rPr>
              <a:t> </a:t>
            </a:r>
            <a:r>
              <a:rPr lang="en-US" dirty="0" smtClean="0">
                <a:latin typeface="Roboto" pitchFamily="2" charset="0"/>
                <a:ea typeface="Roboto" pitchFamily="2" charset="0"/>
              </a:rPr>
              <a:t>was </a:t>
            </a:r>
            <a:r>
              <a:rPr lang="en-US" b="1" dirty="0" smtClean="0">
                <a:latin typeface="Roboto" pitchFamily="2" charset="0"/>
                <a:ea typeface="Roboto" pitchFamily="2" charset="0"/>
              </a:rPr>
              <a:t>very competitive </a:t>
            </a:r>
            <a:r>
              <a:rPr lang="en-US" dirty="0" smtClean="0">
                <a:latin typeface="Roboto" pitchFamily="2" charset="0"/>
                <a:ea typeface="Roboto" pitchFamily="2" charset="0"/>
              </a:rPr>
              <a:t>when </a:t>
            </a:r>
            <a:r>
              <a:rPr lang="en-US" b="1" dirty="0" smtClean="0">
                <a:solidFill>
                  <a:schemeClr val="accent5">
                    <a:lumMod val="75000"/>
                  </a:schemeClr>
                </a:solidFill>
                <a:latin typeface="Roboto" pitchFamily="2" charset="0"/>
                <a:ea typeface="Roboto" pitchFamily="2" charset="0"/>
              </a:rPr>
              <a:t>SPM8</a:t>
            </a:r>
            <a:r>
              <a:rPr lang="en-US" dirty="0" smtClean="0">
                <a:latin typeface="Roboto" pitchFamily="2" charset="0"/>
                <a:ea typeface="Roboto" pitchFamily="2" charset="0"/>
              </a:rPr>
              <a:t> was used, with lowest differences </a:t>
            </a:r>
            <a:r>
              <a:rPr lang="en-US" dirty="0">
                <a:latin typeface="Roboto" pitchFamily="2" charset="0"/>
                <a:ea typeface="Roboto" pitchFamily="2" charset="0"/>
              </a:rPr>
              <a:t>or similar to those of the best </a:t>
            </a:r>
            <a:r>
              <a:rPr lang="en-US" dirty="0" smtClean="0">
                <a:latin typeface="Roboto" pitchFamily="2" charset="0"/>
                <a:ea typeface="Roboto" pitchFamily="2" charset="0"/>
              </a:rPr>
              <a:t>method</a:t>
            </a:r>
          </a:p>
          <a:p>
            <a:pPr marL="285750" indent="-285750" algn="just">
              <a:buFont typeface="Arial" panose="020B0604020202020204" pitchFamily="34" charset="0"/>
              <a:buChar char="•"/>
            </a:pPr>
            <a:endParaRPr lang="es-ES" dirty="0">
              <a:latin typeface="Roboto" pitchFamily="2" charset="0"/>
              <a:ea typeface="Roboto" pitchFamily="2" charset="0"/>
            </a:endParaRPr>
          </a:p>
          <a:p>
            <a:pPr marL="285750" indent="-285750" algn="just">
              <a:buFont typeface="Arial" panose="020B0604020202020204" pitchFamily="34" charset="0"/>
              <a:buChar char="•"/>
            </a:pPr>
            <a:r>
              <a:rPr lang="en-US" b="1" dirty="0" smtClean="0">
                <a:solidFill>
                  <a:schemeClr val="accent5">
                    <a:lumMod val="75000"/>
                  </a:schemeClr>
                </a:solidFill>
                <a:latin typeface="Roboto" pitchFamily="2" charset="0"/>
                <a:ea typeface="Roboto" pitchFamily="2" charset="0"/>
              </a:rPr>
              <a:t>SLF</a:t>
            </a:r>
            <a:r>
              <a:rPr lang="en-US" dirty="0" smtClean="0">
                <a:latin typeface="Roboto" pitchFamily="2" charset="0"/>
                <a:ea typeface="Roboto" pitchFamily="2" charset="0"/>
              </a:rPr>
              <a:t> </a:t>
            </a:r>
            <a:r>
              <a:rPr lang="en-US" b="1" dirty="0" smtClean="0">
                <a:latin typeface="Roboto" pitchFamily="2" charset="0"/>
                <a:ea typeface="Roboto" pitchFamily="2" charset="0"/>
              </a:rPr>
              <a:t>was </a:t>
            </a:r>
            <a:r>
              <a:rPr lang="en-US" b="1" dirty="0">
                <a:latin typeface="Roboto" pitchFamily="2" charset="0"/>
                <a:ea typeface="Roboto" pitchFamily="2" charset="0"/>
              </a:rPr>
              <a:t>equally </a:t>
            </a:r>
            <a:r>
              <a:rPr lang="en-US" b="1" dirty="0" smtClean="0">
                <a:latin typeface="Roboto" pitchFamily="2" charset="0"/>
                <a:ea typeface="Roboto" pitchFamily="2" charset="0"/>
              </a:rPr>
              <a:t>efficient </a:t>
            </a:r>
            <a:r>
              <a:rPr lang="en-US" b="1" dirty="0">
                <a:solidFill>
                  <a:schemeClr val="accent5">
                    <a:lumMod val="75000"/>
                  </a:schemeClr>
                </a:solidFill>
                <a:latin typeface="Roboto" pitchFamily="2" charset="0"/>
                <a:ea typeface="Roboto" pitchFamily="2" charset="0"/>
              </a:rPr>
              <a:t>independently</a:t>
            </a:r>
            <a:r>
              <a:rPr lang="en-US" dirty="0">
                <a:latin typeface="Roboto" pitchFamily="2" charset="0"/>
                <a:ea typeface="Roboto" pitchFamily="2" charset="0"/>
              </a:rPr>
              <a:t> of the tissue segmentation </a:t>
            </a:r>
            <a:r>
              <a:rPr lang="en-US" dirty="0" smtClean="0">
                <a:latin typeface="Roboto" pitchFamily="2" charset="0"/>
                <a:ea typeface="Roboto" pitchFamily="2" charset="0"/>
              </a:rPr>
              <a:t>chosen</a:t>
            </a:r>
          </a:p>
          <a:p>
            <a:pPr algn="just"/>
            <a:endParaRPr lang="es-ES" dirty="0">
              <a:latin typeface="Roboto" pitchFamily="2" charset="0"/>
              <a:ea typeface="Roboto" pitchFamily="2" charset="0"/>
            </a:endParaRPr>
          </a:p>
          <a:p>
            <a:pPr marL="285750" indent="-285750" algn="just">
              <a:buFont typeface="Arial" panose="020B0604020202020204" pitchFamily="34" charset="0"/>
              <a:buChar char="•"/>
            </a:pPr>
            <a:r>
              <a:rPr lang="en-US" dirty="0">
                <a:latin typeface="Roboto" pitchFamily="2" charset="0"/>
                <a:ea typeface="Roboto" pitchFamily="2" charset="0"/>
              </a:rPr>
              <a:t>The proposed algorithm performed </a:t>
            </a:r>
            <a:r>
              <a:rPr lang="en-US" b="1" dirty="0">
                <a:latin typeface="Roboto" pitchFamily="2" charset="0"/>
                <a:ea typeface="Roboto" pitchFamily="2" charset="0"/>
              </a:rPr>
              <a:t>significantly better than local methods</a:t>
            </a:r>
            <a:r>
              <a:rPr lang="en-US" dirty="0">
                <a:latin typeface="Roboto" pitchFamily="2" charset="0"/>
                <a:ea typeface="Roboto" pitchFamily="2" charset="0"/>
              </a:rPr>
              <a:t> on images with </a:t>
            </a:r>
            <a:r>
              <a:rPr lang="en-US" b="1" dirty="0" smtClean="0">
                <a:latin typeface="Roboto" pitchFamily="2" charset="0"/>
                <a:ea typeface="Roboto" pitchFamily="2" charset="0"/>
              </a:rPr>
              <a:t>high </a:t>
            </a:r>
            <a:r>
              <a:rPr lang="en-US" b="1" dirty="0">
                <a:latin typeface="Roboto" pitchFamily="2" charset="0"/>
                <a:ea typeface="Roboto" pitchFamily="2" charset="0"/>
              </a:rPr>
              <a:t>lesion </a:t>
            </a:r>
            <a:r>
              <a:rPr lang="en-US" b="1" dirty="0" smtClean="0">
                <a:latin typeface="Roboto" pitchFamily="2" charset="0"/>
                <a:ea typeface="Roboto" pitchFamily="2" charset="0"/>
              </a:rPr>
              <a:t>load, </a:t>
            </a:r>
            <a:r>
              <a:rPr lang="en-US" dirty="0" smtClean="0">
                <a:latin typeface="Roboto" pitchFamily="2" charset="0"/>
                <a:ea typeface="Roboto" pitchFamily="2" charset="0"/>
              </a:rPr>
              <a:t>and equal or better than </a:t>
            </a:r>
            <a:r>
              <a:rPr lang="en-US" b="1" dirty="0" smtClean="0">
                <a:latin typeface="Roboto" pitchFamily="2" charset="0"/>
                <a:ea typeface="Roboto" pitchFamily="2" charset="0"/>
              </a:rPr>
              <a:t>global,</a:t>
            </a:r>
            <a:r>
              <a:rPr lang="en-US" dirty="0" smtClean="0">
                <a:latin typeface="Roboto" pitchFamily="2" charset="0"/>
                <a:ea typeface="Roboto" pitchFamily="2" charset="0"/>
              </a:rPr>
              <a:t> specially </a:t>
            </a:r>
            <a:r>
              <a:rPr lang="en-US" dirty="0">
                <a:latin typeface="Roboto" pitchFamily="2" charset="0"/>
                <a:ea typeface="Roboto" pitchFamily="2" charset="0"/>
              </a:rPr>
              <a:t>on </a:t>
            </a:r>
            <a:r>
              <a:rPr lang="en-US" b="1" dirty="0" smtClean="0">
                <a:latin typeface="Roboto" pitchFamily="2" charset="0"/>
                <a:ea typeface="Roboto" pitchFamily="2" charset="0"/>
              </a:rPr>
              <a:t>1.5T </a:t>
            </a:r>
            <a:r>
              <a:rPr lang="en-US" b="1" dirty="0">
                <a:latin typeface="Roboto" pitchFamily="2" charset="0"/>
                <a:ea typeface="Roboto" pitchFamily="2" charset="0"/>
              </a:rPr>
              <a:t>data</a:t>
            </a:r>
            <a:endParaRPr lang="en-US" b="1" dirty="0" smtClean="0">
              <a:latin typeface="Roboto" pitchFamily="2" charset="0"/>
              <a:ea typeface="Roboto" pitchFamily="2" charset="0"/>
            </a:endParaRPr>
          </a:p>
          <a:p>
            <a:pPr algn="just"/>
            <a:endParaRPr lang="en-US" dirty="0">
              <a:latin typeface="Roboto" pitchFamily="2" charset="0"/>
              <a:ea typeface="Roboto" pitchFamily="2" charset="0"/>
            </a:endParaRPr>
          </a:p>
        </p:txBody>
      </p:sp>
      <p:sp>
        <p:nvSpPr>
          <p:cNvPr id="6" name="Slide Number Placeholder 5"/>
          <p:cNvSpPr>
            <a:spLocks noGrp="1"/>
          </p:cNvSpPr>
          <p:nvPr>
            <p:ph type="sldNum" sz="quarter" idx="12"/>
          </p:nvPr>
        </p:nvSpPr>
        <p:spPr/>
        <p:txBody>
          <a:bodyPr/>
          <a:lstStyle/>
          <a:p>
            <a:fld id="{227F3176-F9F6-45D0-9446-6BF35B4A50FB}" type="slidenum">
              <a:rPr lang="en-US" smtClean="0"/>
              <a:pPr/>
              <a:t>38</a:t>
            </a:fld>
            <a:r>
              <a:rPr lang="en-US" smtClean="0"/>
              <a:t> / 75</a:t>
            </a:r>
            <a:endParaRPr lang="en-US" dirty="0"/>
          </a:p>
        </p:txBody>
      </p:sp>
    </p:spTree>
    <p:extLst>
      <p:ext uri="{BB962C8B-B14F-4D97-AF65-F5344CB8AC3E}">
        <p14:creationId xmlns:p14="http://schemas.microsoft.com/office/powerpoint/2010/main" val="33877923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1340432" cy="523220"/>
          </a:xfrm>
          <a:prstGeom prst="rect">
            <a:avLst/>
          </a:prstGeom>
          <a:noFill/>
        </p:spPr>
        <p:txBody>
          <a:bodyPr wrap="none" rtlCol="0">
            <a:spAutoFit/>
          </a:bodyPr>
          <a:lstStyle/>
          <a:p>
            <a:r>
              <a:rPr lang="es-ES" sz="2800" b="1" dirty="0" err="1" smtClean="0">
                <a:latin typeface="Roboto" pitchFamily="2" charset="0"/>
                <a:ea typeface="Roboto" pitchFamily="2" charset="0"/>
              </a:rPr>
              <a:t>Outline</a:t>
            </a:r>
            <a:endParaRPr lang="en-US" sz="2800" b="1" dirty="0">
              <a:latin typeface="Roboto" pitchFamily="2" charset="0"/>
              <a:ea typeface="Roboto" pitchFamily="2" charset="0"/>
            </a:endParaRPr>
          </a:p>
        </p:txBody>
      </p:sp>
      <p:sp>
        <p:nvSpPr>
          <p:cNvPr id="7" name="TextBox 6"/>
          <p:cNvSpPr txBox="1"/>
          <p:nvPr/>
        </p:nvSpPr>
        <p:spPr>
          <a:xfrm>
            <a:off x="314574" y="474345"/>
            <a:ext cx="7776231" cy="4801314"/>
          </a:xfrm>
          <a:prstGeom prst="rect">
            <a:avLst/>
          </a:prstGeom>
          <a:noFill/>
        </p:spPr>
        <p:txBody>
          <a:bodyPr wrap="square" rtlCol="0">
            <a:spAutoFit/>
          </a:bodyPr>
          <a:lstStyle/>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a:solidFill>
                <a:schemeClr val="bg1">
                  <a:lumMod val="75000"/>
                </a:schemeClr>
              </a:solidFill>
              <a:latin typeface="Roboto" pitchFamily="2" charset="0"/>
              <a:ea typeface="Roboto" pitchFamily="2" charset="0"/>
            </a:endParaRPr>
          </a:p>
          <a:p>
            <a:endParaRPr lang="es-ES" dirty="0" smtClean="0">
              <a:solidFill>
                <a:schemeClr val="bg1">
                  <a:lumMod val="75000"/>
                </a:schemeClr>
              </a:solidFill>
              <a:latin typeface="Roboto" pitchFamily="2" charset="0"/>
              <a:ea typeface="Roboto" pitchFamily="2" charset="0"/>
            </a:endParaRPr>
          </a:p>
          <a:p>
            <a:pPr marL="342900" indent="-342900">
              <a:buFontTx/>
              <a:buAutoNum type="arabicPeriod"/>
            </a:pPr>
            <a:r>
              <a:rPr lang="es-ES" dirty="0" err="1">
                <a:solidFill>
                  <a:schemeClr val="bg1">
                    <a:lumMod val="75000"/>
                  </a:schemeClr>
                </a:solidFill>
                <a:latin typeface="Roboto" pitchFamily="2" charset="0"/>
                <a:ea typeface="Roboto" pitchFamily="2" charset="0"/>
              </a:rPr>
              <a:t>Analysis</a:t>
            </a:r>
            <a:r>
              <a:rPr lang="es-ES" dirty="0">
                <a:solidFill>
                  <a:schemeClr val="bg1">
                    <a:lumMod val="75000"/>
                  </a:schemeClr>
                </a:solidFill>
                <a:latin typeface="Roboto" pitchFamily="2" charset="0"/>
                <a:ea typeface="Roboto" pitchFamily="2" charset="0"/>
              </a:rPr>
              <a:t> and </a:t>
            </a:r>
            <a:r>
              <a:rPr lang="es-ES" dirty="0" err="1">
                <a:solidFill>
                  <a:schemeClr val="bg1">
                    <a:lumMod val="75000"/>
                  </a:schemeClr>
                </a:solidFill>
                <a:latin typeface="Roboto" pitchFamily="2" charset="0"/>
                <a:ea typeface="Roboto" pitchFamily="2" charset="0"/>
              </a:rPr>
              <a:t>evaluation</a:t>
            </a:r>
            <a:r>
              <a:rPr lang="es-ES" dirty="0">
                <a:solidFill>
                  <a:schemeClr val="bg1">
                    <a:lumMod val="75000"/>
                  </a:schemeClr>
                </a:solidFill>
                <a:latin typeface="Roboto" pitchFamily="2" charset="0"/>
                <a:ea typeface="Roboto" pitchFamily="2" charset="0"/>
              </a:rPr>
              <a:t> of </a:t>
            </a:r>
            <a:r>
              <a:rPr lang="es-ES" dirty="0" err="1">
                <a:solidFill>
                  <a:schemeClr val="bg1">
                    <a:lumMod val="75000"/>
                  </a:schemeClr>
                </a:solidFill>
                <a:latin typeface="Roboto" pitchFamily="2" charset="0"/>
                <a:ea typeface="Roboto" pitchFamily="2" charset="0"/>
              </a:rPr>
              <a:t>the</a:t>
            </a:r>
            <a:r>
              <a:rPr lang="es-ES" dirty="0">
                <a:solidFill>
                  <a:schemeClr val="bg1">
                    <a:lumMod val="75000"/>
                  </a:schemeClr>
                </a:solidFill>
                <a:latin typeface="Roboto" pitchFamily="2" charset="0"/>
                <a:ea typeface="Roboto" pitchFamily="2" charset="0"/>
              </a:rPr>
              <a:t> </a:t>
            </a:r>
            <a:r>
              <a:rPr lang="es-ES" dirty="0" err="1">
                <a:solidFill>
                  <a:schemeClr val="bg1">
                    <a:lumMod val="75000"/>
                  </a:schemeClr>
                </a:solidFill>
                <a:latin typeface="Roboto" pitchFamily="2" charset="0"/>
                <a:ea typeface="Roboto" pitchFamily="2" charset="0"/>
              </a:rPr>
              <a:t>state</a:t>
            </a:r>
            <a:r>
              <a:rPr lang="es-ES" dirty="0">
                <a:solidFill>
                  <a:schemeClr val="bg1">
                    <a:lumMod val="75000"/>
                  </a:schemeClr>
                </a:solidFill>
                <a:latin typeface="Roboto" pitchFamily="2" charset="0"/>
                <a:ea typeface="Roboto" pitchFamily="2" charset="0"/>
              </a:rPr>
              <a:t> of </a:t>
            </a:r>
            <a:r>
              <a:rPr lang="es-ES" dirty="0" err="1">
                <a:solidFill>
                  <a:schemeClr val="bg1">
                    <a:lumMod val="75000"/>
                  </a:schemeClr>
                </a:solidFill>
                <a:latin typeface="Roboto" pitchFamily="2" charset="0"/>
                <a:ea typeface="Roboto" pitchFamily="2" charset="0"/>
              </a:rPr>
              <a:t>the</a:t>
            </a:r>
            <a:r>
              <a:rPr lang="es-ES" dirty="0">
                <a:solidFill>
                  <a:schemeClr val="bg1">
                    <a:lumMod val="75000"/>
                  </a:schemeClr>
                </a:solidFill>
                <a:latin typeface="Roboto" pitchFamily="2" charset="0"/>
                <a:ea typeface="Roboto" pitchFamily="2" charset="0"/>
              </a:rPr>
              <a:t> art in </a:t>
            </a:r>
            <a:r>
              <a:rPr lang="es-ES" dirty="0" err="1">
                <a:solidFill>
                  <a:schemeClr val="bg1">
                    <a:lumMod val="75000"/>
                  </a:schemeClr>
                </a:solidFill>
                <a:latin typeface="Roboto" pitchFamily="2" charset="0"/>
                <a:ea typeface="Roboto" pitchFamily="2" charset="0"/>
              </a:rPr>
              <a:t>tissue</a:t>
            </a:r>
            <a:r>
              <a:rPr lang="es-ES" dirty="0">
                <a:solidFill>
                  <a:schemeClr val="bg1">
                    <a:lumMod val="75000"/>
                  </a:schemeClr>
                </a:solidFill>
                <a:latin typeface="Roboto" pitchFamily="2" charset="0"/>
                <a:ea typeface="Roboto" pitchFamily="2" charset="0"/>
              </a:rPr>
              <a:t> </a:t>
            </a:r>
            <a:r>
              <a:rPr lang="es-ES" dirty="0" err="1">
                <a:solidFill>
                  <a:schemeClr val="bg1">
                    <a:lumMod val="75000"/>
                  </a:schemeClr>
                </a:solidFill>
                <a:latin typeface="Roboto" pitchFamily="2" charset="0"/>
                <a:ea typeface="Roboto" pitchFamily="2" charset="0"/>
              </a:rPr>
              <a:t>segmentation</a:t>
            </a:r>
            <a:endParaRPr lang="es-ES" dirty="0">
              <a:solidFill>
                <a:schemeClr val="bg1">
                  <a:lumMod val="75000"/>
                </a:schemeClr>
              </a:solidFill>
              <a:latin typeface="Roboto" pitchFamily="2" charset="0"/>
              <a:ea typeface="Roboto" pitchFamily="2" charset="0"/>
            </a:endParaRPr>
          </a:p>
          <a:p>
            <a:pPr marL="342900" indent="-342900">
              <a:buAutoNum type="arabicPeriod"/>
            </a:pPr>
            <a:endParaRPr lang="es-ES" dirty="0" smtClean="0">
              <a:solidFill>
                <a:schemeClr val="bg1">
                  <a:lumMod val="7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75000"/>
                  </a:schemeClr>
                </a:solidFill>
                <a:latin typeface="Roboto" pitchFamily="2" charset="0"/>
                <a:ea typeface="Roboto" pitchFamily="2" charset="0"/>
              </a:rPr>
              <a:t>Evaluation</a:t>
            </a:r>
            <a:r>
              <a:rPr lang="es-ES" dirty="0" smtClean="0">
                <a:solidFill>
                  <a:schemeClr val="bg1">
                    <a:lumMod val="75000"/>
                  </a:schemeClr>
                </a:solidFill>
                <a:latin typeface="Roboto" pitchFamily="2" charset="0"/>
                <a:ea typeface="Roboto" pitchFamily="2" charset="0"/>
              </a:rPr>
              <a:t> of </a:t>
            </a:r>
            <a:r>
              <a:rPr lang="es-ES" dirty="0" err="1" smtClean="0">
                <a:solidFill>
                  <a:schemeClr val="bg1">
                    <a:lumMod val="75000"/>
                  </a:schemeClr>
                </a:solidFill>
                <a:latin typeface="Roboto" pitchFamily="2" charset="0"/>
                <a:ea typeface="Roboto" pitchFamily="2" charset="0"/>
              </a:rPr>
              <a:t>the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effects</a:t>
            </a:r>
            <a:r>
              <a:rPr lang="es-ES" dirty="0" smtClean="0">
                <a:solidFill>
                  <a:schemeClr val="bg1">
                    <a:lumMod val="75000"/>
                  </a:schemeClr>
                </a:solidFill>
                <a:latin typeface="Roboto" pitchFamily="2" charset="0"/>
                <a:ea typeface="Roboto" pitchFamily="2" charset="0"/>
              </a:rPr>
              <a:t> of WM </a:t>
            </a:r>
            <a:r>
              <a:rPr lang="es-ES" dirty="0" err="1" smtClean="0">
                <a:solidFill>
                  <a:schemeClr val="bg1">
                    <a:lumMod val="75000"/>
                  </a:schemeClr>
                </a:solidFill>
                <a:latin typeface="Roboto" pitchFamily="2" charset="0"/>
                <a:ea typeface="Roboto" pitchFamily="2" charset="0"/>
              </a:rPr>
              <a:t>lesions</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on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automated</a:t>
            </a:r>
            <a:r>
              <a:rPr lang="es-ES" dirty="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tissue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segmentation</a:t>
            </a:r>
            <a:endParaRPr lang="es-ES" dirty="0" smtClean="0">
              <a:solidFill>
                <a:schemeClr val="bg1">
                  <a:lumMod val="75000"/>
                </a:schemeClr>
              </a:solidFill>
              <a:latin typeface="Roboto" pitchFamily="2" charset="0"/>
              <a:ea typeface="Roboto" pitchFamily="2" charset="0"/>
            </a:endParaRPr>
          </a:p>
          <a:p>
            <a:pPr marL="342900" indent="-342900" algn="just">
              <a:buAutoNum type="arabicPeriod"/>
            </a:pPr>
            <a:endParaRPr lang="es-ES" dirty="0">
              <a:solidFill>
                <a:schemeClr val="bg1">
                  <a:lumMod val="75000"/>
                </a:schemeClr>
              </a:solidFill>
              <a:latin typeface="Roboto" pitchFamily="2" charset="0"/>
              <a:ea typeface="Roboto" pitchFamily="2" charset="0"/>
            </a:endParaRPr>
          </a:p>
          <a:p>
            <a:pPr marL="342900" indent="-342900" algn="just">
              <a:buAutoNum type="arabicPeriod"/>
            </a:pPr>
            <a:r>
              <a:rPr lang="es-ES" dirty="0" smtClean="0">
                <a:solidFill>
                  <a:schemeClr val="bg1">
                    <a:lumMod val="75000"/>
                  </a:schemeClr>
                </a:solidFill>
                <a:latin typeface="Roboto" pitchFamily="2" charset="0"/>
                <a:ea typeface="Roboto" pitchFamily="2" charset="0"/>
              </a:rPr>
              <a:t>A new </a:t>
            </a:r>
            <a:r>
              <a:rPr lang="es-ES" dirty="0" err="1" smtClean="0">
                <a:solidFill>
                  <a:schemeClr val="bg1">
                    <a:lumMod val="75000"/>
                  </a:schemeClr>
                </a:solidFill>
                <a:latin typeface="Roboto" pitchFamily="2" charset="0"/>
                <a:ea typeface="Roboto" pitchFamily="2" charset="0"/>
              </a:rPr>
              <a:t>lesion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filling</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algorithm</a:t>
            </a:r>
            <a:r>
              <a:rPr lang="es-ES" dirty="0" smtClean="0">
                <a:solidFill>
                  <a:schemeClr val="bg1">
                    <a:lumMod val="75000"/>
                  </a:schemeClr>
                </a:solidFill>
                <a:latin typeface="Roboto" pitchFamily="2" charset="0"/>
                <a:ea typeface="Roboto" pitchFamily="2" charset="0"/>
              </a:rPr>
              <a:t> to reduce </a:t>
            </a:r>
            <a:r>
              <a:rPr lang="es-ES" dirty="0" err="1" smtClean="0">
                <a:solidFill>
                  <a:schemeClr val="bg1">
                    <a:lumMod val="75000"/>
                  </a:schemeClr>
                </a:solidFill>
                <a:latin typeface="Roboto" pitchFamily="2" charset="0"/>
                <a:ea typeface="Roboto" pitchFamily="2" charset="0"/>
              </a:rPr>
              <a:t>the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effects</a:t>
            </a:r>
            <a:r>
              <a:rPr lang="es-ES" dirty="0" smtClean="0">
                <a:solidFill>
                  <a:schemeClr val="bg1">
                    <a:lumMod val="75000"/>
                  </a:schemeClr>
                </a:solidFill>
                <a:latin typeface="Roboto" pitchFamily="2" charset="0"/>
                <a:ea typeface="Roboto" pitchFamily="2" charset="0"/>
              </a:rPr>
              <a:t> of WM </a:t>
            </a:r>
            <a:r>
              <a:rPr lang="es-ES" dirty="0" err="1" smtClean="0">
                <a:solidFill>
                  <a:schemeClr val="bg1">
                    <a:lumMod val="75000"/>
                  </a:schemeClr>
                </a:solidFill>
                <a:latin typeface="Roboto" pitchFamily="2" charset="0"/>
                <a:ea typeface="Roboto" pitchFamily="2" charset="0"/>
              </a:rPr>
              <a:t>lesions</a:t>
            </a:r>
            <a:endParaRPr lang="es-ES" dirty="0" smtClean="0">
              <a:solidFill>
                <a:schemeClr val="bg1">
                  <a:lumMod val="75000"/>
                </a:schemeClr>
              </a:solidFill>
              <a:latin typeface="Roboto" pitchFamily="2" charset="0"/>
              <a:ea typeface="Roboto" pitchFamily="2" charset="0"/>
            </a:endParaRPr>
          </a:p>
          <a:p>
            <a:pPr marL="342900" indent="-342900" algn="ctr">
              <a:buAutoNum type="arabicPeriod"/>
            </a:pPr>
            <a:endParaRPr lang="es-ES" dirty="0">
              <a:latin typeface="Roboto" pitchFamily="2" charset="0"/>
              <a:ea typeface="Roboto" pitchFamily="2" charset="0"/>
            </a:endParaRPr>
          </a:p>
          <a:p>
            <a:pPr marL="342900" indent="-342900" algn="just">
              <a:buAutoNum type="arabicPeriod"/>
            </a:pPr>
            <a:r>
              <a:rPr lang="es-ES" b="1" dirty="0" err="1" smtClean="0">
                <a:solidFill>
                  <a:schemeClr val="accent5">
                    <a:lumMod val="75000"/>
                  </a:schemeClr>
                </a:solidFill>
                <a:latin typeface="Roboto" pitchFamily="2" charset="0"/>
                <a:ea typeface="Roboto" pitchFamily="2" charset="0"/>
              </a:rPr>
              <a:t>Effect</a:t>
            </a:r>
            <a:r>
              <a:rPr lang="es-ES" b="1" dirty="0" smtClean="0">
                <a:latin typeface="Roboto" pitchFamily="2" charset="0"/>
                <a:ea typeface="Roboto" pitchFamily="2" charset="0"/>
              </a:rPr>
              <a:t> of </a:t>
            </a:r>
            <a:r>
              <a:rPr lang="es-ES" b="1" dirty="0" err="1" smtClean="0">
                <a:latin typeface="Roboto" pitchFamily="2" charset="0"/>
                <a:ea typeface="Roboto" pitchFamily="2" charset="0"/>
              </a:rPr>
              <a:t>automated</a:t>
            </a:r>
            <a:r>
              <a:rPr lang="es-ES" b="1" dirty="0" smtClean="0">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segmentation</a:t>
            </a:r>
            <a:r>
              <a:rPr lang="es-ES" b="1" dirty="0" smtClean="0">
                <a:latin typeface="Roboto" pitchFamily="2" charset="0"/>
                <a:ea typeface="Roboto" pitchFamily="2" charset="0"/>
              </a:rPr>
              <a:t> and </a:t>
            </a:r>
            <a:r>
              <a:rPr lang="es-ES" b="1" dirty="0" err="1" smtClean="0">
                <a:solidFill>
                  <a:schemeClr val="accent5">
                    <a:lumMod val="75000"/>
                  </a:schemeClr>
                </a:solidFill>
                <a:latin typeface="Roboto" pitchFamily="2" charset="0"/>
                <a:ea typeface="Roboto" pitchFamily="2" charset="0"/>
              </a:rPr>
              <a:t>filling</a:t>
            </a:r>
            <a:r>
              <a:rPr lang="es-ES" b="1" dirty="0" smtClean="0">
                <a:latin typeface="Roboto" pitchFamily="2" charset="0"/>
                <a:ea typeface="Roboto" pitchFamily="2" charset="0"/>
              </a:rPr>
              <a:t> </a:t>
            </a:r>
            <a:r>
              <a:rPr lang="es-ES" b="1" dirty="0" err="1" smtClean="0">
                <a:latin typeface="Roboto" pitchFamily="2" charset="0"/>
                <a:ea typeface="Roboto" pitchFamily="2" charset="0"/>
              </a:rPr>
              <a:t>on</a:t>
            </a:r>
            <a:r>
              <a:rPr lang="es-ES" b="1"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endParaRPr lang="es-ES" b="1" dirty="0" smtClean="0">
              <a:latin typeface="Roboto" pitchFamily="2" charset="0"/>
              <a:ea typeface="Roboto" pitchFamily="2" charset="0"/>
            </a:endParaRPr>
          </a:p>
          <a:p>
            <a:pPr marL="342900" indent="-342900" algn="just">
              <a:buAutoNum type="arabicPeriod"/>
            </a:pPr>
            <a:endParaRPr lang="es-ES" dirty="0">
              <a:latin typeface="Roboto" pitchFamily="2" charset="0"/>
              <a:ea typeface="Roboto" pitchFamily="2" charset="0"/>
            </a:endParaRPr>
          </a:p>
          <a:p>
            <a:pPr marL="342900" indent="-342900" algn="just">
              <a:buAutoNum type="arabicPeriod"/>
            </a:pPr>
            <a:r>
              <a:rPr lang="es-ES" dirty="0" err="1" smtClean="0">
                <a:solidFill>
                  <a:schemeClr val="bg1">
                    <a:lumMod val="75000"/>
                  </a:schemeClr>
                </a:solidFill>
                <a:latin typeface="Roboto" pitchFamily="2" charset="0"/>
                <a:ea typeface="Roboto" pitchFamily="2" charset="0"/>
              </a:rPr>
              <a:t>Automated</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brain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tissue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segmentation</a:t>
            </a:r>
            <a:r>
              <a:rPr lang="es-ES" dirty="0" smtClean="0">
                <a:solidFill>
                  <a:schemeClr val="bg1">
                    <a:lumMod val="75000"/>
                  </a:schemeClr>
                </a:solidFill>
                <a:latin typeface="Roboto" pitchFamily="2" charset="0"/>
                <a:ea typeface="Roboto" pitchFamily="2" charset="0"/>
              </a:rPr>
              <a:t> in </a:t>
            </a:r>
            <a:r>
              <a:rPr lang="es-ES" dirty="0" err="1" smtClean="0">
                <a:solidFill>
                  <a:schemeClr val="bg1">
                    <a:lumMod val="75000"/>
                  </a:schemeClr>
                </a:solidFill>
                <a:latin typeface="Roboto" pitchFamily="2" charset="0"/>
                <a:ea typeface="Roboto" pitchFamily="2" charset="0"/>
              </a:rPr>
              <a:t>the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presence</a:t>
            </a:r>
            <a:r>
              <a:rPr lang="es-ES" dirty="0" smtClean="0">
                <a:solidFill>
                  <a:schemeClr val="bg1">
                    <a:lumMod val="75000"/>
                  </a:schemeClr>
                </a:solidFill>
                <a:latin typeface="Roboto" pitchFamily="2" charset="0"/>
                <a:ea typeface="Roboto" pitchFamily="2" charset="0"/>
              </a:rPr>
              <a:t> of WM </a:t>
            </a:r>
            <a:r>
              <a:rPr lang="es-ES" dirty="0" err="1" smtClean="0">
                <a:solidFill>
                  <a:schemeClr val="bg1">
                    <a:lumMod val="75000"/>
                  </a:schemeClr>
                </a:solidFill>
                <a:latin typeface="Roboto" pitchFamily="2" charset="0"/>
                <a:ea typeface="Roboto" pitchFamily="2" charset="0"/>
              </a:rPr>
              <a:t>lesions</a:t>
            </a:r>
            <a:endParaRPr lang="es-ES" dirty="0" smtClean="0">
              <a:solidFill>
                <a:schemeClr val="bg1">
                  <a:lumMod val="75000"/>
                </a:schemeClr>
              </a:solidFill>
              <a:latin typeface="Roboto" pitchFamily="2" charset="0"/>
              <a:ea typeface="Roboto" pitchFamily="2" charset="0"/>
            </a:endParaRPr>
          </a:p>
          <a:p>
            <a:pPr marL="342900" indent="-342900" algn="just">
              <a:buAutoNum type="arabicPeriod"/>
            </a:pPr>
            <a:endParaRPr lang="es-ES" dirty="0" smtClean="0">
              <a:solidFill>
                <a:schemeClr val="bg1">
                  <a:lumMod val="7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75000"/>
                  </a:schemeClr>
                </a:solidFill>
                <a:latin typeface="Roboto" pitchFamily="2" charset="0"/>
                <a:ea typeface="Roboto" pitchFamily="2" charset="0"/>
              </a:rPr>
              <a:t>Contributions</a:t>
            </a:r>
            <a:r>
              <a:rPr lang="es-ES" dirty="0" smtClean="0">
                <a:solidFill>
                  <a:schemeClr val="bg1">
                    <a:lumMod val="75000"/>
                  </a:schemeClr>
                </a:solidFill>
                <a:latin typeface="Roboto" pitchFamily="2" charset="0"/>
                <a:ea typeface="Roboto" pitchFamily="2" charset="0"/>
              </a:rPr>
              <a:t> and </a:t>
            </a:r>
            <a:r>
              <a:rPr lang="es-ES" dirty="0" err="1" smtClean="0">
                <a:solidFill>
                  <a:schemeClr val="bg1">
                    <a:lumMod val="75000"/>
                  </a:schemeClr>
                </a:solidFill>
                <a:latin typeface="Roboto" pitchFamily="2" charset="0"/>
                <a:ea typeface="Roboto" pitchFamily="2" charset="0"/>
              </a:rPr>
              <a:t>future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work</a:t>
            </a:r>
            <a:endParaRPr lang="es-ES" dirty="0" smtClean="0">
              <a:solidFill>
                <a:schemeClr val="bg1">
                  <a:lumMod val="75000"/>
                </a:schemeClr>
              </a:solidFill>
              <a:latin typeface="Roboto" pitchFamily="2" charset="0"/>
              <a:ea typeface="Roboto" pitchFamily="2" charset="0"/>
            </a:endParaRPr>
          </a:p>
          <a:p>
            <a:pPr marL="342900" indent="-342900">
              <a:buAutoNum type="arabicPeriod"/>
            </a:pPr>
            <a:endParaRPr lang="en-US" dirty="0">
              <a:latin typeface="Roboto" pitchFamily="2" charset="0"/>
              <a:ea typeface="Roboto" pitchFamily="2" charset="0"/>
            </a:endParaRPr>
          </a:p>
        </p:txBody>
      </p:sp>
      <p:sp>
        <p:nvSpPr>
          <p:cNvPr id="2" name="Slide Number Placeholder 1"/>
          <p:cNvSpPr>
            <a:spLocks noGrp="1"/>
          </p:cNvSpPr>
          <p:nvPr>
            <p:ph type="sldNum" sz="quarter" idx="12"/>
          </p:nvPr>
        </p:nvSpPr>
        <p:spPr/>
        <p:txBody>
          <a:bodyPr/>
          <a:lstStyle/>
          <a:p>
            <a:fld id="{227F3176-F9F6-45D0-9446-6BF35B4A50FB}" type="slidenum">
              <a:rPr lang="en-US" smtClean="0"/>
              <a:pPr/>
              <a:t>39</a:t>
            </a:fld>
            <a:r>
              <a:rPr lang="en-US" smtClean="0"/>
              <a:t> / 75</a:t>
            </a:r>
            <a:endParaRPr lang="en-US" dirty="0" smtClean="0"/>
          </a:p>
        </p:txBody>
      </p:sp>
    </p:spTree>
    <p:extLst>
      <p:ext uri="{BB962C8B-B14F-4D97-AF65-F5344CB8AC3E}">
        <p14:creationId xmlns:p14="http://schemas.microsoft.com/office/powerpoint/2010/main" val="22910942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1323" y="1229706"/>
            <a:ext cx="4140679" cy="36933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3"/>
          <a:stretch>
            <a:fillRect/>
          </a:stretch>
        </p:blipFill>
        <p:spPr>
          <a:xfrm>
            <a:off x="3977196" y="4879488"/>
            <a:ext cx="3318074" cy="1831951"/>
          </a:xfrm>
          <a:prstGeom prst="rect">
            <a:avLst/>
          </a:prstGeom>
        </p:spPr>
      </p:pic>
      <p:pic>
        <p:nvPicPr>
          <p:cNvPr id="12" name="Picture 11"/>
          <p:cNvPicPr>
            <a:picLocks noChangeAspect="1"/>
          </p:cNvPicPr>
          <p:nvPr/>
        </p:nvPicPr>
        <p:blipFill>
          <a:blip r:embed="rId4"/>
          <a:stretch>
            <a:fillRect/>
          </a:stretch>
        </p:blipFill>
        <p:spPr>
          <a:xfrm>
            <a:off x="431323" y="5361593"/>
            <a:ext cx="2133465" cy="920318"/>
          </a:xfrm>
          <a:prstGeom prst="rect">
            <a:avLst/>
          </a:prstGeom>
        </p:spPr>
      </p:pic>
      <p:sp>
        <p:nvSpPr>
          <p:cNvPr id="14" name="TextBox 13"/>
          <p:cNvSpPr txBox="1"/>
          <p:nvPr/>
        </p:nvSpPr>
        <p:spPr>
          <a:xfrm>
            <a:off x="870014" y="93970"/>
            <a:ext cx="3949799" cy="523220"/>
          </a:xfrm>
          <a:prstGeom prst="rect">
            <a:avLst/>
          </a:prstGeom>
          <a:noFill/>
        </p:spPr>
        <p:txBody>
          <a:bodyPr wrap="none" rtlCol="0">
            <a:spAutoFit/>
          </a:bodyPr>
          <a:lstStyle/>
          <a:p>
            <a:r>
              <a:rPr lang="es-ES" sz="2800" b="1" dirty="0" err="1">
                <a:latin typeface="Roboto" pitchFamily="2" charset="0"/>
                <a:ea typeface="Roboto" pitchFamily="2" charset="0"/>
              </a:rPr>
              <a:t>Multiple</a:t>
            </a:r>
            <a:r>
              <a:rPr lang="es-ES" sz="2800" b="1" dirty="0">
                <a:latin typeface="Roboto" pitchFamily="2" charset="0"/>
                <a:ea typeface="Roboto" pitchFamily="2" charset="0"/>
              </a:rPr>
              <a:t> </a:t>
            </a:r>
            <a:r>
              <a:rPr lang="es-ES" sz="2800" b="1" dirty="0" err="1">
                <a:latin typeface="Roboto" pitchFamily="2" charset="0"/>
                <a:ea typeface="Roboto" pitchFamily="2" charset="0"/>
              </a:rPr>
              <a:t>Sclerosis</a:t>
            </a:r>
            <a:r>
              <a:rPr lang="es-ES" sz="2800" b="1" dirty="0">
                <a:latin typeface="Roboto" pitchFamily="2" charset="0"/>
                <a:ea typeface="Roboto" pitchFamily="2" charset="0"/>
              </a:rPr>
              <a:t> (MS)</a:t>
            </a:r>
            <a:endParaRPr lang="en-US" sz="2800" b="1" dirty="0">
              <a:latin typeface="Roboto" pitchFamily="2" charset="0"/>
              <a:ea typeface="Roboto" pitchFamily="2" charset="0"/>
            </a:endParaRPr>
          </a:p>
        </p:txBody>
      </p:sp>
      <p:pic>
        <p:nvPicPr>
          <p:cNvPr id="7" name="Picture 6"/>
          <p:cNvPicPr>
            <a:picLocks noChangeAspect="1"/>
          </p:cNvPicPr>
          <p:nvPr/>
        </p:nvPicPr>
        <p:blipFill>
          <a:blip r:embed="rId5"/>
          <a:stretch>
            <a:fillRect/>
          </a:stretch>
        </p:blipFill>
        <p:spPr>
          <a:xfrm>
            <a:off x="250825" y="3053532"/>
            <a:ext cx="1409863" cy="1773885"/>
          </a:xfrm>
          <a:prstGeom prst="rect">
            <a:avLst/>
          </a:prstGeom>
        </p:spPr>
      </p:pic>
      <p:pic>
        <p:nvPicPr>
          <p:cNvPr id="6" name="Picture 5"/>
          <p:cNvPicPr>
            <a:picLocks noChangeAspect="1"/>
          </p:cNvPicPr>
          <p:nvPr/>
        </p:nvPicPr>
        <p:blipFill>
          <a:blip r:embed="rId6"/>
          <a:stretch>
            <a:fillRect/>
          </a:stretch>
        </p:blipFill>
        <p:spPr>
          <a:xfrm>
            <a:off x="83124" y="703938"/>
            <a:ext cx="8377382" cy="4699188"/>
          </a:xfrm>
          <a:prstGeom prst="rect">
            <a:avLst/>
          </a:prstGeom>
        </p:spPr>
      </p:pic>
      <p:sp>
        <p:nvSpPr>
          <p:cNvPr id="8" name="Slide Number Placeholder 7"/>
          <p:cNvSpPr>
            <a:spLocks noGrp="1"/>
          </p:cNvSpPr>
          <p:nvPr>
            <p:ph type="sldNum" sz="quarter" idx="12"/>
          </p:nvPr>
        </p:nvSpPr>
        <p:spPr/>
        <p:txBody>
          <a:bodyPr/>
          <a:lstStyle/>
          <a:p>
            <a:fld id="{227F3176-F9F6-45D0-9446-6BF35B4A50FB}" type="slidenum">
              <a:rPr lang="en-US" smtClean="0"/>
              <a:pPr/>
              <a:t>4</a:t>
            </a:fld>
            <a:r>
              <a:rPr lang="en-US" smtClean="0"/>
              <a:t> / 75</a:t>
            </a:r>
            <a:endParaRPr lang="en-US" dirty="0"/>
          </a:p>
        </p:txBody>
      </p:sp>
    </p:spTree>
    <p:extLst>
      <p:ext uri="{BB962C8B-B14F-4D97-AF65-F5344CB8AC3E}">
        <p14:creationId xmlns:p14="http://schemas.microsoft.com/office/powerpoint/2010/main" val="252425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5618846" cy="523220"/>
          </a:xfrm>
          <a:prstGeom prst="rect">
            <a:avLst/>
          </a:prstGeom>
          <a:noFill/>
        </p:spPr>
        <p:txBody>
          <a:bodyPr wrap="none" rtlCol="0">
            <a:spAutoFit/>
          </a:bodyPr>
          <a:lstStyle/>
          <a:p>
            <a:r>
              <a:rPr lang="es-ES" sz="2800" b="1" dirty="0">
                <a:latin typeface="Roboto" pitchFamily="2" charset="0"/>
                <a:ea typeface="Roboto" pitchFamily="2" charset="0"/>
              </a:rPr>
              <a:t>4</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endParaRPr lang="en-US" sz="2800" b="1" dirty="0">
              <a:latin typeface="Roboto" pitchFamily="2" charset="0"/>
              <a:ea typeface="Roboto" pitchFamily="2" charset="0"/>
            </a:endParaRPr>
          </a:p>
        </p:txBody>
      </p:sp>
      <p:sp>
        <p:nvSpPr>
          <p:cNvPr id="4" name="Rectangle 3"/>
          <p:cNvSpPr/>
          <p:nvPr/>
        </p:nvSpPr>
        <p:spPr>
          <a:xfrm>
            <a:off x="129999" y="815660"/>
            <a:ext cx="8385351" cy="646331"/>
          </a:xfrm>
          <a:prstGeom prst="rect">
            <a:avLst/>
          </a:prstGeom>
        </p:spPr>
        <p:txBody>
          <a:bodyPr wrap="square">
            <a:spAutoFit/>
          </a:bodyPr>
          <a:lstStyle/>
          <a:p>
            <a:pPr algn="just"/>
            <a:r>
              <a:rPr lang="es-ES" dirty="0" smtClean="0">
                <a:latin typeface="Roboto" pitchFamily="2" charset="0"/>
                <a:ea typeface="Roboto" pitchFamily="2" charset="0"/>
              </a:rPr>
              <a:t>As </a:t>
            </a:r>
            <a:r>
              <a:rPr lang="es-ES" dirty="0" err="1" smtClean="0">
                <a:latin typeface="Roboto" pitchFamily="2" charset="0"/>
                <a:ea typeface="Roboto" pitchFamily="2" charset="0"/>
              </a:rPr>
              <a:t>seen</a:t>
            </a:r>
            <a:r>
              <a:rPr lang="es-ES" dirty="0" smtClean="0">
                <a:latin typeface="Roboto" pitchFamily="2" charset="0"/>
                <a:ea typeface="Roboto" pitchFamily="2" charset="0"/>
              </a:rPr>
              <a:t> in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previous</a:t>
            </a:r>
            <a:r>
              <a:rPr lang="es-ES" dirty="0" smtClean="0">
                <a:latin typeface="Roboto" pitchFamily="2" charset="0"/>
                <a:ea typeface="Roboto" pitchFamily="2" charset="0"/>
              </a:rPr>
              <a:t> </a:t>
            </a:r>
            <a:r>
              <a:rPr lang="es-ES" dirty="0" err="1">
                <a:latin typeface="Roboto" pitchFamily="2" charset="0"/>
                <a:ea typeface="Roboto" pitchFamily="2" charset="0"/>
              </a:rPr>
              <a:t>S</a:t>
            </a:r>
            <a:r>
              <a:rPr lang="es-ES" dirty="0" err="1" smtClean="0">
                <a:latin typeface="Roboto" pitchFamily="2" charset="0"/>
                <a:ea typeface="Roboto" pitchFamily="2" charset="0"/>
              </a:rPr>
              <a:t>ection</a:t>
            </a:r>
            <a:r>
              <a:rPr lang="es-ES" dirty="0" smtClean="0">
                <a:latin typeface="Roboto" pitchFamily="2" charset="0"/>
                <a:ea typeface="Roboto" pitchFamily="2" charset="0"/>
              </a:rPr>
              <a:t>, </a:t>
            </a:r>
            <a:r>
              <a:rPr lang="es-ES" b="1" dirty="0" err="1" smtClean="0">
                <a:latin typeface="Roboto" pitchFamily="2" charset="0"/>
                <a:ea typeface="Roboto" pitchFamily="2" charset="0"/>
              </a:rPr>
              <a:t>automated</a:t>
            </a:r>
            <a:r>
              <a:rPr lang="es-ES" b="1" dirty="0" smtClean="0">
                <a:latin typeface="Roboto" pitchFamily="2" charset="0"/>
                <a:ea typeface="Roboto" pitchFamily="2" charset="0"/>
              </a:rPr>
              <a:t> </a:t>
            </a: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filling</a:t>
            </a:r>
            <a:r>
              <a:rPr lang="es-ES" b="1" dirty="0" smtClean="0">
                <a:latin typeface="Roboto" pitchFamily="2" charset="0"/>
                <a:ea typeface="Roboto" pitchFamily="2" charset="0"/>
              </a:rPr>
              <a:t> </a:t>
            </a:r>
            <a:r>
              <a:rPr lang="es-ES" dirty="0" err="1" smtClean="0">
                <a:latin typeface="Roboto" pitchFamily="2" charset="0"/>
                <a:ea typeface="Roboto" pitchFamily="2" charset="0"/>
              </a:rPr>
              <a:t>is</a:t>
            </a:r>
            <a:r>
              <a:rPr lang="es-ES" dirty="0" smtClean="0">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effective</a:t>
            </a:r>
            <a:r>
              <a:rPr lang="es-ES" dirty="0" smtClean="0">
                <a:latin typeface="Roboto" pitchFamily="2" charset="0"/>
                <a:ea typeface="Roboto" pitchFamily="2" charset="0"/>
              </a:rPr>
              <a:t> </a:t>
            </a:r>
            <a:r>
              <a:rPr lang="es-ES" b="1" dirty="0" err="1" smtClean="0">
                <a:latin typeface="Roboto" pitchFamily="2" charset="0"/>
                <a:ea typeface="Roboto" pitchFamily="2" charset="0"/>
              </a:rPr>
              <a:t>reducing</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effects</a:t>
            </a:r>
            <a:r>
              <a:rPr lang="es-ES" dirty="0" smtClean="0">
                <a:latin typeface="Roboto" pitchFamily="2" charset="0"/>
                <a:ea typeface="Roboto" pitchFamily="2" charset="0"/>
              </a:rPr>
              <a:t> of </a:t>
            </a:r>
            <a:r>
              <a:rPr lang="es-ES" b="1" dirty="0" smtClean="0">
                <a:solidFill>
                  <a:schemeClr val="accent5">
                    <a:lumMod val="75000"/>
                  </a:schemeClr>
                </a:solidFill>
                <a:latin typeface="Roboto" pitchFamily="2" charset="0"/>
                <a:ea typeface="Roboto" pitchFamily="2" charset="0"/>
              </a:rPr>
              <a:t>WM </a:t>
            </a:r>
            <a:r>
              <a:rPr lang="es-ES" b="1" dirty="0" err="1" smtClean="0">
                <a:solidFill>
                  <a:schemeClr val="accent5">
                    <a:lumMod val="75000"/>
                  </a:schemeClr>
                </a:solidFill>
                <a:latin typeface="Roboto" pitchFamily="2" charset="0"/>
                <a:ea typeface="Roboto" pitchFamily="2" charset="0"/>
              </a:rPr>
              <a:t>lesions</a:t>
            </a:r>
            <a:r>
              <a:rPr lang="es-ES" b="1" dirty="0" smtClean="0">
                <a:solidFill>
                  <a:schemeClr val="accent5">
                    <a:lumMod val="75000"/>
                  </a:schemeClr>
                </a:solidFill>
                <a:latin typeface="Roboto" pitchFamily="2" charset="0"/>
                <a:ea typeface="Roboto" pitchFamily="2" charset="0"/>
              </a:rPr>
              <a:t> </a:t>
            </a:r>
            <a:r>
              <a:rPr lang="es-ES" dirty="0" err="1" smtClean="0">
                <a:latin typeface="Roboto" pitchFamily="2" charset="0"/>
                <a:ea typeface="Roboto" pitchFamily="2" charset="0"/>
              </a:rPr>
              <a:t>on</a:t>
            </a:r>
            <a:r>
              <a:rPr lang="es-ES" dirty="0" smtClean="0">
                <a:latin typeface="Roboto" pitchFamily="2" charset="0"/>
                <a:ea typeface="Roboto" pitchFamily="2" charset="0"/>
              </a:rPr>
              <a:t>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r>
              <a:rPr lang="es-ES" dirty="0" smtClean="0">
                <a:latin typeface="Roboto" pitchFamily="2" charset="0"/>
                <a:ea typeface="Roboto" pitchFamily="2" charset="0"/>
              </a:rPr>
              <a:t> </a:t>
            </a:r>
            <a:endParaRPr lang="es-ES" dirty="0">
              <a:latin typeface="Roboto" pitchFamily="2" charset="0"/>
              <a:ea typeface="Roboto" pitchFamily="2" charset="0"/>
            </a:endParaRPr>
          </a:p>
        </p:txBody>
      </p:sp>
      <p:sp>
        <p:nvSpPr>
          <p:cNvPr id="5" name="Rectangle 4"/>
          <p:cNvSpPr/>
          <p:nvPr/>
        </p:nvSpPr>
        <p:spPr>
          <a:xfrm>
            <a:off x="129998" y="1553020"/>
            <a:ext cx="8385352" cy="646331"/>
          </a:xfrm>
          <a:prstGeom prst="rect">
            <a:avLst/>
          </a:prstGeom>
        </p:spPr>
        <p:txBody>
          <a:bodyPr wrap="square">
            <a:spAutoFit/>
          </a:bodyPr>
          <a:lstStyle/>
          <a:p>
            <a:pPr algn="just"/>
            <a:r>
              <a:rPr lang="es-ES" dirty="0" err="1" smtClean="0">
                <a:latin typeface="Roboto" pitchFamily="2" charset="0"/>
                <a:ea typeface="Roboto" pitchFamily="2" charset="0"/>
              </a:rPr>
              <a:t>However</a:t>
            </a:r>
            <a:r>
              <a:rPr lang="es-ES"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manual </a:t>
            </a:r>
            <a:r>
              <a:rPr lang="es-ES" b="1" dirty="0" err="1" smtClean="0">
                <a:solidFill>
                  <a:schemeClr val="accent5">
                    <a:lumMod val="75000"/>
                  </a:schemeClr>
                </a:solidFill>
                <a:latin typeface="Roboto" pitchFamily="2" charset="0"/>
                <a:ea typeface="Roboto" pitchFamily="2" charset="0"/>
              </a:rPr>
              <a:t>lesion</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annotations</a:t>
            </a:r>
            <a:r>
              <a:rPr lang="es-ES" dirty="0" smtClean="0">
                <a:latin typeface="Roboto" pitchFamily="2" charset="0"/>
                <a:ea typeface="Roboto" pitchFamily="2" charset="0"/>
              </a:rPr>
              <a:t> </a:t>
            </a:r>
            <a:r>
              <a:rPr lang="es-ES" dirty="0" err="1" smtClean="0">
                <a:latin typeface="Roboto" pitchFamily="2" charset="0"/>
                <a:ea typeface="Roboto" pitchFamily="2" charset="0"/>
              </a:rPr>
              <a:t>have</a:t>
            </a:r>
            <a:r>
              <a:rPr lang="es-ES" dirty="0" smtClean="0">
                <a:latin typeface="Roboto" pitchFamily="2" charset="0"/>
                <a:ea typeface="Roboto" pitchFamily="2" charset="0"/>
              </a:rPr>
              <a:t> to be </a:t>
            </a:r>
            <a:r>
              <a:rPr lang="es-ES" dirty="0" err="1" smtClean="0">
                <a:latin typeface="Roboto" pitchFamily="2" charset="0"/>
                <a:ea typeface="Roboto" pitchFamily="2" charset="0"/>
              </a:rPr>
              <a:t>usually</a:t>
            </a:r>
            <a:r>
              <a:rPr lang="es-ES" dirty="0" smtClean="0">
                <a:latin typeface="Roboto" pitchFamily="2" charset="0"/>
                <a:ea typeface="Roboto" pitchFamily="2" charset="0"/>
              </a:rPr>
              <a:t> </a:t>
            </a:r>
            <a:r>
              <a:rPr lang="es-ES" dirty="0" err="1" smtClean="0">
                <a:latin typeface="Roboto" pitchFamily="2" charset="0"/>
                <a:ea typeface="Roboto" pitchFamily="2" charset="0"/>
              </a:rPr>
              <a:t>delineated</a:t>
            </a:r>
            <a:r>
              <a:rPr lang="es-ES" dirty="0" smtClean="0">
                <a:latin typeface="Roboto" pitchFamily="2" charset="0"/>
                <a:ea typeface="Roboto" pitchFamily="2" charset="0"/>
              </a:rPr>
              <a:t> </a:t>
            </a:r>
            <a:r>
              <a:rPr lang="es-ES" dirty="0" err="1" smtClean="0">
                <a:latin typeface="Roboto" pitchFamily="2" charset="0"/>
                <a:ea typeface="Roboto" pitchFamily="2" charset="0"/>
              </a:rPr>
              <a:t>first</a:t>
            </a:r>
            <a:r>
              <a:rPr lang="es-ES" dirty="0" smtClean="0">
                <a:latin typeface="Roboto" pitchFamily="2" charset="0"/>
                <a:ea typeface="Roboto" pitchFamily="2" charset="0"/>
              </a:rPr>
              <a:t>, </a:t>
            </a:r>
            <a:r>
              <a:rPr lang="es-ES" dirty="0" err="1" smtClean="0">
                <a:latin typeface="Roboto" pitchFamily="2" charset="0"/>
                <a:ea typeface="Roboto" pitchFamily="2" charset="0"/>
              </a:rPr>
              <a:t>which</a:t>
            </a:r>
            <a:r>
              <a:rPr lang="es-ES" dirty="0" smtClean="0">
                <a:latin typeface="Roboto" pitchFamily="2" charset="0"/>
                <a:ea typeface="Roboto" pitchFamily="2" charset="0"/>
              </a:rPr>
              <a:t> can be </a:t>
            </a:r>
            <a:r>
              <a:rPr lang="es-ES" dirty="0" err="1" smtClean="0">
                <a:latin typeface="Roboto" pitchFamily="2" charset="0"/>
                <a:ea typeface="Roboto" pitchFamily="2" charset="0"/>
              </a:rPr>
              <a:t>both</a:t>
            </a:r>
            <a:r>
              <a:rPr lang="es-ES" dirty="0" smtClean="0">
                <a:latin typeface="Roboto" pitchFamily="2" charset="0"/>
                <a:ea typeface="Roboto" pitchFamily="2" charset="0"/>
              </a:rPr>
              <a:t> </a:t>
            </a:r>
            <a:r>
              <a:rPr lang="es-ES" b="1" dirty="0" err="1" smtClean="0">
                <a:latin typeface="Roboto" pitchFamily="2" charset="0"/>
                <a:ea typeface="Roboto" pitchFamily="2" charset="0"/>
              </a:rPr>
              <a:t>tedious</a:t>
            </a:r>
            <a:r>
              <a:rPr lang="es-ES" b="1" dirty="0" smtClean="0">
                <a:latin typeface="Roboto" pitchFamily="2" charset="0"/>
                <a:ea typeface="Roboto" pitchFamily="2" charset="0"/>
              </a:rPr>
              <a:t> and time-</a:t>
            </a:r>
            <a:r>
              <a:rPr lang="es-ES" b="1" dirty="0" err="1" smtClean="0">
                <a:latin typeface="Roboto" pitchFamily="2" charset="0"/>
                <a:ea typeface="Roboto" pitchFamily="2" charset="0"/>
              </a:rPr>
              <a:t>consuming</a:t>
            </a:r>
            <a:endParaRPr lang="es-ES" b="1" dirty="0" smtClean="0">
              <a:latin typeface="Roboto" pitchFamily="2" charset="0"/>
              <a:ea typeface="Roboto" pitchFamily="2" charset="0"/>
            </a:endParaRPr>
          </a:p>
        </p:txBody>
      </p:sp>
      <p:sp>
        <p:nvSpPr>
          <p:cNvPr id="7" name="Rectangle 6"/>
          <p:cNvSpPr/>
          <p:nvPr/>
        </p:nvSpPr>
        <p:spPr>
          <a:xfrm>
            <a:off x="129998" y="2371433"/>
            <a:ext cx="8438693" cy="646331"/>
          </a:xfrm>
          <a:prstGeom prst="rect">
            <a:avLst/>
          </a:prstGeom>
        </p:spPr>
        <p:txBody>
          <a:bodyPr wrap="square">
            <a:spAutoFit/>
          </a:bodyPr>
          <a:lstStyle/>
          <a:p>
            <a:pPr algn="just"/>
            <a:r>
              <a:rPr lang="es-ES" dirty="0" err="1" smtClean="0">
                <a:latin typeface="Roboto" pitchFamily="2" charset="0"/>
                <a:ea typeface="Roboto" pitchFamily="2" charset="0"/>
              </a:rPr>
              <a:t>Labeled</a:t>
            </a:r>
            <a:r>
              <a:rPr lang="es-ES" dirty="0" smtClean="0">
                <a:latin typeface="Roboto" pitchFamily="2" charset="0"/>
                <a:ea typeface="Roboto" pitchFamily="2" charset="0"/>
              </a:rPr>
              <a:t> data </a:t>
            </a:r>
            <a:r>
              <a:rPr lang="es-ES" dirty="0" err="1" smtClean="0">
                <a:latin typeface="Roboto" pitchFamily="2" charset="0"/>
                <a:ea typeface="Roboto" pitchFamily="2" charset="0"/>
              </a:rPr>
              <a:t>may</a:t>
            </a:r>
            <a:r>
              <a:rPr lang="es-ES" dirty="0" smtClean="0">
                <a:latin typeface="Roboto" pitchFamily="2" charset="0"/>
                <a:ea typeface="Roboto" pitchFamily="2" charset="0"/>
              </a:rPr>
              <a:t> be </a:t>
            </a:r>
            <a:r>
              <a:rPr lang="es-ES" dirty="0" err="1" smtClean="0">
                <a:latin typeface="Roboto" pitchFamily="2" charset="0"/>
                <a:ea typeface="Roboto" pitchFamily="2" charset="0"/>
              </a:rPr>
              <a:t>not</a:t>
            </a:r>
            <a:r>
              <a:rPr lang="es-ES" dirty="0" smtClean="0">
                <a:latin typeface="Roboto" pitchFamily="2" charset="0"/>
                <a:ea typeface="Roboto" pitchFamily="2" charset="0"/>
              </a:rPr>
              <a:t> </a:t>
            </a:r>
            <a:r>
              <a:rPr lang="es-ES" dirty="0" err="1" smtClean="0">
                <a:latin typeface="Roboto" pitchFamily="2" charset="0"/>
                <a:ea typeface="Roboto" pitchFamily="2" charset="0"/>
              </a:rPr>
              <a:t>available</a:t>
            </a:r>
            <a:r>
              <a:rPr lang="es-ES" dirty="0" smtClean="0">
                <a:latin typeface="Roboto" pitchFamily="2" charset="0"/>
                <a:ea typeface="Roboto" pitchFamily="2" charset="0"/>
              </a:rPr>
              <a:t> </a:t>
            </a:r>
            <a:r>
              <a:rPr lang="es-ES" dirty="0" err="1" smtClean="0">
                <a:latin typeface="Roboto" pitchFamily="2" charset="0"/>
                <a:ea typeface="Roboto" pitchFamily="2" charset="0"/>
              </a:rPr>
              <a:t>which</a:t>
            </a:r>
            <a:r>
              <a:rPr lang="es-ES" dirty="0" smtClean="0">
                <a:latin typeface="Roboto" pitchFamily="2" charset="0"/>
                <a:ea typeface="Roboto" pitchFamily="2" charset="0"/>
              </a:rPr>
              <a:t> </a:t>
            </a:r>
            <a:r>
              <a:rPr lang="es-ES" dirty="0" err="1" smtClean="0">
                <a:latin typeface="Roboto" pitchFamily="2" charset="0"/>
                <a:ea typeface="Roboto" pitchFamily="2" charset="0"/>
              </a:rPr>
              <a:t>highlights</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interest</a:t>
            </a:r>
            <a:r>
              <a:rPr lang="es-ES" dirty="0" smtClean="0">
                <a:latin typeface="Roboto" pitchFamily="2" charset="0"/>
                <a:ea typeface="Roboto" pitchFamily="2" charset="0"/>
              </a:rPr>
              <a:t> in </a:t>
            </a:r>
            <a:r>
              <a:rPr lang="es-ES" dirty="0" err="1" smtClean="0">
                <a:latin typeface="Roboto" pitchFamily="2" charset="0"/>
                <a:ea typeface="Roboto" pitchFamily="2" charset="0"/>
              </a:rPr>
              <a:t>evaluating</a:t>
            </a:r>
            <a:r>
              <a:rPr lang="es-ES" dirty="0" smtClean="0">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the</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effect</a:t>
            </a:r>
            <a:r>
              <a:rPr lang="es-ES" b="1" dirty="0" smtClean="0">
                <a:solidFill>
                  <a:schemeClr val="accent5">
                    <a:lumMod val="75000"/>
                  </a:schemeClr>
                </a:solidFill>
                <a:latin typeface="Roboto" pitchFamily="2" charset="0"/>
                <a:ea typeface="Roboto" pitchFamily="2" charset="0"/>
              </a:rPr>
              <a:t> of </a:t>
            </a:r>
            <a:r>
              <a:rPr lang="es-ES" b="1" dirty="0" err="1" smtClean="0">
                <a:solidFill>
                  <a:schemeClr val="accent5">
                    <a:lumMod val="75000"/>
                  </a:schemeClr>
                </a:solidFill>
                <a:latin typeface="Roboto" pitchFamily="2" charset="0"/>
                <a:ea typeface="Roboto" pitchFamily="2" charset="0"/>
              </a:rPr>
              <a:t>automated</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lesion</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segmentation</a:t>
            </a:r>
            <a:r>
              <a:rPr lang="es-ES" b="1" dirty="0" smtClean="0">
                <a:solidFill>
                  <a:schemeClr val="accent5">
                    <a:lumMod val="75000"/>
                  </a:schemeClr>
                </a:solidFill>
                <a:latin typeface="Roboto" pitchFamily="2" charset="0"/>
                <a:ea typeface="Roboto" pitchFamily="2" charset="0"/>
              </a:rPr>
              <a:t> and </a:t>
            </a:r>
            <a:r>
              <a:rPr lang="es-ES" b="1" dirty="0" err="1" smtClean="0">
                <a:solidFill>
                  <a:schemeClr val="accent5">
                    <a:lumMod val="75000"/>
                  </a:schemeClr>
                </a:solidFill>
                <a:latin typeface="Roboto" pitchFamily="2" charset="0"/>
                <a:ea typeface="Roboto" pitchFamily="2" charset="0"/>
              </a:rPr>
              <a:t>filling</a:t>
            </a:r>
            <a:r>
              <a:rPr lang="es-ES" b="1" dirty="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on</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tissue</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segmentation</a:t>
            </a:r>
            <a:endParaRPr lang="es-ES" b="1" dirty="0">
              <a:solidFill>
                <a:schemeClr val="accent5">
                  <a:lumMod val="75000"/>
                </a:schemeClr>
              </a:solidFill>
              <a:latin typeface="Roboto" pitchFamily="2" charset="0"/>
              <a:ea typeface="Roboto" pitchFamily="2" charset="0"/>
            </a:endParaRPr>
          </a:p>
        </p:txBody>
      </p:sp>
      <p:grpSp>
        <p:nvGrpSpPr>
          <p:cNvPr id="11" name="Group 10"/>
          <p:cNvGrpSpPr/>
          <p:nvPr/>
        </p:nvGrpSpPr>
        <p:grpSpPr>
          <a:xfrm>
            <a:off x="148359" y="4857380"/>
            <a:ext cx="1729282" cy="1830942"/>
            <a:chOff x="148359" y="3146957"/>
            <a:chExt cx="1729282" cy="1830942"/>
          </a:xfrm>
        </p:grpSpPr>
        <p:pic>
          <p:nvPicPr>
            <p:cNvPr id="8" name="Picture 7"/>
            <p:cNvPicPr>
              <a:picLocks noChangeAspect="1"/>
            </p:cNvPicPr>
            <p:nvPr/>
          </p:nvPicPr>
          <p:blipFill>
            <a:blip r:embed="rId3"/>
            <a:stretch>
              <a:fillRect/>
            </a:stretch>
          </p:blipFill>
          <p:spPr>
            <a:xfrm>
              <a:off x="148359" y="3146957"/>
              <a:ext cx="1729282" cy="1646276"/>
            </a:xfrm>
            <a:prstGeom prst="rect">
              <a:avLst/>
            </a:prstGeom>
          </p:spPr>
        </p:pic>
        <p:sp>
          <p:nvSpPr>
            <p:cNvPr id="10" name="TextBox 9"/>
            <p:cNvSpPr txBox="1"/>
            <p:nvPr/>
          </p:nvSpPr>
          <p:spPr>
            <a:xfrm>
              <a:off x="633905" y="4608567"/>
              <a:ext cx="758190" cy="369332"/>
            </a:xfrm>
            <a:prstGeom prst="rect">
              <a:avLst/>
            </a:prstGeom>
            <a:noFill/>
          </p:spPr>
          <p:txBody>
            <a:bodyPr wrap="square" rtlCol="0">
              <a:spAutoFit/>
            </a:bodyPr>
            <a:lstStyle/>
            <a:p>
              <a:r>
                <a:rPr lang="es-ES" b="1" dirty="0" smtClean="0"/>
                <a:t>FLAIR</a:t>
              </a:r>
              <a:endParaRPr lang="en-US" b="1" dirty="0"/>
            </a:p>
          </p:txBody>
        </p:sp>
      </p:grpSp>
      <p:grpSp>
        <p:nvGrpSpPr>
          <p:cNvPr id="13" name="Group 12"/>
          <p:cNvGrpSpPr/>
          <p:nvPr/>
        </p:nvGrpSpPr>
        <p:grpSpPr>
          <a:xfrm>
            <a:off x="368221" y="3221521"/>
            <a:ext cx="1361519" cy="1730417"/>
            <a:chOff x="368221" y="3221521"/>
            <a:chExt cx="1361519" cy="1730417"/>
          </a:xfrm>
        </p:grpSpPr>
        <p:pic>
          <p:nvPicPr>
            <p:cNvPr id="9" name="Picture 8"/>
            <p:cNvPicPr>
              <a:picLocks noChangeAspect="1"/>
            </p:cNvPicPr>
            <p:nvPr/>
          </p:nvPicPr>
          <p:blipFill>
            <a:blip r:embed="rId4"/>
            <a:stretch>
              <a:fillRect/>
            </a:stretch>
          </p:blipFill>
          <p:spPr>
            <a:xfrm>
              <a:off x="368221" y="3221521"/>
              <a:ext cx="1361519" cy="1545751"/>
            </a:xfrm>
            <a:prstGeom prst="rect">
              <a:avLst/>
            </a:prstGeom>
          </p:spPr>
        </p:pic>
        <p:sp>
          <p:nvSpPr>
            <p:cNvPr id="12" name="TextBox 11"/>
            <p:cNvSpPr txBox="1"/>
            <p:nvPr/>
          </p:nvSpPr>
          <p:spPr>
            <a:xfrm>
              <a:off x="707985" y="4582606"/>
              <a:ext cx="758190" cy="369332"/>
            </a:xfrm>
            <a:prstGeom prst="rect">
              <a:avLst/>
            </a:prstGeom>
            <a:noFill/>
          </p:spPr>
          <p:txBody>
            <a:bodyPr wrap="square" rtlCol="0">
              <a:spAutoFit/>
            </a:bodyPr>
            <a:lstStyle/>
            <a:p>
              <a:r>
                <a:rPr lang="es-ES" b="1" dirty="0" smtClean="0"/>
                <a:t>T1-w</a:t>
              </a:r>
              <a:endParaRPr lang="en-US" b="1" dirty="0"/>
            </a:p>
          </p:txBody>
        </p:sp>
      </p:grpSp>
      <p:sp>
        <p:nvSpPr>
          <p:cNvPr id="14" name="Rounded Rectangle 13"/>
          <p:cNvSpPr/>
          <p:nvPr/>
        </p:nvSpPr>
        <p:spPr>
          <a:xfrm>
            <a:off x="2087880" y="5452110"/>
            <a:ext cx="1219200" cy="61722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ES" sz="1200" b="1" dirty="0" smtClean="0"/>
              <a:t>MANUAL</a:t>
            </a:r>
            <a:r>
              <a:rPr lang="es-ES" sz="1200" dirty="0" smtClean="0"/>
              <a:t> </a:t>
            </a:r>
          </a:p>
          <a:p>
            <a:pPr algn="ctr"/>
            <a:r>
              <a:rPr lang="es-ES" sz="1200" b="1" dirty="0"/>
              <a:t>ANNOTATIONS</a:t>
            </a:r>
            <a:endParaRPr lang="en-US" sz="1200" b="1" dirty="0"/>
          </a:p>
        </p:txBody>
      </p:sp>
      <p:sp>
        <p:nvSpPr>
          <p:cNvPr id="15" name="Rounded Rectangle 14"/>
          <p:cNvSpPr/>
          <p:nvPr/>
        </p:nvSpPr>
        <p:spPr>
          <a:xfrm>
            <a:off x="2045970" y="3638550"/>
            <a:ext cx="1219200" cy="6172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200" dirty="0" err="1" smtClean="0"/>
              <a:t>Lesion</a:t>
            </a:r>
            <a:r>
              <a:rPr lang="es-ES" sz="1200" dirty="0" smtClean="0"/>
              <a:t> </a:t>
            </a:r>
            <a:r>
              <a:rPr lang="es-ES" sz="1200" dirty="0" err="1" smtClean="0"/>
              <a:t>filling</a:t>
            </a:r>
            <a:endParaRPr lang="en-US" sz="1200" dirty="0"/>
          </a:p>
        </p:txBody>
      </p:sp>
      <p:sp>
        <p:nvSpPr>
          <p:cNvPr id="16" name="Rounded Rectangle 15"/>
          <p:cNvSpPr/>
          <p:nvPr/>
        </p:nvSpPr>
        <p:spPr>
          <a:xfrm>
            <a:off x="3998913" y="3638550"/>
            <a:ext cx="1219200" cy="6172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sz="1200" dirty="0" err="1" smtClean="0"/>
              <a:t>Tissue</a:t>
            </a:r>
            <a:r>
              <a:rPr lang="es-ES" sz="1200" dirty="0" smtClean="0"/>
              <a:t> </a:t>
            </a:r>
            <a:r>
              <a:rPr lang="es-ES" sz="1200" dirty="0" err="1" smtClean="0"/>
              <a:t>segmentation</a:t>
            </a:r>
            <a:endParaRPr lang="en-US" sz="1200" dirty="0"/>
          </a:p>
        </p:txBody>
      </p:sp>
      <p:grpSp>
        <p:nvGrpSpPr>
          <p:cNvPr id="19" name="Group 18"/>
          <p:cNvGrpSpPr/>
          <p:nvPr/>
        </p:nvGrpSpPr>
        <p:grpSpPr>
          <a:xfrm>
            <a:off x="5801514" y="3242087"/>
            <a:ext cx="1497461" cy="1742006"/>
            <a:chOff x="5953914" y="3348431"/>
            <a:chExt cx="1497461" cy="1742006"/>
          </a:xfrm>
        </p:grpSpPr>
        <p:pic>
          <p:nvPicPr>
            <p:cNvPr id="17" name="Picture 16"/>
            <p:cNvPicPr>
              <a:picLocks noChangeAspect="1"/>
            </p:cNvPicPr>
            <p:nvPr/>
          </p:nvPicPr>
          <p:blipFill>
            <a:blip r:embed="rId5"/>
            <a:stretch>
              <a:fillRect/>
            </a:stretch>
          </p:blipFill>
          <p:spPr>
            <a:xfrm>
              <a:off x="6193256" y="3348431"/>
              <a:ext cx="1130648" cy="1197458"/>
            </a:xfrm>
            <a:prstGeom prst="rect">
              <a:avLst/>
            </a:prstGeom>
          </p:spPr>
        </p:pic>
        <p:sp>
          <p:nvSpPr>
            <p:cNvPr id="18" name="Rectangle 17"/>
            <p:cNvSpPr/>
            <p:nvPr/>
          </p:nvSpPr>
          <p:spPr>
            <a:xfrm>
              <a:off x="5953914" y="4444106"/>
              <a:ext cx="1497461" cy="646331"/>
            </a:xfrm>
            <a:prstGeom prst="rect">
              <a:avLst/>
            </a:prstGeom>
          </p:spPr>
          <p:txBody>
            <a:bodyPr wrap="none">
              <a:spAutoFit/>
            </a:bodyPr>
            <a:lstStyle/>
            <a:p>
              <a:pPr algn="ctr"/>
              <a:r>
                <a:rPr lang="es-ES" b="1" dirty="0" smtClean="0"/>
                <a:t>output</a:t>
              </a:r>
            </a:p>
            <a:p>
              <a:pPr algn="ctr"/>
              <a:r>
                <a:rPr lang="es-ES" b="1" dirty="0" err="1" smtClean="0"/>
                <a:t>segmentation</a:t>
              </a:r>
              <a:endParaRPr lang="en-US" dirty="0"/>
            </a:p>
          </p:txBody>
        </p:sp>
      </p:grpSp>
      <p:cxnSp>
        <p:nvCxnSpPr>
          <p:cNvPr id="21" name="Straight Arrow Connector 20"/>
          <p:cNvCxnSpPr/>
          <p:nvPr/>
        </p:nvCxnSpPr>
        <p:spPr>
          <a:xfrm>
            <a:off x="1630680" y="5734050"/>
            <a:ext cx="34671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598295" y="3947160"/>
            <a:ext cx="34671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695575" y="4324350"/>
            <a:ext cx="1905" cy="10331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366135" y="3916680"/>
            <a:ext cx="489585" cy="381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301615" y="3916680"/>
            <a:ext cx="59626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2087880" y="5452110"/>
            <a:ext cx="1219200" cy="6172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b="1" dirty="0" err="1" smtClean="0"/>
              <a:t>Automated</a:t>
            </a:r>
            <a:r>
              <a:rPr lang="es-ES" sz="1200" b="1" dirty="0" smtClean="0"/>
              <a:t> </a:t>
            </a:r>
            <a:r>
              <a:rPr lang="es-ES" sz="1200" b="1" dirty="0" err="1" smtClean="0"/>
              <a:t>lesion</a:t>
            </a:r>
            <a:r>
              <a:rPr lang="es-ES" sz="1200" b="1" dirty="0" smtClean="0"/>
              <a:t> </a:t>
            </a:r>
            <a:r>
              <a:rPr lang="es-ES" sz="1200" b="1" dirty="0" err="1" smtClean="0"/>
              <a:t>segmentation</a:t>
            </a:r>
            <a:endParaRPr lang="es-ES" sz="1200" dirty="0" smtClean="0"/>
          </a:p>
        </p:txBody>
      </p:sp>
      <p:sp>
        <p:nvSpPr>
          <p:cNvPr id="6" name="Slide Number Placeholder 5"/>
          <p:cNvSpPr>
            <a:spLocks noGrp="1"/>
          </p:cNvSpPr>
          <p:nvPr>
            <p:ph type="sldNum" sz="quarter" idx="12"/>
          </p:nvPr>
        </p:nvSpPr>
        <p:spPr/>
        <p:txBody>
          <a:bodyPr/>
          <a:lstStyle/>
          <a:p>
            <a:fld id="{227F3176-F9F6-45D0-9446-6BF35B4A50FB}" type="slidenum">
              <a:rPr lang="en-US" smtClean="0"/>
              <a:pPr/>
              <a:t>40</a:t>
            </a:fld>
            <a:r>
              <a:rPr lang="en-US" smtClean="0"/>
              <a:t> / 75</a:t>
            </a:r>
            <a:endParaRPr lang="en-US" dirty="0"/>
          </a:p>
        </p:txBody>
      </p:sp>
    </p:spTree>
    <p:extLst>
      <p:ext uri="{BB962C8B-B14F-4D97-AF65-F5344CB8AC3E}">
        <p14:creationId xmlns:p14="http://schemas.microsoft.com/office/powerpoint/2010/main" val="350950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0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0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20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000"/>
                            </p:stCondLst>
                            <p:childTnLst>
                              <p:par>
                                <p:cTn id="35" presetID="1"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par>
                          <p:cTn id="37" fill="hold">
                            <p:stCondLst>
                              <p:cond delay="4000"/>
                            </p:stCondLst>
                            <p:childTnLst>
                              <p:par>
                                <p:cTn id="38" presetID="1"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4" grpId="0" animBg="1"/>
      <p:bldP spid="15" grpId="0" animBg="1"/>
      <p:bldP spid="16" grpId="0" animBg="1"/>
      <p:bldP spid="3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5655715" cy="523220"/>
          </a:xfrm>
          <a:prstGeom prst="rect">
            <a:avLst/>
          </a:prstGeom>
          <a:noFill/>
        </p:spPr>
        <p:txBody>
          <a:bodyPr wrap="none" rtlCol="0">
            <a:spAutoFit/>
          </a:bodyPr>
          <a:lstStyle/>
          <a:p>
            <a:r>
              <a:rPr lang="es-ES" sz="2800" b="1" dirty="0" smtClean="0">
                <a:latin typeface="Roboto" pitchFamily="2" charset="0"/>
                <a:ea typeface="Roboto" pitchFamily="2" charset="0"/>
              </a:rPr>
              <a:t>4.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endParaRPr lang="en-US" sz="2800" b="1" dirty="0">
              <a:latin typeface="Roboto" pitchFamily="2" charset="0"/>
              <a:ea typeface="Roboto" pitchFamily="2" charset="0"/>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77163" y="1461521"/>
            <a:ext cx="3543721" cy="3373622"/>
          </a:xfrm>
          <a:prstGeom prst="rect">
            <a:avLst/>
          </a:prstGeom>
        </p:spPr>
      </p:pic>
      <p:sp>
        <p:nvSpPr>
          <p:cNvPr id="8" name="TextBox 7"/>
          <p:cNvSpPr txBox="1"/>
          <p:nvPr/>
        </p:nvSpPr>
        <p:spPr>
          <a:xfrm>
            <a:off x="159828" y="1001017"/>
            <a:ext cx="8686800" cy="369332"/>
          </a:xfrm>
          <a:prstGeom prst="rect">
            <a:avLst/>
          </a:prstGeom>
          <a:noFill/>
        </p:spPr>
        <p:txBody>
          <a:bodyPr wrap="square" rtlCol="0">
            <a:spAutoFit/>
          </a:bodyPr>
          <a:lstStyle/>
          <a:p>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a:t>
            </a:r>
            <a:endParaRPr lang="en-US" b="1" dirty="0">
              <a:latin typeface="Roboto" pitchFamily="2" charset="0"/>
              <a:ea typeface="Roboto" pitchFamily="2" charset="0"/>
            </a:endParaRPr>
          </a:p>
        </p:txBody>
      </p:sp>
      <p:pic>
        <p:nvPicPr>
          <p:cNvPr id="10" name="Picture 9"/>
          <p:cNvPicPr>
            <a:picLocks noChangeAspect="1"/>
          </p:cNvPicPr>
          <p:nvPr/>
        </p:nvPicPr>
        <p:blipFill>
          <a:blip r:embed="rId5"/>
          <a:stretch>
            <a:fillRect/>
          </a:stretch>
        </p:blipFill>
        <p:spPr>
          <a:xfrm>
            <a:off x="834292" y="2136699"/>
            <a:ext cx="1720810" cy="2253147"/>
          </a:xfrm>
          <a:prstGeom prst="rect">
            <a:avLst/>
          </a:prstGeom>
        </p:spPr>
      </p:pic>
      <p:sp>
        <p:nvSpPr>
          <p:cNvPr id="11" name="TextBox 10"/>
          <p:cNvSpPr txBox="1"/>
          <p:nvPr/>
        </p:nvSpPr>
        <p:spPr>
          <a:xfrm>
            <a:off x="4503227" y="1452166"/>
            <a:ext cx="4281957" cy="369332"/>
          </a:xfrm>
          <a:prstGeom prst="rect">
            <a:avLst/>
          </a:prstGeom>
          <a:noFill/>
        </p:spPr>
        <p:txBody>
          <a:bodyPr wrap="square" rtlCol="0">
            <a:spAutoFit/>
          </a:bodyPr>
          <a:lstStyle/>
          <a:p>
            <a:r>
              <a:rPr lang="es-ES" dirty="0" err="1" smtClean="0">
                <a:latin typeface="Roboto" pitchFamily="2" charset="0"/>
                <a:ea typeface="Roboto" pitchFamily="2" charset="0"/>
              </a:rPr>
              <a:t>Usually</a:t>
            </a:r>
            <a:r>
              <a:rPr lang="es-ES" dirty="0" smtClean="0">
                <a:latin typeface="Roboto" pitchFamily="2" charset="0"/>
                <a:ea typeface="Roboto" pitchFamily="2" charset="0"/>
              </a:rPr>
              <a:t> </a:t>
            </a:r>
            <a:r>
              <a:rPr lang="es-ES" dirty="0" err="1" smtClean="0">
                <a:latin typeface="Roboto" pitchFamily="2" charset="0"/>
                <a:ea typeface="Roboto" pitchFamily="2" charset="0"/>
              </a:rPr>
              <a:t>performed</a:t>
            </a:r>
            <a:r>
              <a:rPr lang="es-ES" dirty="0" smtClean="0">
                <a:latin typeface="Roboto" pitchFamily="2" charset="0"/>
                <a:ea typeface="Roboto" pitchFamily="2" charset="0"/>
              </a:rPr>
              <a:t> in T2-w, PD </a:t>
            </a:r>
            <a:r>
              <a:rPr lang="es-ES" dirty="0" err="1" smtClean="0">
                <a:latin typeface="Roboto" pitchFamily="2" charset="0"/>
                <a:ea typeface="Roboto" pitchFamily="2" charset="0"/>
              </a:rPr>
              <a:t>or</a:t>
            </a:r>
            <a:r>
              <a:rPr lang="es-ES" dirty="0" smtClean="0">
                <a:latin typeface="Roboto" pitchFamily="2" charset="0"/>
                <a:ea typeface="Roboto" pitchFamily="2" charset="0"/>
              </a:rPr>
              <a:t> FLAIR</a:t>
            </a:r>
            <a:endParaRPr lang="en-US" dirty="0">
              <a:latin typeface="Roboto" pitchFamily="2" charset="0"/>
              <a:ea typeface="Roboto" pitchFamily="2" charset="0"/>
            </a:endParaRPr>
          </a:p>
        </p:txBody>
      </p:sp>
      <p:sp>
        <p:nvSpPr>
          <p:cNvPr id="12" name="TextBox 11"/>
          <p:cNvSpPr txBox="1"/>
          <p:nvPr/>
        </p:nvSpPr>
        <p:spPr>
          <a:xfrm>
            <a:off x="4503226" y="2061502"/>
            <a:ext cx="4281958" cy="646331"/>
          </a:xfrm>
          <a:prstGeom prst="rect">
            <a:avLst/>
          </a:prstGeom>
          <a:noFill/>
        </p:spPr>
        <p:txBody>
          <a:bodyPr wrap="square" rtlCol="0">
            <a:spAutoFit/>
          </a:bodyPr>
          <a:lstStyle/>
          <a:p>
            <a:pPr algn="just"/>
            <a:r>
              <a:rPr lang="es-ES" dirty="0" err="1" smtClean="0">
                <a:latin typeface="Roboto" pitchFamily="2" charset="0"/>
                <a:ea typeface="Roboto" pitchFamily="2" charset="0"/>
              </a:rPr>
              <a:t>Lesions</a:t>
            </a:r>
            <a:r>
              <a:rPr lang="es-ES" dirty="0" smtClean="0">
                <a:latin typeface="Roboto" pitchFamily="2" charset="0"/>
                <a:ea typeface="Roboto" pitchFamily="2" charset="0"/>
              </a:rPr>
              <a:t> </a:t>
            </a:r>
            <a:r>
              <a:rPr lang="es-ES" dirty="0" err="1" smtClean="0">
                <a:latin typeface="Roboto" pitchFamily="2" charset="0"/>
                <a:ea typeface="Roboto" pitchFamily="2" charset="0"/>
              </a:rPr>
              <a:t>appear</a:t>
            </a:r>
            <a:r>
              <a:rPr lang="es-ES" dirty="0" smtClean="0">
                <a:latin typeface="Roboto" pitchFamily="2" charset="0"/>
                <a:ea typeface="Roboto" pitchFamily="2" charset="0"/>
              </a:rPr>
              <a:t> </a:t>
            </a:r>
            <a:r>
              <a:rPr lang="es-ES" dirty="0" err="1" smtClean="0">
                <a:latin typeface="Roboto" pitchFamily="2" charset="0"/>
                <a:ea typeface="Roboto" pitchFamily="2" charset="0"/>
              </a:rPr>
              <a:t>hyperintense</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dirty="0" err="1" smtClean="0">
                <a:latin typeface="Roboto" pitchFamily="2" charset="0"/>
                <a:ea typeface="Roboto" pitchFamily="2" charset="0"/>
              </a:rPr>
              <a:t>respect</a:t>
            </a:r>
            <a:r>
              <a:rPr lang="es-ES" dirty="0" smtClean="0">
                <a:latin typeface="Roboto" pitchFamily="2" charset="0"/>
                <a:ea typeface="Roboto" pitchFamily="2" charset="0"/>
              </a:rPr>
              <a:t> to </a:t>
            </a:r>
            <a:r>
              <a:rPr lang="es-ES" b="1" dirty="0" smtClean="0">
                <a:solidFill>
                  <a:srgbClr val="FF0000"/>
                </a:solidFill>
                <a:latin typeface="Roboto" pitchFamily="2" charset="0"/>
                <a:ea typeface="Roboto" pitchFamily="2" charset="0"/>
              </a:rPr>
              <a:t>GM</a:t>
            </a:r>
            <a:r>
              <a:rPr lang="es-ES" dirty="0" smtClean="0">
                <a:latin typeface="Roboto" pitchFamily="2" charset="0"/>
                <a:ea typeface="Roboto" pitchFamily="2" charset="0"/>
              </a:rPr>
              <a:t> and WM</a:t>
            </a:r>
            <a:endParaRPr lang="en-US" dirty="0">
              <a:latin typeface="Roboto" pitchFamily="2" charset="0"/>
              <a:ea typeface="Roboto" pitchFamily="2" charset="0"/>
            </a:endParaRPr>
          </a:p>
        </p:txBody>
      </p:sp>
      <p:sp>
        <p:nvSpPr>
          <p:cNvPr id="13" name="Line 10"/>
          <p:cNvSpPr/>
          <p:nvPr/>
        </p:nvSpPr>
        <p:spPr>
          <a:xfrm>
            <a:off x="2614795" y="3635172"/>
            <a:ext cx="2608230" cy="371299"/>
          </a:xfrm>
          <a:prstGeom prst="line">
            <a:avLst/>
          </a:prstGeom>
          <a:ln w="36720">
            <a:solidFill>
              <a:srgbClr val="FF3333"/>
            </a:solidFill>
            <a:round/>
            <a:tailEnd type="triangle" w="med" len="med"/>
          </a:ln>
        </p:spPr>
      </p:sp>
      <p:grpSp>
        <p:nvGrpSpPr>
          <p:cNvPr id="22" name="Group 21"/>
          <p:cNvGrpSpPr/>
          <p:nvPr/>
        </p:nvGrpSpPr>
        <p:grpSpPr>
          <a:xfrm>
            <a:off x="5223026" y="3153635"/>
            <a:ext cx="2723760" cy="1668322"/>
            <a:chOff x="5223026" y="3153635"/>
            <a:chExt cx="2723760" cy="1668322"/>
          </a:xfrm>
        </p:grpSpPr>
        <p:pic>
          <p:nvPicPr>
            <p:cNvPr id="14" name="Picture 13"/>
            <p:cNvPicPr/>
            <p:nvPr/>
          </p:nvPicPr>
          <p:blipFill>
            <a:blip r:embed="rId6"/>
            <a:stretch>
              <a:fillRect/>
            </a:stretch>
          </p:blipFill>
          <p:spPr>
            <a:xfrm>
              <a:off x="5223026" y="3376111"/>
              <a:ext cx="2723760" cy="980640"/>
            </a:xfrm>
            <a:prstGeom prst="rect">
              <a:avLst/>
            </a:prstGeom>
            <a:ln>
              <a:noFill/>
            </a:ln>
          </p:spPr>
        </p:pic>
        <p:sp>
          <p:nvSpPr>
            <p:cNvPr id="16" name="Line 14"/>
            <p:cNvSpPr/>
            <p:nvPr/>
          </p:nvSpPr>
          <p:spPr>
            <a:xfrm flipV="1">
              <a:off x="5459392" y="4429245"/>
              <a:ext cx="2446117" cy="7717"/>
            </a:xfrm>
            <a:prstGeom prst="line">
              <a:avLst/>
            </a:prstGeom>
            <a:ln w="36720">
              <a:solidFill>
                <a:srgbClr val="000000"/>
              </a:solidFill>
              <a:round/>
              <a:tailEnd type="triangle" w="med" len="med"/>
            </a:ln>
          </p:spPr>
        </p:sp>
        <p:sp>
          <p:nvSpPr>
            <p:cNvPr id="17" name="TextShape 15"/>
            <p:cNvSpPr txBox="1"/>
            <p:nvPr/>
          </p:nvSpPr>
          <p:spPr>
            <a:xfrm>
              <a:off x="6045840" y="4488237"/>
              <a:ext cx="1527857" cy="333720"/>
            </a:xfrm>
            <a:prstGeom prst="rect">
              <a:avLst/>
            </a:prstGeom>
          </p:spPr>
          <p:txBody>
            <a:bodyPr lIns="90000" tIns="45000" rIns="90000" bIns="45000"/>
            <a:lstStyle/>
            <a:p>
              <a:r>
                <a:rPr lang="en-US" sz="1200" i="1" dirty="0" smtClean="0">
                  <a:latin typeface="Roboto" pitchFamily="2" charset="0"/>
                  <a:ea typeface="Roboto" pitchFamily="2" charset="0"/>
                </a:rPr>
                <a:t>Intensity signal</a:t>
              </a:r>
              <a:endParaRPr lang="en-US" sz="1200" i="1" dirty="0">
                <a:latin typeface="Roboto" pitchFamily="2" charset="0"/>
                <a:ea typeface="Roboto" pitchFamily="2" charset="0"/>
              </a:endParaRPr>
            </a:p>
          </p:txBody>
        </p:sp>
        <p:sp>
          <p:nvSpPr>
            <p:cNvPr id="20" name="Rectangle 19"/>
            <p:cNvSpPr/>
            <p:nvPr/>
          </p:nvSpPr>
          <p:spPr>
            <a:xfrm>
              <a:off x="5865117" y="3153635"/>
              <a:ext cx="538930" cy="369332"/>
            </a:xfrm>
            <a:prstGeom prst="rect">
              <a:avLst/>
            </a:prstGeom>
          </p:spPr>
          <p:txBody>
            <a:bodyPr wrap="none">
              <a:spAutoFit/>
            </a:bodyPr>
            <a:lstStyle/>
            <a:p>
              <a:r>
                <a:rPr lang="es-ES" b="1" dirty="0">
                  <a:solidFill>
                    <a:srgbClr val="FF0000"/>
                  </a:solidFill>
                  <a:latin typeface="Roboto" pitchFamily="2" charset="0"/>
                  <a:ea typeface="Roboto" pitchFamily="2" charset="0"/>
                </a:rPr>
                <a:t>GM</a:t>
              </a:r>
              <a:endParaRPr lang="en-US" dirty="0"/>
            </a:p>
          </p:txBody>
        </p:sp>
      </p:grpSp>
      <p:cxnSp>
        <p:nvCxnSpPr>
          <p:cNvPr id="25" name="Straight Connector 24"/>
          <p:cNvCxnSpPr/>
          <p:nvPr/>
        </p:nvCxnSpPr>
        <p:spPr>
          <a:xfrm>
            <a:off x="6736803" y="3316999"/>
            <a:ext cx="1" cy="97926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156880" y="2707833"/>
            <a:ext cx="6789906" cy="1351151"/>
            <a:chOff x="1156880" y="2707833"/>
            <a:chExt cx="6789906" cy="1351151"/>
          </a:xfrm>
        </p:grpSpPr>
        <p:sp>
          <p:nvSpPr>
            <p:cNvPr id="21" name="Rectangle 20"/>
            <p:cNvSpPr/>
            <p:nvPr/>
          </p:nvSpPr>
          <p:spPr>
            <a:xfrm>
              <a:off x="6955809" y="3159697"/>
              <a:ext cx="990977" cy="369332"/>
            </a:xfrm>
            <a:prstGeom prst="rect">
              <a:avLst/>
            </a:prstGeom>
          </p:spPr>
          <p:txBody>
            <a:bodyPr wrap="none">
              <a:spAutoFit/>
            </a:bodyPr>
            <a:lstStyle/>
            <a:p>
              <a:r>
                <a:rPr lang="es-ES" b="1" dirty="0" err="1">
                  <a:solidFill>
                    <a:srgbClr val="00B050"/>
                  </a:solidFill>
                  <a:latin typeface="Roboto" pitchFamily="2" charset="0"/>
                  <a:ea typeface="Roboto" pitchFamily="2" charset="0"/>
                </a:rPr>
                <a:t>Lesions</a:t>
              </a:r>
              <a:endParaRPr lang="en-US" dirty="0"/>
            </a:p>
          </p:txBody>
        </p:sp>
        <p:pic>
          <p:nvPicPr>
            <p:cNvPr id="7" name="Picture 6"/>
            <p:cNvPicPr/>
            <p:nvPr/>
          </p:nvPicPr>
          <p:blipFill>
            <a:blip r:embed="rId7"/>
            <a:stretch>
              <a:fillRect/>
            </a:stretch>
          </p:blipFill>
          <p:spPr>
            <a:xfrm>
              <a:off x="1156880" y="2707833"/>
              <a:ext cx="952046" cy="488231"/>
            </a:xfrm>
            <a:prstGeom prst="rect">
              <a:avLst/>
            </a:prstGeom>
            <a:ln>
              <a:noFill/>
            </a:ln>
          </p:spPr>
        </p:pic>
        <p:sp>
          <p:nvSpPr>
            <p:cNvPr id="15" name="Line 12"/>
            <p:cNvSpPr/>
            <p:nvPr/>
          </p:nvSpPr>
          <p:spPr>
            <a:xfrm>
              <a:off x="2160148" y="3136905"/>
              <a:ext cx="5077621" cy="922079"/>
            </a:xfrm>
            <a:prstGeom prst="line">
              <a:avLst/>
            </a:prstGeom>
            <a:ln w="36720">
              <a:solidFill>
                <a:srgbClr val="00CC00"/>
              </a:solidFill>
              <a:round/>
              <a:tailEnd type="triangle" w="med" len="med"/>
            </a:ln>
          </p:spPr>
        </p:sp>
      </p:grpSp>
      <p:sp>
        <p:nvSpPr>
          <p:cNvPr id="31" name="TextBox 30"/>
          <p:cNvSpPr txBox="1"/>
          <p:nvPr/>
        </p:nvSpPr>
        <p:spPr>
          <a:xfrm>
            <a:off x="171471" y="5781218"/>
            <a:ext cx="4467154" cy="369332"/>
          </a:xfrm>
          <a:prstGeom prst="rect">
            <a:avLst/>
          </a:prstGeom>
          <a:noFill/>
        </p:spPr>
        <p:txBody>
          <a:bodyPr wrap="square" rtlCol="0">
            <a:spAutoFit/>
          </a:bodyPr>
          <a:lstStyle/>
          <a:p>
            <a:r>
              <a:rPr lang="es-ES" dirty="0" err="1" smtClean="0">
                <a:latin typeface="Roboto" pitchFamily="2" charset="0"/>
                <a:ea typeface="Roboto" pitchFamily="2" charset="0"/>
              </a:rPr>
              <a:t>Numerous</a:t>
            </a:r>
            <a:r>
              <a:rPr lang="es-ES" dirty="0" smtClean="0">
                <a:latin typeface="Roboto" pitchFamily="2" charset="0"/>
                <a:ea typeface="Roboto" pitchFamily="2" charset="0"/>
              </a:rPr>
              <a:t> </a:t>
            </a:r>
            <a:r>
              <a:rPr lang="es-ES" dirty="0" err="1" smtClean="0">
                <a:latin typeface="Roboto" pitchFamily="2" charset="0"/>
                <a:ea typeface="Roboto" pitchFamily="2" charset="0"/>
              </a:rPr>
              <a:t>approaches</a:t>
            </a:r>
            <a:r>
              <a:rPr lang="es-ES" dirty="0">
                <a:latin typeface="Roboto" pitchFamily="2" charset="0"/>
                <a:ea typeface="Roboto" pitchFamily="2" charset="0"/>
              </a:rPr>
              <a:t>:</a:t>
            </a:r>
            <a:endParaRPr lang="en-US" dirty="0">
              <a:latin typeface="Roboto" pitchFamily="2" charset="0"/>
              <a:ea typeface="Roboto" pitchFamily="2" charset="0"/>
            </a:endParaRPr>
          </a:p>
        </p:txBody>
      </p:sp>
      <p:grpSp>
        <p:nvGrpSpPr>
          <p:cNvPr id="40" name="Group 39"/>
          <p:cNvGrpSpPr/>
          <p:nvPr/>
        </p:nvGrpSpPr>
        <p:grpSpPr>
          <a:xfrm>
            <a:off x="2700694" y="5292261"/>
            <a:ext cx="5856049" cy="705367"/>
            <a:chOff x="2700694" y="5292261"/>
            <a:chExt cx="5856049" cy="705367"/>
          </a:xfrm>
        </p:grpSpPr>
        <p:sp>
          <p:nvSpPr>
            <p:cNvPr id="32" name="TextBox 31"/>
            <p:cNvSpPr txBox="1"/>
            <p:nvPr/>
          </p:nvSpPr>
          <p:spPr>
            <a:xfrm>
              <a:off x="3019496" y="5292261"/>
              <a:ext cx="5537247" cy="646331"/>
            </a:xfrm>
            <a:prstGeom prst="rect">
              <a:avLst/>
            </a:prstGeom>
            <a:noFill/>
          </p:spPr>
          <p:txBody>
            <a:bodyPr wrap="square" rtlCol="0">
              <a:spAutoFit/>
            </a:bodyPr>
            <a:lstStyle/>
            <a:p>
              <a:r>
                <a:rPr lang="es-ES" b="1" dirty="0" err="1">
                  <a:latin typeface="Roboto" pitchFamily="2" charset="0"/>
                  <a:ea typeface="Roboto" pitchFamily="2" charset="0"/>
                </a:rPr>
                <a:t>s</a:t>
              </a:r>
              <a:r>
                <a:rPr lang="es-ES" b="1" dirty="0" err="1" smtClean="0">
                  <a:latin typeface="Roboto" pitchFamily="2" charset="0"/>
                  <a:ea typeface="Roboto" pitchFamily="2" charset="0"/>
                </a:rPr>
                <a:t>upervised</a:t>
              </a:r>
              <a:r>
                <a:rPr lang="es-ES" b="1" dirty="0" smtClean="0">
                  <a:latin typeface="Roboto" pitchFamily="2" charset="0"/>
                  <a:ea typeface="Roboto" pitchFamily="2" charset="0"/>
                </a:rPr>
                <a:t>: </a:t>
              </a:r>
              <a:r>
                <a:rPr lang="es-ES" dirty="0" err="1" smtClean="0">
                  <a:latin typeface="Roboto" pitchFamily="2" charset="0"/>
                  <a:ea typeface="Roboto" pitchFamily="2" charset="0"/>
                </a:rPr>
                <a:t>statistical</a:t>
              </a:r>
              <a:r>
                <a:rPr lang="es-ES" dirty="0" smtClean="0">
                  <a:latin typeface="Roboto" pitchFamily="2" charset="0"/>
                  <a:ea typeface="Roboto" pitchFamily="2" charset="0"/>
                </a:rPr>
                <a:t> </a:t>
              </a:r>
              <a:r>
                <a:rPr lang="es-ES" dirty="0" err="1" smtClean="0">
                  <a:latin typeface="Roboto" pitchFamily="2" charset="0"/>
                  <a:ea typeface="Roboto" pitchFamily="2" charset="0"/>
                </a:rPr>
                <a:t>classifiers</a:t>
              </a:r>
              <a:r>
                <a:rPr lang="es-ES" dirty="0" smtClean="0">
                  <a:latin typeface="Roboto" pitchFamily="2" charset="0"/>
                  <a:ea typeface="Roboto" pitchFamily="2" charset="0"/>
                </a:rPr>
                <a:t>, </a:t>
              </a:r>
              <a:r>
                <a:rPr lang="es-ES" dirty="0" err="1" smtClean="0">
                  <a:latin typeface="Roboto" pitchFamily="2" charset="0"/>
                  <a:ea typeface="Roboto" pitchFamily="2" charset="0"/>
                </a:rPr>
                <a:t>patch-based</a:t>
              </a:r>
              <a:r>
                <a:rPr lang="es-ES" dirty="0" smtClean="0">
                  <a:latin typeface="Roboto" pitchFamily="2" charset="0"/>
                  <a:ea typeface="Roboto" pitchFamily="2" charset="0"/>
                </a:rPr>
                <a:t> </a:t>
              </a:r>
              <a:r>
                <a:rPr lang="es-ES" dirty="0" err="1" smtClean="0">
                  <a:latin typeface="Roboto" pitchFamily="2" charset="0"/>
                  <a:ea typeface="Roboto" pitchFamily="2" charset="0"/>
                </a:rPr>
                <a:t>models</a:t>
              </a:r>
              <a:r>
                <a:rPr lang="es-ES" dirty="0" smtClean="0">
                  <a:latin typeface="Roboto" pitchFamily="2" charset="0"/>
                  <a:ea typeface="Roboto" pitchFamily="2" charset="0"/>
                </a:rPr>
                <a:t>, etc…</a:t>
              </a:r>
              <a:endParaRPr lang="en-US" b="1" dirty="0">
                <a:latin typeface="Roboto" pitchFamily="2" charset="0"/>
                <a:ea typeface="Roboto" pitchFamily="2" charset="0"/>
              </a:endParaRPr>
            </a:p>
          </p:txBody>
        </p:sp>
        <p:cxnSp>
          <p:nvCxnSpPr>
            <p:cNvPr id="35" name="Straight Arrow Connector 34"/>
            <p:cNvCxnSpPr>
              <a:endCxn id="32" idx="1"/>
            </p:cNvCxnSpPr>
            <p:nvPr/>
          </p:nvCxnSpPr>
          <p:spPr>
            <a:xfrm flipV="1">
              <a:off x="2700694" y="5615427"/>
              <a:ext cx="318802" cy="38220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96508" y="5979478"/>
            <a:ext cx="4790142" cy="693438"/>
            <a:chOff x="2696508" y="5979478"/>
            <a:chExt cx="4790142" cy="693438"/>
          </a:xfrm>
        </p:grpSpPr>
        <p:sp>
          <p:nvSpPr>
            <p:cNvPr id="33" name="TextBox 32"/>
            <p:cNvSpPr txBox="1"/>
            <p:nvPr/>
          </p:nvSpPr>
          <p:spPr>
            <a:xfrm>
              <a:off x="3019496" y="6026585"/>
              <a:ext cx="4467154" cy="646331"/>
            </a:xfrm>
            <a:prstGeom prst="rect">
              <a:avLst/>
            </a:prstGeom>
            <a:noFill/>
          </p:spPr>
          <p:txBody>
            <a:bodyPr wrap="square" rtlCol="0">
              <a:spAutoFit/>
            </a:bodyPr>
            <a:lstStyle/>
            <a:p>
              <a:r>
                <a:rPr lang="es-ES" b="1" dirty="0" err="1" smtClean="0">
                  <a:latin typeface="Roboto" pitchFamily="2" charset="0"/>
                  <a:ea typeface="Roboto" pitchFamily="2" charset="0"/>
                </a:rPr>
                <a:t>unsupervised</a:t>
              </a:r>
              <a:r>
                <a:rPr lang="es-ES" b="1" dirty="0" smtClean="0">
                  <a:latin typeface="Roboto" pitchFamily="2" charset="0"/>
                  <a:ea typeface="Roboto" pitchFamily="2" charset="0"/>
                </a:rPr>
                <a:t>: </a:t>
              </a:r>
              <a:r>
                <a:rPr lang="es-ES" dirty="0" err="1" smtClean="0">
                  <a:latin typeface="Roboto" pitchFamily="2" charset="0"/>
                  <a:ea typeface="Roboto" pitchFamily="2" charset="0"/>
                </a:rPr>
                <a:t>probabilistic</a:t>
              </a:r>
              <a:r>
                <a:rPr lang="es-ES" dirty="0" smtClean="0">
                  <a:latin typeface="Roboto" pitchFamily="2" charset="0"/>
                  <a:ea typeface="Roboto" pitchFamily="2" charset="0"/>
                </a:rPr>
                <a:t> </a:t>
              </a:r>
              <a:r>
                <a:rPr lang="es-ES" dirty="0" err="1" smtClean="0">
                  <a:latin typeface="Roboto" pitchFamily="2" charset="0"/>
                  <a:ea typeface="Roboto" pitchFamily="2" charset="0"/>
                </a:rPr>
                <a:t>models</a:t>
              </a:r>
              <a:r>
                <a:rPr lang="es-ES" dirty="0" smtClean="0">
                  <a:latin typeface="Roboto" pitchFamily="2" charset="0"/>
                  <a:ea typeface="Roboto" pitchFamily="2" charset="0"/>
                </a:rPr>
                <a:t>, thresholding, etc…</a:t>
              </a:r>
              <a:endParaRPr lang="en-US" b="1" dirty="0">
                <a:latin typeface="Roboto" pitchFamily="2" charset="0"/>
                <a:ea typeface="Roboto" pitchFamily="2" charset="0"/>
              </a:endParaRPr>
            </a:p>
          </p:txBody>
        </p:sp>
        <p:cxnSp>
          <p:nvCxnSpPr>
            <p:cNvPr id="36" name="Straight Arrow Connector 35"/>
            <p:cNvCxnSpPr>
              <a:endCxn id="33" idx="1"/>
            </p:cNvCxnSpPr>
            <p:nvPr/>
          </p:nvCxnSpPr>
          <p:spPr>
            <a:xfrm>
              <a:off x="2696508" y="5979478"/>
              <a:ext cx="322988" cy="37027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227F3176-F9F6-45D0-9446-6BF35B4A50FB}" type="slidenum">
              <a:rPr lang="en-US" smtClean="0"/>
              <a:pPr/>
              <a:t>41</a:t>
            </a:fld>
            <a:r>
              <a:rPr lang="en-US" smtClean="0"/>
              <a:t> / 75</a:t>
            </a:r>
            <a:endParaRPr lang="en-US" dirty="0"/>
          </a:p>
        </p:txBody>
      </p:sp>
    </p:spTree>
    <p:extLst>
      <p:ext uri="{BB962C8B-B14F-4D97-AF65-F5344CB8AC3E}">
        <p14:creationId xmlns:p14="http://schemas.microsoft.com/office/powerpoint/2010/main" val="2054543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5618846" cy="523220"/>
          </a:xfrm>
          <a:prstGeom prst="rect">
            <a:avLst/>
          </a:prstGeom>
          <a:noFill/>
        </p:spPr>
        <p:txBody>
          <a:bodyPr wrap="none" rtlCol="0">
            <a:spAutoFit/>
          </a:bodyPr>
          <a:lstStyle/>
          <a:p>
            <a:r>
              <a:rPr lang="es-ES" sz="2800" b="1" dirty="0">
                <a:latin typeface="Roboto" pitchFamily="2" charset="0"/>
                <a:ea typeface="Roboto" pitchFamily="2" charset="0"/>
              </a:rPr>
              <a:t>4</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endParaRPr lang="en-US" sz="2800" b="1" dirty="0">
              <a:latin typeface="Roboto" pitchFamily="2" charset="0"/>
              <a:ea typeface="Roboto" pitchFamily="2" charset="0"/>
            </a:endParaRPr>
          </a:p>
        </p:txBody>
      </p:sp>
      <p:sp>
        <p:nvSpPr>
          <p:cNvPr id="4" name="Rectangle 3"/>
          <p:cNvSpPr/>
          <p:nvPr/>
        </p:nvSpPr>
        <p:spPr>
          <a:xfrm>
            <a:off x="2130249" y="1731447"/>
            <a:ext cx="8385351" cy="369332"/>
          </a:xfrm>
          <a:prstGeom prst="rect">
            <a:avLst/>
          </a:prstGeom>
        </p:spPr>
        <p:txBody>
          <a:bodyPr wrap="square">
            <a:spAutoFit/>
          </a:bodyPr>
          <a:lstStyle/>
          <a:p>
            <a:endParaRPr lang="es-ES" dirty="0">
              <a:latin typeface="Roboto" pitchFamily="2" charset="0"/>
              <a:ea typeface="Roboto" pitchFamily="2" charset="0"/>
            </a:endParaRPr>
          </a:p>
        </p:txBody>
      </p:sp>
      <p:sp>
        <p:nvSpPr>
          <p:cNvPr id="25" name="Rectangle 24"/>
          <p:cNvSpPr/>
          <p:nvPr/>
        </p:nvSpPr>
        <p:spPr>
          <a:xfrm>
            <a:off x="156668" y="990920"/>
            <a:ext cx="8644432" cy="923330"/>
          </a:xfrm>
          <a:prstGeom prst="rect">
            <a:avLst/>
          </a:prstGeom>
        </p:spPr>
        <p:txBody>
          <a:bodyPr wrap="square">
            <a:spAutoFit/>
          </a:bodyPr>
          <a:lstStyle/>
          <a:p>
            <a:pPr algn="just"/>
            <a:r>
              <a:rPr lang="es-ES" dirty="0" smtClean="0">
                <a:latin typeface="Roboto" pitchFamily="2" charset="0"/>
                <a:ea typeface="Roboto" pitchFamily="2" charset="0"/>
              </a:rPr>
              <a:t>In </a:t>
            </a:r>
            <a:r>
              <a:rPr lang="es-ES" dirty="0" err="1" smtClean="0">
                <a:latin typeface="Roboto" pitchFamily="2" charset="0"/>
                <a:ea typeface="Roboto" pitchFamily="2" charset="0"/>
              </a:rPr>
              <a:t>this</a:t>
            </a:r>
            <a:r>
              <a:rPr lang="es-ES" dirty="0" smtClean="0">
                <a:latin typeface="Roboto" pitchFamily="2" charset="0"/>
                <a:ea typeface="Roboto" pitchFamily="2" charset="0"/>
              </a:rPr>
              <a:t> </a:t>
            </a:r>
            <a:r>
              <a:rPr lang="es-ES" dirty="0" err="1" smtClean="0">
                <a:latin typeface="Roboto" pitchFamily="2" charset="0"/>
                <a:ea typeface="Roboto" pitchFamily="2" charset="0"/>
              </a:rPr>
              <a:t>Section</a:t>
            </a:r>
            <a:r>
              <a:rPr lang="es-ES" dirty="0" smtClean="0">
                <a:latin typeface="Roboto" pitchFamily="2" charset="0"/>
                <a:ea typeface="Roboto" pitchFamily="2" charset="0"/>
              </a:rPr>
              <a:t>, </a:t>
            </a:r>
            <a:r>
              <a:rPr lang="es-ES" dirty="0" err="1" smtClean="0">
                <a:latin typeface="Roboto" pitchFamily="2" charset="0"/>
                <a:ea typeface="Roboto" pitchFamily="2" charset="0"/>
              </a:rPr>
              <a:t>we</a:t>
            </a:r>
            <a:r>
              <a:rPr lang="es-ES" dirty="0" smtClean="0">
                <a:latin typeface="Roboto" pitchFamily="2" charset="0"/>
                <a:ea typeface="Roboto" pitchFamily="2" charset="0"/>
              </a:rPr>
              <a:t> evaluate </a:t>
            </a:r>
            <a:r>
              <a:rPr lang="es-ES" b="1" dirty="0" err="1" smtClean="0">
                <a:latin typeface="Roboto" pitchFamily="2" charset="0"/>
                <a:ea typeface="Roboto" pitchFamily="2" charset="0"/>
              </a:rPr>
              <a:t>two</a:t>
            </a:r>
            <a:r>
              <a:rPr lang="es-ES" dirty="0" smtClean="0">
                <a:latin typeface="Roboto" pitchFamily="2" charset="0"/>
                <a:ea typeface="Roboto" pitchFamily="2" charset="0"/>
              </a:rPr>
              <a:t> </a:t>
            </a:r>
            <a:r>
              <a:rPr lang="es-ES" dirty="0" err="1" smtClean="0">
                <a:latin typeface="Roboto" pitchFamily="2" charset="0"/>
                <a:ea typeface="Roboto" pitchFamily="2" charset="0"/>
              </a:rPr>
              <a:t>state</a:t>
            </a:r>
            <a:r>
              <a:rPr lang="es-ES" dirty="0" smtClean="0">
                <a:latin typeface="Roboto" pitchFamily="2" charset="0"/>
                <a:ea typeface="Roboto" pitchFamily="2" charset="0"/>
              </a:rPr>
              <a:t>-of-</a:t>
            </a:r>
            <a:r>
              <a:rPr lang="es-ES" dirty="0" err="1" smtClean="0">
                <a:latin typeface="Roboto" pitchFamily="2" charset="0"/>
                <a:ea typeface="Roboto" pitchFamily="2" charset="0"/>
              </a:rPr>
              <a:t>the</a:t>
            </a:r>
            <a:r>
              <a:rPr lang="es-ES" dirty="0" smtClean="0">
                <a:latin typeface="Roboto" pitchFamily="2" charset="0"/>
                <a:ea typeface="Roboto" pitchFamily="2" charset="0"/>
              </a:rPr>
              <a:t>-art pipelines </a:t>
            </a:r>
            <a:r>
              <a:rPr lang="es-ES" dirty="0" err="1" smtClean="0">
                <a:latin typeface="Roboto" pitchFamily="2" charset="0"/>
                <a:ea typeface="Roboto" pitchFamily="2" charset="0"/>
              </a:rPr>
              <a:t>incorporating</a:t>
            </a:r>
            <a:r>
              <a:rPr lang="es-ES"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automated</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unsupervised</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lesion</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segmentation</a:t>
            </a:r>
            <a:r>
              <a:rPr lang="es-ES" b="1" dirty="0" smtClean="0">
                <a:solidFill>
                  <a:schemeClr val="accent5">
                    <a:lumMod val="75000"/>
                  </a:schemeClr>
                </a:solidFill>
                <a:latin typeface="Roboto" pitchFamily="2" charset="0"/>
                <a:ea typeface="Roboto" pitchFamily="2" charset="0"/>
              </a:rPr>
              <a:t> and </a:t>
            </a:r>
            <a:r>
              <a:rPr lang="es-ES" b="1" dirty="0" err="1" smtClean="0">
                <a:solidFill>
                  <a:schemeClr val="accent5">
                    <a:lumMod val="75000"/>
                  </a:schemeClr>
                </a:solidFill>
                <a:latin typeface="Roboto" pitchFamily="2" charset="0"/>
                <a:ea typeface="Roboto" pitchFamily="2" charset="0"/>
              </a:rPr>
              <a:t>filling</a:t>
            </a:r>
            <a:r>
              <a:rPr lang="es-ES" dirty="0">
                <a:solidFill>
                  <a:schemeClr val="accent5">
                    <a:lumMod val="75000"/>
                  </a:schemeClr>
                </a:solidFill>
                <a:latin typeface="Roboto" pitchFamily="2" charset="0"/>
                <a:ea typeface="Roboto" pitchFamily="2" charset="0"/>
              </a:rPr>
              <a:t> </a:t>
            </a:r>
            <a:r>
              <a:rPr lang="es-ES" dirty="0" smtClean="0">
                <a:latin typeface="Roboto" pitchFamily="2" charset="0"/>
                <a:ea typeface="Roboto" pitchFamily="2" charset="0"/>
              </a:rPr>
              <a:t>as prior </a:t>
            </a:r>
            <a:r>
              <a:rPr lang="es-ES" dirty="0" err="1" smtClean="0">
                <a:latin typeface="Roboto" pitchFamily="2" charset="0"/>
                <a:ea typeface="Roboto" pitchFamily="2" charset="0"/>
              </a:rPr>
              <a:t>step</a:t>
            </a:r>
            <a:r>
              <a:rPr lang="es-ES" dirty="0" smtClean="0">
                <a:latin typeface="Roboto" pitchFamily="2" charset="0"/>
                <a:ea typeface="Roboto" pitchFamily="2" charset="0"/>
              </a:rPr>
              <a:t> to </a:t>
            </a:r>
            <a:r>
              <a:rPr lang="es-ES" b="1" dirty="0" smtClean="0">
                <a:solidFill>
                  <a:schemeClr val="accent5">
                    <a:lumMod val="75000"/>
                  </a:schemeClr>
                </a:solidFill>
                <a:latin typeface="Roboto" pitchFamily="2" charset="0"/>
                <a:ea typeface="Roboto" pitchFamily="2" charset="0"/>
              </a:rPr>
              <a:t>SPM8</a:t>
            </a:r>
            <a:r>
              <a:rPr lang="es-ES" dirty="0" smtClean="0">
                <a:latin typeface="Roboto" pitchFamily="2" charset="0"/>
                <a:ea typeface="Roboto" pitchFamily="2" charset="0"/>
              </a:rPr>
              <a:t>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endParaRPr lang="es-ES" dirty="0">
              <a:latin typeface="Roboto" pitchFamily="2" charset="0"/>
              <a:ea typeface="Roboto" pitchFamily="2" charset="0"/>
            </a:endParaRPr>
          </a:p>
        </p:txBody>
      </p:sp>
      <p:sp>
        <p:nvSpPr>
          <p:cNvPr id="24" name="Rectangle 23"/>
          <p:cNvSpPr/>
          <p:nvPr/>
        </p:nvSpPr>
        <p:spPr>
          <a:xfrm>
            <a:off x="156667" y="4561420"/>
            <a:ext cx="8592045" cy="1477328"/>
          </a:xfrm>
          <a:prstGeom prst="rect">
            <a:avLst/>
          </a:prstGeom>
        </p:spPr>
        <p:txBody>
          <a:bodyPr wrap="square">
            <a:spAutoFit/>
          </a:bodyPr>
          <a:lstStyle/>
          <a:p>
            <a:r>
              <a:rPr lang="es-ES" b="1" dirty="0" smtClean="0">
                <a:solidFill>
                  <a:schemeClr val="accent5">
                    <a:lumMod val="75000"/>
                  </a:schemeClr>
                </a:solidFill>
                <a:latin typeface="Roboto" pitchFamily="2" charset="0"/>
                <a:ea typeface="Roboto" pitchFamily="2" charset="0"/>
              </a:rPr>
              <a:t>SLS</a:t>
            </a:r>
            <a:r>
              <a:rPr lang="es-ES" dirty="0" smtClean="0">
                <a:latin typeface="Roboto" pitchFamily="2" charset="0"/>
                <a:ea typeface="Roboto" pitchFamily="2" charset="0"/>
              </a:rPr>
              <a:t> </a:t>
            </a:r>
            <a:r>
              <a:rPr lang="es-ES" b="1" dirty="0" smtClean="0">
                <a:latin typeface="Roboto" pitchFamily="2" charset="0"/>
                <a:ea typeface="Roboto" pitchFamily="2" charset="0"/>
              </a:rPr>
              <a:t>pipeline</a:t>
            </a:r>
            <a:r>
              <a:rPr lang="es-ES" dirty="0" smtClean="0">
                <a:latin typeface="Roboto" pitchFamily="2" charset="0"/>
                <a:ea typeface="Roboto" pitchFamily="2" charset="0"/>
              </a:rPr>
              <a:t> (Cabezas 2014, </a:t>
            </a:r>
            <a:r>
              <a:rPr lang="es-ES" dirty="0" err="1" smtClean="0">
                <a:latin typeface="Roboto" pitchFamily="2" charset="0"/>
                <a:ea typeface="Roboto" pitchFamily="2" charset="0"/>
              </a:rPr>
              <a:t>Roura</a:t>
            </a:r>
            <a:r>
              <a:rPr lang="es-ES" dirty="0" smtClean="0">
                <a:latin typeface="Roboto" pitchFamily="2" charset="0"/>
                <a:ea typeface="Roboto" pitchFamily="2" charset="0"/>
              </a:rPr>
              <a:t> 2015):</a:t>
            </a:r>
          </a:p>
          <a:p>
            <a:endParaRPr lang="es-ES" dirty="0">
              <a:latin typeface="Roboto" pitchFamily="2" charset="0"/>
              <a:ea typeface="Roboto" pitchFamily="2" charset="0"/>
            </a:endParaRPr>
          </a:p>
          <a:p>
            <a:pPr marL="285750" indent="-285750">
              <a:buFont typeface="Arial" panose="020B0604020202020204" pitchFamily="34" charset="0"/>
              <a:buChar char="•"/>
            </a:pPr>
            <a:r>
              <a:rPr lang="en-US" b="1" dirty="0" smtClean="0">
                <a:latin typeface="Roboto" pitchFamily="2" charset="0"/>
                <a:ea typeface="Roboto" pitchFamily="2" charset="0"/>
              </a:rPr>
              <a:t>Lesion segmentation</a:t>
            </a:r>
            <a:r>
              <a:rPr lang="en-US" dirty="0" smtClean="0">
                <a:latin typeface="Roboto" pitchFamily="2" charset="0"/>
                <a:ea typeface="Roboto" pitchFamily="2" charset="0"/>
              </a:rPr>
              <a:t>: Unsupervised segmentation based on thresholding of GM </a:t>
            </a:r>
            <a:r>
              <a:rPr lang="en-US" dirty="0" err="1" smtClean="0">
                <a:latin typeface="Roboto" pitchFamily="2" charset="0"/>
                <a:ea typeface="Roboto" pitchFamily="2" charset="0"/>
              </a:rPr>
              <a:t>hyperintensities</a:t>
            </a:r>
            <a:r>
              <a:rPr lang="en-US" dirty="0" smtClean="0">
                <a:latin typeface="Roboto" pitchFamily="2" charset="0"/>
                <a:ea typeface="Roboto" pitchFamily="2" charset="0"/>
              </a:rPr>
              <a:t> with posterior </a:t>
            </a:r>
            <a:r>
              <a:rPr lang="en-US" dirty="0" err="1" smtClean="0">
                <a:latin typeface="Roboto" pitchFamily="2" charset="0"/>
                <a:ea typeface="Roboto" pitchFamily="2" charset="0"/>
              </a:rPr>
              <a:t>regionwise</a:t>
            </a:r>
            <a:r>
              <a:rPr lang="en-US" dirty="0" smtClean="0">
                <a:latin typeface="Roboto" pitchFamily="2" charset="0"/>
                <a:ea typeface="Roboto" pitchFamily="2" charset="0"/>
              </a:rPr>
              <a:t> reﬁnement (T1-w and FLAIR)</a:t>
            </a:r>
            <a:endParaRPr lang="es-ES" dirty="0">
              <a:latin typeface="Roboto" pitchFamily="2" charset="0"/>
              <a:ea typeface="Roboto" pitchFamily="2" charset="0"/>
            </a:endParaRPr>
          </a:p>
          <a:p>
            <a:pPr marL="285750" indent="-285750">
              <a:buFont typeface="Arial" panose="020B0604020202020204" pitchFamily="34" charset="0"/>
              <a:buChar char="•"/>
            </a:pP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filling</a:t>
            </a:r>
            <a:r>
              <a:rPr lang="es-ES" dirty="0" smtClean="0">
                <a:latin typeface="Roboto" pitchFamily="2" charset="0"/>
                <a:ea typeface="Roboto" pitchFamily="2" charset="0"/>
              </a:rPr>
              <a:t>: SLF </a:t>
            </a:r>
            <a:r>
              <a:rPr lang="es-ES" dirty="0" err="1" smtClean="0">
                <a:latin typeface="Roboto" pitchFamily="2" charset="0"/>
                <a:ea typeface="Roboto" pitchFamily="2" charset="0"/>
              </a:rPr>
              <a:t>method</a:t>
            </a:r>
            <a:r>
              <a:rPr lang="es-ES" dirty="0" smtClean="0">
                <a:latin typeface="Roboto" pitchFamily="2" charset="0"/>
                <a:ea typeface="Roboto" pitchFamily="2" charset="0"/>
              </a:rPr>
              <a:t> as </a:t>
            </a:r>
            <a:r>
              <a:rPr lang="es-ES" dirty="0" err="1" smtClean="0">
                <a:latin typeface="Roboto" pitchFamily="2" charset="0"/>
                <a:ea typeface="Roboto" pitchFamily="2" charset="0"/>
              </a:rPr>
              <a:t>proposed</a:t>
            </a:r>
            <a:r>
              <a:rPr lang="es-ES" dirty="0" smtClean="0">
                <a:latin typeface="Roboto" pitchFamily="2" charset="0"/>
                <a:ea typeface="Roboto" pitchFamily="2" charset="0"/>
              </a:rPr>
              <a:t> in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previous</a:t>
            </a:r>
            <a:r>
              <a:rPr lang="es-ES" dirty="0" smtClean="0">
                <a:latin typeface="Roboto" pitchFamily="2" charset="0"/>
                <a:ea typeface="Roboto" pitchFamily="2" charset="0"/>
              </a:rPr>
              <a:t> </a:t>
            </a:r>
            <a:r>
              <a:rPr lang="es-ES" dirty="0" err="1" smtClean="0">
                <a:latin typeface="Roboto" pitchFamily="2" charset="0"/>
                <a:ea typeface="Roboto" pitchFamily="2" charset="0"/>
              </a:rPr>
              <a:t>Section</a:t>
            </a:r>
            <a:r>
              <a:rPr lang="es-ES" dirty="0" smtClean="0">
                <a:latin typeface="Roboto" pitchFamily="2" charset="0"/>
                <a:ea typeface="Roboto" pitchFamily="2" charset="0"/>
              </a:rPr>
              <a:t> (Valverde 2014)</a:t>
            </a:r>
            <a:endParaRPr lang="es-ES" dirty="0">
              <a:latin typeface="Roboto" pitchFamily="2" charset="0"/>
              <a:ea typeface="Roboto" pitchFamily="2" charset="0"/>
            </a:endParaRPr>
          </a:p>
        </p:txBody>
      </p:sp>
      <p:sp>
        <p:nvSpPr>
          <p:cNvPr id="30" name="Rectangle 29"/>
          <p:cNvSpPr/>
          <p:nvPr/>
        </p:nvSpPr>
        <p:spPr>
          <a:xfrm>
            <a:off x="156668" y="2195764"/>
            <a:ext cx="8784132" cy="1754326"/>
          </a:xfrm>
          <a:prstGeom prst="rect">
            <a:avLst/>
          </a:prstGeom>
        </p:spPr>
        <p:txBody>
          <a:bodyPr wrap="square">
            <a:spAutoFit/>
          </a:bodyPr>
          <a:lstStyle/>
          <a:p>
            <a:r>
              <a:rPr lang="es-ES" b="1" dirty="0" smtClean="0">
                <a:solidFill>
                  <a:schemeClr val="accent5">
                    <a:lumMod val="75000"/>
                  </a:schemeClr>
                </a:solidFill>
                <a:latin typeface="Roboto" pitchFamily="2" charset="0"/>
                <a:ea typeface="Roboto" pitchFamily="2" charset="0"/>
              </a:rPr>
              <a:t>LST</a:t>
            </a:r>
            <a:r>
              <a:rPr lang="es-ES" dirty="0" smtClean="0">
                <a:latin typeface="Roboto" pitchFamily="2" charset="0"/>
                <a:ea typeface="Roboto" pitchFamily="2" charset="0"/>
              </a:rPr>
              <a:t> </a:t>
            </a:r>
            <a:r>
              <a:rPr lang="es-ES" b="1" dirty="0" smtClean="0">
                <a:latin typeface="Roboto" pitchFamily="2" charset="0"/>
                <a:ea typeface="Roboto" pitchFamily="2" charset="0"/>
              </a:rPr>
              <a:t>pipeline</a:t>
            </a:r>
            <a:r>
              <a:rPr lang="es-ES" dirty="0" smtClean="0">
                <a:latin typeface="Roboto" pitchFamily="2" charset="0"/>
                <a:ea typeface="Roboto" pitchFamily="2" charset="0"/>
              </a:rPr>
              <a:t> (Schmidt 2012):</a:t>
            </a:r>
          </a:p>
          <a:p>
            <a:endParaRPr lang="es-ES" dirty="0">
              <a:latin typeface="Roboto" pitchFamily="2" charset="0"/>
              <a:ea typeface="Roboto" pitchFamily="2" charset="0"/>
            </a:endParaRPr>
          </a:p>
          <a:p>
            <a:pPr marL="285750" indent="-285750">
              <a:buFont typeface="Arial" panose="020B0604020202020204" pitchFamily="34" charset="0"/>
              <a:buChar char="•"/>
            </a:pP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 </a:t>
            </a:r>
            <a:r>
              <a:rPr lang="es-ES" dirty="0" err="1" smtClean="0">
                <a:latin typeface="Roboto" pitchFamily="2" charset="0"/>
                <a:ea typeface="Roboto" pitchFamily="2" charset="0"/>
              </a:rPr>
              <a:t>Unsupervised</a:t>
            </a:r>
            <a:r>
              <a:rPr lang="es-ES" dirty="0" smtClean="0">
                <a:latin typeface="Roboto" pitchFamily="2" charset="0"/>
                <a:ea typeface="Roboto" pitchFamily="2" charset="0"/>
              </a:rPr>
              <a:t> </a:t>
            </a:r>
            <a:r>
              <a:rPr lang="es-ES" dirty="0" err="1" smtClean="0">
                <a:latin typeface="Roboto" pitchFamily="2" charset="0"/>
                <a:ea typeface="Roboto" pitchFamily="2" charset="0"/>
              </a:rPr>
              <a:t>lesion</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r>
              <a:rPr lang="es-ES" dirty="0" smtClean="0">
                <a:latin typeface="Roboto" pitchFamily="2" charset="0"/>
                <a:ea typeface="Roboto" pitchFamily="2" charset="0"/>
              </a:rPr>
              <a:t> </a:t>
            </a:r>
            <a:r>
              <a:rPr lang="es-ES" dirty="0" err="1" smtClean="0">
                <a:latin typeface="Roboto" pitchFamily="2" charset="0"/>
                <a:ea typeface="Roboto" pitchFamily="2" charset="0"/>
              </a:rPr>
              <a:t>based</a:t>
            </a:r>
            <a:r>
              <a:rPr lang="es-ES" dirty="0" smtClean="0">
                <a:latin typeface="Roboto" pitchFamily="2" charset="0"/>
                <a:ea typeface="Roboto" pitchFamily="2" charset="0"/>
              </a:rPr>
              <a:t> </a:t>
            </a:r>
            <a:r>
              <a:rPr lang="es-ES" dirty="0" err="1" smtClean="0">
                <a:latin typeface="Roboto" pitchFamily="2" charset="0"/>
                <a:ea typeface="Roboto" pitchFamily="2" charset="0"/>
              </a:rPr>
              <a:t>on</a:t>
            </a:r>
            <a:r>
              <a:rPr lang="es-ES" dirty="0" smtClean="0">
                <a:latin typeface="Roboto" pitchFamily="2" charset="0"/>
                <a:ea typeface="Roboto" pitchFamily="2" charset="0"/>
              </a:rPr>
              <a:t> </a:t>
            </a:r>
            <a:r>
              <a:rPr lang="es-ES" dirty="0" err="1" smtClean="0">
                <a:latin typeface="Roboto" pitchFamily="2" charset="0"/>
                <a:ea typeface="Roboto" pitchFamily="2" charset="0"/>
              </a:rPr>
              <a:t>an</a:t>
            </a:r>
            <a:r>
              <a:rPr lang="es-ES" dirty="0" smtClean="0">
                <a:latin typeface="Roboto" pitchFamily="2" charset="0"/>
                <a:ea typeface="Roboto" pitchFamily="2" charset="0"/>
              </a:rPr>
              <a:t> </a:t>
            </a:r>
            <a:r>
              <a:rPr lang="es-ES" dirty="0" err="1" smtClean="0">
                <a:latin typeface="Roboto" pitchFamily="2" charset="0"/>
                <a:ea typeface="Roboto" pitchFamily="2" charset="0"/>
              </a:rPr>
              <a:t>iterative</a:t>
            </a:r>
            <a:r>
              <a:rPr lang="es-ES" dirty="0" smtClean="0">
                <a:latin typeface="Roboto" pitchFamily="2" charset="0"/>
                <a:ea typeface="Roboto" pitchFamily="2" charset="0"/>
              </a:rPr>
              <a:t> </a:t>
            </a:r>
            <a:r>
              <a:rPr lang="es-ES" dirty="0" err="1" smtClean="0">
                <a:latin typeface="Roboto" pitchFamily="2" charset="0"/>
                <a:ea typeface="Roboto" pitchFamily="2" charset="0"/>
              </a:rPr>
              <a:t>refinement</a:t>
            </a:r>
            <a:r>
              <a:rPr lang="es-ES" dirty="0" smtClean="0">
                <a:latin typeface="Roboto" pitchFamily="2" charset="0"/>
                <a:ea typeface="Roboto" pitchFamily="2" charset="0"/>
              </a:rPr>
              <a:t> 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likelihood</a:t>
            </a:r>
            <a:r>
              <a:rPr lang="es-ES" dirty="0" smtClean="0">
                <a:latin typeface="Roboto" pitchFamily="2" charset="0"/>
                <a:ea typeface="Roboto" pitchFamily="2" charset="0"/>
              </a:rPr>
              <a:t> of </a:t>
            </a:r>
            <a:r>
              <a:rPr lang="es-ES" dirty="0" err="1" smtClean="0">
                <a:latin typeface="Roboto" pitchFamily="2" charset="0"/>
                <a:ea typeface="Roboto" pitchFamily="2" charset="0"/>
              </a:rPr>
              <a:t>candidates</a:t>
            </a:r>
            <a:r>
              <a:rPr lang="es-ES" dirty="0" smtClean="0">
                <a:latin typeface="Roboto" pitchFamily="2" charset="0"/>
                <a:ea typeface="Roboto" pitchFamily="2" charset="0"/>
              </a:rPr>
              <a:t> to </a:t>
            </a:r>
            <a:r>
              <a:rPr lang="es-ES" dirty="0" err="1" smtClean="0">
                <a:latin typeface="Roboto" pitchFamily="2" charset="0"/>
                <a:ea typeface="Roboto" pitchFamily="2" charset="0"/>
              </a:rPr>
              <a:t>belong</a:t>
            </a:r>
            <a:r>
              <a:rPr lang="es-ES" dirty="0" smtClean="0">
                <a:latin typeface="Roboto" pitchFamily="2" charset="0"/>
                <a:ea typeface="Roboto" pitchFamily="2" charset="0"/>
              </a:rPr>
              <a:t> to </a:t>
            </a:r>
            <a:r>
              <a:rPr lang="es-ES" dirty="0" err="1" smtClean="0">
                <a:latin typeface="Roboto" pitchFamily="2" charset="0"/>
                <a:ea typeface="Roboto" pitchFamily="2" charset="0"/>
              </a:rPr>
              <a:t>either</a:t>
            </a:r>
            <a:r>
              <a:rPr lang="es-ES" dirty="0" smtClean="0">
                <a:latin typeface="Roboto" pitchFamily="2" charset="0"/>
                <a:ea typeface="Roboto" pitchFamily="2" charset="0"/>
              </a:rPr>
              <a:t> GM </a:t>
            </a:r>
            <a:r>
              <a:rPr lang="es-ES" dirty="0" err="1" smtClean="0">
                <a:latin typeface="Roboto" pitchFamily="2" charset="0"/>
                <a:ea typeface="Roboto" pitchFamily="2" charset="0"/>
              </a:rPr>
              <a:t>or</a:t>
            </a:r>
            <a:r>
              <a:rPr lang="es-ES" dirty="0" smtClean="0">
                <a:latin typeface="Roboto" pitchFamily="2" charset="0"/>
                <a:ea typeface="Roboto" pitchFamily="2" charset="0"/>
              </a:rPr>
              <a:t> </a:t>
            </a:r>
            <a:r>
              <a:rPr lang="es-ES" dirty="0" err="1" smtClean="0">
                <a:latin typeface="Roboto" pitchFamily="2" charset="0"/>
                <a:ea typeface="Roboto" pitchFamily="2" charset="0"/>
              </a:rPr>
              <a:t>lesions</a:t>
            </a:r>
            <a:r>
              <a:rPr lang="es-ES" dirty="0" smtClean="0">
                <a:latin typeface="Roboto" pitchFamily="2" charset="0"/>
                <a:ea typeface="Roboto" pitchFamily="2" charset="0"/>
              </a:rPr>
              <a:t> (T1-w and FLAIR)</a:t>
            </a:r>
            <a:endParaRPr lang="es-ES" dirty="0">
              <a:latin typeface="Roboto" pitchFamily="2" charset="0"/>
              <a:ea typeface="Roboto" pitchFamily="2" charset="0"/>
            </a:endParaRPr>
          </a:p>
          <a:p>
            <a:pPr marL="285750" indent="-285750">
              <a:buFont typeface="Arial" panose="020B0604020202020204" pitchFamily="34" charset="0"/>
              <a:buChar char="•"/>
            </a:pP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filling</a:t>
            </a:r>
            <a:r>
              <a:rPr lang="es-ES" b="1" dirty="0" smtClean="0">
                <a:latin typeface="Roboto" pitchFamily="2" charset="0"/>
                <a:ea typeface="Roboto" pitchFamily="2" charset="0"/>
              </a:rPr>
              <a:t>: </a:t>
            </a:r>
            <a:r>
              <a:rPr lang="es-ES" dirty="0" smtClean="0">
                <a:latin typeface="Roboto" pitchFamily="2" charset="0"/>
                <a:ea typeface="Roboto" pitchFamily="2" charset="0"/>
              </a:rPr>
              <a:t>Global </a:t>
            </a:r>
            <a:r>
              <a:rPr lang="es-ES" dirty="0" err="1" smtClean="0">
                <a:latin typeface="Roboto" pitchFamily="2" charset="0"/>
                <a:ea typeface="Roboto" pitchFamily="2" charset="0"/>
              </a:rPr>
              <a:t>approach</a:t>
            </a:r>
            <a:r>
              <a:rPr lang="es-ES" dirty="0" smtClean="0">
                <a:latin typeface="Roboto" pitchFamily="2" charset="0"/>
                <a:ea typeface="Roboto" pitchFamily="2" charset="0"/>
              </a:rPr>
              <a:t> </a:t>
            </a:r>
            <a:r>
              <a:rPr lang="es-ES" dirty="0" err="1" smtClean="0">
                <a:latin typeface="Roboto" pitchFamily="2" charset="0"/>
                <a:ea typeface="Roboto" pitchFamily="2" charset="0"/>
              </a:rPr>
              <a:t>inspired</a:t>
            </a:r>
            <a:r>
              <a:rPr lang="es-ES" dirty="0" smtClean="0">
                <a:latin typeface="Roboto" pitchFamily="2" charset="0"/>
                <a:ea typeface="Roboto" pitchFamily="2" charset="0"/>
              </a:rPr>
              <a:t> </a:t>
            </a:r>
            <a:r>
              <a:rPr lang="es-ES" dirty="0" err="1" smtClean="0">
                <a:latin typeface="Roboto" pitchFamily="2" charset="0"/>
                <a:ea typeface="Roboto" pitchFamily="2" charset="0"/>
              </a:rPr>
              <a:t>by</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a:latin typeface="Roboto" pitchFamily="2" charset="0"/>
                <a:ea typeface="Roboto" pitchFamily="2" charset="0"/>
              </a:rPr>
              <a:t> </a:t>
            </a:r>
            <a:r>
              <a:rPr lang="es-ES" dirty="0" smtClean="0">
                <a:latin typeface="Roboto" pitchFamily="2" charset="0"/>
                <a:ea typeface="Roboto" pitchFamily="2" charset="0"/>
              </a:rPr>
              <a:t>LEAP (</a:t>
            </a:r>
            <a:r>
              <a:rPr lang="es-ES" dirty="0" err="1" smtClean="0">
                <a:latin typeface="Roboto" pitchFamily="2" charset="0"/>
                <a:ea typeface="Roboto" pitchFamily="2" charset="0"/>
              </a:rPr>
              <a:t>Chard</a:t>
            </a:r>
            <a:r>
              <a:rPr lang="es-ES" dirty="0" smtClean="0">
                <a:latin typeface="Roboto" pitchFamily="2" charset="0"/>
                <a:ea typeface="Roboto" pitchFamily="2" charset="0"/>
              </a:rPr>
              <a:t> 2010) </a:t>
            </a:r>
            <a:endParaRPr lang="es-ES" b="1" dirty="0">
              <a:latin typeface="Roboto" pitchFamily="2" charset="0"/>
              <a:ea typeface="Roboto" pitchFamily="2" charset="0"/>
            </a:endParaRPr>
          </a:p>
        </p:txBody>
      </p:sp>
      <p:sp>
        <p:nvSpPr>
          <p:cNvPr id="6" name="Slide Number Placeholder 5"/>
          <p:cNvSpPr>
            <a:spLocks noGrp="1"/>
          </p:cNvSpPr>
          <p:nvPr>
            <p:ph type="sldNum" sz="quarter" idx="12"/>
          </p:nvPr>
        </p:nvSpPr>
        <p:spPr/>
        <p:txBody>
          <a:bodyPr/>
          <a:lstStyle/>
          <a:p>
            <a:fld id="{227F3176-F9F6-45D0-9446-6BF35B4A50FB}" type="slidenum">
              <a:rPr lang="en-US" smtClean="0"/>
              <a:pPr/>
              <a:t>42</a:t>
            </a:fld>
            <a:r>
              <a:rPr lang="en-US" smtClean="0"/>
              <a:t> / 75</a:t>
            </a:r>
            <a:endParaRPr lang="en-US" dirty="0"/>
          </a:p>
        </p:txBody>
      </p:sp>
    </p:spTree>
    <p:extLst>
      <p:ext uri="{BB962C8B-B14F-4D97-AF65-F5344CB8AC3E}">
        <p14:creationId xmlns:p14="http://schemas.microsoft.com/office/powerpoint/2010/main" val="310055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5618846" cy="523220"/>
          </a:xfrm>
          <a:prstGeom prst="rect">
            <a:avLst/>
          </a:prstGeom>
          <a:noFill/>
        </p:spPr>
        <p:txBody>
          <a:bodyPr wrap="none" rtlCol="0">
            <a:spAutoFit/>
          </a:bodyPr>
          <a:lstStyle/>
          <a:p>
            <a:r>
              <a:rPr lang="es-ES" sz="2800" b="1" dirty="0">
                <a:latin typeface="Roboto" pitchFamily="2" charset="0"/>
                <a:ea typeface="Roboto" pitchFamily="2" charset="0"/>
              </a:rPr>
              <a:t>4</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endParaRPr lang="en-US" sz="2800" b="1" dirty="0">
              <a:latin typeface="Roboto" pitchFamily="2" charset="0"/>
              <a:ea typeface="Roboto" pitchFamily="2" charset="0"/>
            </a:endParaRPr>
          </a:p>
        </p:txBody>
      </p:sp>
      <p:sp>
        <p:nvSpPr>
          <p:cNvPr id="4" name="Rectangle 3"/>
          <p:cNvSpPr/>
          <p:nvPr/>
        </p:nvSpPr>
        <p:spPr>
          <a:xfrm>
            <a:off x="2130249" y="1731447"/>
            <a:ext cx="8385351" cy="369332"/>
          </a:xfrm>
          <a:prstGeom prst="rect">
            <a:avLst/>
          </a:prstGeom>
        </p:spPr>
        <p:txBody>
          <a:bodyPr wrap="square">
            <a:spAutoFit/>
          </a:bodyPr>
          <a:lstStyle/>
          <a:p>
            <a:endParaRPr lang="es-ES" dirty="0">
              <a:latin typeface="Roboto" pitchFamily="2" charset="0"/>
              <a:ea typeface="Roboto" pitchFamily="2" charset="0"/>
            </a:endParaRPr>
          </a:p>
        </p:txBody>
      </p:sp>
      <p:sp>
        <p:nvSpPr>
          <p:cNvPr id="25" name="Rectangle 24"/>
          <p:cNvSpPr/>
          <p:nvPr/>
        </p:nvSpPr>
        <p:spPr>
          <a:xfrm>
            <a:off x="156668" y="1001080"/>
            <a:ext cx="8644432" cy="646331"/>
          </a:xfrm>
          <a:prstGeom prst="rect">
            <a:avLst/>
          </a:prstGeom>
        </p:spPr>
        <p:txBody>
          <a:bodyPr wrap="square">
            <a:spAutoFit/>
          </a:bodyPr>
          <a:lstStyle/>
          <a:p>
            <a:r>
              <a:rPr lang="es-ES" b="1" dirty="0" smtClean="0">
                <a:latin typeface="Roboto" pitchFamily="2" charset="0"/>
                <a:ea typeface="Roboto" pitchFamily="2" charset="0"/>
              </a:rPr>
              <a:t>Data </a:t>
            </a:r>
            <a:r>
              <a:rPr lang="es-ES" b="1" dirty="0" err="1" smtClean="0">
                <a:latin typeface="Roboto" pitchFamily="2" charset="0"/>
                <a:ea typeface="Roboto" pitchFamily="2" charset="0"/>
              </a:rPr>
              <a:t>analysis</a:t>
            </a:r>
            <a:r>
              <a:rPr lang="es-ES" b="1" dirty="0" smtClean="0">
                <a:latin typeface="Roboto" pitchFamily="2" charset="0"/>
                <a:ea typeface="Roboto" pitchFamily="2" charset="0"/>
              </a:rPr>
              <a:t>:</a:t>
            </a:r>
            <a:endParaRPr lang="es-ES" b="1" dirty="0">
              <a:latin typeface="Roboto" pitchFamily="2" charset="0"/>
              <a:ea typeface="Roboto" pitchFamily="2" charset="0"/>
            </a:endParaRPr>
          </a:p>
          <a:p>
            <a:r>
              <a:rPr lang="es-ES" dirty="0" smtClean="0">
                <a:latin typeface="Roboto" pitchFamily="2" charset="0"/>
                <a:ea typeface="Roboto" pitchFamily="2" charset="0"/>
              </a:rPr>
              <a:t> </a:t>
            </a:r>
            <a:endParaRPr lang="es-ES" dirty="0">
              <a:latin typeface="Roboto" pitchFamily="2" charset="0"/>
              <a:ea typeface="Roboto" pitchFamily="2" charset="0"/>
            </a:endParaRPr>
          </a:p>
        </p:txBody>
      </p:sp>
      <p:sp>
        <p:nvSpPr>
          <p:cNvPr id="5" name="Rectangle 4"/>
          <p:cNvSpPr/>
          <p:nvPr/>
        </p:nvSpPr>
        <p:spPr>
          <a:xfrm>
            <a:off x="138076" y="1436434"/>
            <a:ext cx="8731603" cy="369332"/>
          </a:xfrm>
          <a:prstGeom prst="rect">
            <a:avLst/>
          </a:prstGeom>
        </p:spPr>
        <p:txBody>
          <a:bodyPr wrap="square">
            <a:spAutoFit/>
          </a:bodyPr>
          <a:lstStyle/>
          <a:p>
            <a:r>
              <a:rPr lang="es-ES" dirty="0" err="1" smtClean="0">
                <a:latin typeface="Roboto" pitchFamily="2" charset="0"/>
                <a:ea typeface="Roboto" pitchFamily="2" charset="0"/>
              </a:rPr>
              <a:t>For</a:t>
            </a:r>
            <a:r>
              <a:rPr lang="es-ES" dirty="0" smtClean="0">
                <a:latin typeface="Roboto" pitchFamily="2" charset="0"/>
                <a:ea typeface="Roboto" pitchFamily="2" charset="0"/>
              </a:rPr>
              <a:t> </a:t>
            </a:r>
            <a:r>
              <a:rPr lang="es-ES" dirty="0" err="1" smtClean="0">
                <a:latin typeface="Roboto" pitchFamily="2" charset="0"/>
                <a:ea typeface="Roboto" pitchFamily="2" charset="0"/>
              </a:rPr>
              <a:t>both</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LST</a:t>
            </a:r>
            <a:r>
              <a:rPr lang="es-ES" dirty="0" smtClean="0">
                <a:latin typeface="Roboto" pitchFamily="2" charset="0"/>
                <a:ea typeface="Roboto" pitchFamily="2" charset="0"/>
              </a:rPr>
              <a:t> and </a:t>
            </a:r>
            <a:r>
              <a:rPr lang="es-ES" b="1" dirty="0" smtClean="0">
                <a:solidFill>
                  <a:schemeClr val="accent5">
                    <a:lumMod val="75000"/>
                  </a:schemeClr>
                </a:solidFill>
                <a:latin typeface="Roboto" pitchFamily="2" charset="0"/>
                <a:ea typeface="Roboto" pitchFamily="2" charset="0"/>
              </a:rPr>
              <a:t>SLS</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a:latin typeface="Roboto" pitchFamily="2" charset="0"/>
                <a:ea typeface="Roboto" pitchFamily="2" charset="0"/>
              </a:rPr>
              <a:t> </a:t>
            </a:r>
            <a:r>
              <a:rPr lang="es-ES" dirty="0" err="1" smtClean="0">
                <a:latin typeface="Roboto" pitchFamily="2" charset="0"/>
                <a:ea typeface="Roboto" pitchFamily="2" charset="0"/>
              </a:rPr>
              <a:t>following</a:t>
            </a:r>
            <a:r>
              <a:rPr lang="es-ES" dirty="0" smtClean="0">
                <a:latin typeface="Roboto" pitchFamily="2" charset="0"/>
                <a:ea typeface="Roboto" pitchFamily="2" charset="0"/>
              </a:rPr>
              <a:t> </a:t>
            </a:r>
            <a:r>
              <a:rPr lang="es-ES" b="1" dirty="0" smtClean="0">
                <a:latin typeface="Roboto" pitchFamily="2" charset="0"/>
                <a:ea typeface="Roboto" pitchFamily="2" charset="0"/>
              </a:rPr>
              <a:t>pipelines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defined</a:t>
            </a:r>
            <a:r>
              <a:rPr lang="es-ES" dirty="0" smtClean="0">
                <a:latin typeface="Roboto" pitchFamily="2" charset="0"/>
                <a:ea typeface="Roboto" pitchFamily="2" charset="0"/>
              </a:rPr>
              <a:t>:</a:t>
            </a:r>
            <a:endParaRPr lang="es-ES" dirty="0">
              <a:latin typeface="Roboto" pitchFamily="2" charset="0"/>
              <a:ea typeface="Roboto" pitchFamily="2" charset="0"/>
            </a:endParaRPr>
          </a:p>
        </p:txBody>
      </p:sp>
      <p:grpSp>
        <p:nvGrpSpPr>
          <p:cNvPr id="58" name="Group 57"/>
          <p:cNvGrpSpPr/>
          <p:nvPr/>
        </p:nvGrpSpPr>
        <p:grpSpPr>
          <a:xfrm>
            <a:off x="3937401" y="10956732"/>
            <a:ext cx="4849892" cy="2653551"/>
            <a:chOff x="4503209" y="3194405"/>
            <a:chExt cx="4849892" cy="2653551"/>
          </a:xfrm>
        </p:grpSpPr>
        <p:grpSp>
          <p:nvGrpSpPr>
            <p:cNvPr id="45" name="Group 44"/>
            <p:cNvGrpSpPr/>
            <p:nvPr/>
          </p:nvGrpSpPr>
          <p:grpSpPr>
            <a:xfrm>
              <a:off x="4503209" y="3194405"/>
              <a:ext cx="4849892" cy="2653551"/>
              <a:chOff x="368221" y="3221521"/>
              <a:chExt cx="4849892" cy="2653551"/>
            </a:xfrm>
          </p:grpSpPr>
          <p:grpSp>
            <p:nvGrpSpPr>
              <p:cNvPr id="27" name="Group 26"/>
              <p:cNvGrpSpPr/>
              <p:nvPr/>
            </p:nvGrpSpPr>
            <p:grpSpPr>
              <a:xfrm>
                <a:off x="368221" y="3221521"/>
                <a:ext cx="1361519" cy="1730417"/>
                <a:chOff x="368221" y="3221521"/>
                <a:chExt cx="1361519" cy="1730417"/>
              </a:xfrm>
            </p:grpSpPr>
            <p:pic>
              <p:nvPicPr>
                <p:cNvPr id="28" name="Picture 27"/>
                <p:cNvPicPr>
                  <a:picLocks noChangeAspect="1"/>
                </p:cNvPicPr>
                <p:nvPr/>
              </p:nvPicPr>
              <p:blipFill>
                <a:blip r:embed="rId3"/>
                <a:stretch>
                  <a:fillRect/>
                </a:stretch>
              </p:blipFill>
              <p:spPr>
                <a:xfrm>
                  <a:off x="368221" y="3221521"/>
                  <a:ext cx="1361519" cy="1545751"/>
                </a:xfrm>
                <a:prstGeom prst="rect">
                  <a:avLst/>
                </a:prstGeom>
              </p:spPr>
            </p:pic>
            <p:sp>
              <p:nvSpPr>
                <p:cNvPr id="29" name="TextBox 28"/>
                <p:cNvSpPr txBox="1"/>
                <p:nvPr/>
              </p:nvSpPr>
              <p:spPr>
                <a:xfrm>
                  <a:off x="707985" y="4582606"/>
                  <a:ext cx="758190" cy="369332"/>
                </a:xfrm>
                <a:prstGeom prst="rect">
                  <a:avLst/>
                </a:prstGeom>
                <a:noFill/>
              </p:spPr>
              <p:txBody>
                <a:bodyPr wrap="square" rtlCol="0">
                  <a:spAutoFit/>
                </a:bodyPr>
                <a:lstStyle/>
                <a:p>
                  <a:r>
                    <a:rPr lang="es-ES" b="1" dirty="0" smtClean="0"/>
                    <a:t>T1-w</a:t>
                  </a:r>
                  <a:endParaRPr lang="en-US" b="1" dirty="0"/>
                </a:p>
              </p:txBody>
            </p:sp>
          </p:grpSp>
          <p:sp>
            <p:nvSpPr>
              <p:cNvPr id="31" name="Rounded Rectangle 30"/>
              <p:cNvSpPr/>
              <p:nvPr/>
            </p:nvSpPr>
            <p:spPr>
              <a:xfrm>
                <a:off x="2045970" y="3638550"/>
                <a:ext cx="1219200" cy="6172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200" dirty="0" err="1" smtClean="0"/>
                  <a:t>Automated</a:t>
                </a:r>
                <a:r>
                  <a:rPr lang="es-ES" sz="1200" dirty="0" smtClean="0"/>
                  <a:t> </a:t>
                </a:r>
              </a:p>
              <a:p>
                <a:pPr algn="ctr"/>
                <a:r>
                  <a:rPr lang="es-ES" sz="1200" dirty="0" err="1" smtClean="0"/>
                  <a:t>Lesion</a:t>
                </a:r>
                <a:r>
                  <a:rPr lang="es-ES" sz="1200" dirty="0" smtClean="0"/>
                  <a:t> </a:t>
                </a:r>
                <a:r>
                  <a:rPr lang="es-ES" sz="1200" dirty="0" err="1" smtClean="0"/>
                  <a:t>filling</a:t>
                </a:r>
                <a:r>
                  <a:rPr lang="es-ES" sz="1200" dirty="0" smtClean="0"/>
                  <a:t> (SLF)</a:t>
                </a:r>
                <a:endParaRPr lang="en-US" sz="1200" dirty="0"/>
              </a:p>
            </p:txBody>
          </p:sp>
          <p:sp>
            <p:nvSpPr>
              <p:cNvPr id="32" name="Rounded Rectangle 31"/>
              <p:cNvSpPr/>
              <p:nvPr/>
            </p:nvSpPr>
            <p:spPr>
              <a:xfrm>
                <a:off x="3998913" y="3638550"/>
                <a:ext cx="1219200" cy="6172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sz="1200" dirty="0" err="1" smtClean="0"/>
                  <a:t>Tissue</a:t>
                </a:r>
                <a:r>
                  <a:rPr lang="es-ES" sz="1200" dirty="0" smtClean="0"/>
                  <a:t> </a:t>
                </a:r>
                <a:r>
                  <a:rPr lang="es-ES" sz="1200" dirty="0" err="1" smtClean="0"/>
                  <a:t>segmentation</a:t>
                </a:r>
                <a:endParaRPr lang="es-ES" sz="1200" dirty="0" smtClean="0"/>
              </a:p>
              <a:p>
                <a:pPr algn="ctr"/>
                <a:r>
                  <a:rPr lang="es-ES" sz="1200" dirty="0" smtClean="0"/>
                  <a:t>(SPM8)</a:t>
                </a:r>
                <a:endParaRPr lang="en-US" sz="1200" dirty="0"/>
              </a:p>
            </p:txBody>
          </p:sp>
          <p:cxnSp>
            <p:nvCxnSpPr>
              <p:cNvPr id="37" name="Straight Arrow Connector 36"/>
              <p:cNvCxnSpPr/>
              <p:nvPr/>
            </p:nvCxnSpPr>
            <p:spPr>
              <a:xfrm>
                <a:off x="1598295" y="3947160"/>
                <a:ext cx="34671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366135" y="3916680"/>
                <a:ext cx="489585" cy="381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392889" y="5257852"/>
                <a:ext cx="1378761" cy="6172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sz="1200" b="1" dirty="0" smtClean="0"/>
                  <a:t>MANUAL EXPERT</a:t>
                </a:r>
              </a:p>
              <a:p>
                <a:pPr algn="ctr"/>
                <a:r>
                  <a:rPr lang="es-ES" sz="1200" b="1" dirty="0" smtClean="0"/>
                  <a:t>ANNOTATIONS</a:t>
                </a:r>
                <a:endParaRPr lang="es-ES" sz="1200" dirty="0" smtClean="0"/>
              </a:p>
            </p:txBody>
          </p:sp>
        </p:grpSp>
        <p:cxnSp>
          <p:nvCxnSpPr>
            <p:cNvPr id="53" name="Elbow Connector 52"/>
            <p:cNvCxnSpPr>
              <a:stCxn id="41" idx="3"/>
              <a:endCxn id="31" idx="2"/>
            </p:cNvCxnSpPr>
            <p:nvPr/>
          </p:nvCxnSpPr>
          <p:spPr>
            <a:xfrm flipV="1">
              <a:off x="5906638" y="4228654"/>
              <a:ext cx="883920" cy="131069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807582" y="9175576"/>
            <a:ext cx="4849892" cy="1730417"/>
            <a:chOff x="368221" y="3221521"/>
            <a:chExt cx="4849892" cy="1730417"/>
          </a:xfrm>
        </p:grpSpPr>
        <p:grpSp>
          <p:nvGrpSpPr>
            <p:cNvPr id="66" name="Group 65"/>
            <p:cNvGrpSpPr/>
            <p:nvPr/>
          </p:nvGrpSpPr>
          <p:grpSpPr>
            <a:xfrm>
              <a:off x="368221" y="3221521"/>
              <a:ext cx="1361519" cy="1730417"/>
              <a:chOff x="368221" y="3221521"/>
              <a:chExt cx="1361519" cy="1730417"/>
            </a:xfrm>
          </p:grpSpPr>
          <p:pic>
            <p:nvPicPr>
              <p:cNvPr id="73" name="Picture 72"/>
              <p:cNvPicPr>
                <a:picLocks noChangeAspect="1"/>
              </p:cNvPicPr>
              <p:nvPr/>
            </p:nvPicPr>
            <p:blipFill>
              <a:blip r:embed="rId3"/>
              <a:stretch>
                <a:fillRect/>
              </a:stretch>
            </p:blipFill>
            <p:spPr>
              <a:xfrm>
                <a:off x="368221" y="3221521"/>
                <a:ext cx="1361519" cy="1545751"/>
              </a:xfrm>
              <a:prstGeom prst="rect">
                <a:avLst/>
              </a:prstGeom>
            </p:spPr>
          </p:pic>
          <p:sp>
            <p:nvSpPr>
              <p:cNvPr id="74" name="TextBox 73"/>
              <p:cNvSpPr txBox="1"/>
              <p:nvPr/>
            </p:nvSpPr>
            <p:spPr>
              <a:xfrm>
                <a:off x="707985" y="4582606"/>
                <a:ext cx="758190" cy="369332"/>
              </a:xfrm>
              <a:prstGeom prst="rect">
                <a:avLst/>
              </a:prstGeom>
              <a:noFill/>
            </p:spPr>
            <p:txBody>
              <a:bodyPr wrap="square" rtlCol="0">
                <a:spAutoFit/>
              </a:bodyPr>
              <a:lstStyle/>
              <a:p>
                <a:r>
                  <a:rPr lang="es-ES" b="1" dirty="0" smtClean="0"/>
                  <a:t>T1-w</a:t>
                </a:r>
                <a:endParaRPr lang="en-US" b="1" dirty="0"/>
              </a:p>
            </p:txBody>
          </p:sp>
        </p:grpSp>
        <p:sp>
          <p:nvSpPr>
            <p:cNvPr id="68" name="Rounded Rectangle 67"/>
            <p:cNvSpPr/>
            <p:nvPr/>
          </p:nvSpPr>
          <p:spPr>
            <a:xfrm>
              <a:off x="3998913" y="3638550"/>
              <a:ext cx="1219200" cy="6172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sz="1200" dirty="0" err="1" smtClean="0"/>
                <a:t>Tissue</a:t>
              </a:r>
              <a:r>
                <a:rPr lang="es-ES" sz="1200" dirty="0" smtClean="0"/>
                <a:t> </a:t>
              </a:r>
              <a:r>
                <a:rPr lang="es-ES" sz="1200" dirty="0" err="1" smtClean="0"/>
                <a:t>segmentation</a:t>
              </a:r>
              <a:endParaRPr lang="es-ES" sz="1200" dirty="0" smtClean="0"/>
            </a:p>
            <a:p>
              <a:pPr algn="ctr"/>
              <a:r>
                <a:rPr lang="es-ES" sz="1200" dirty="0" smtClean="0"/>
                <a:t>(SPM8)</a:t>
              </a:r>
              <a:endParaRPr lang="en-US" sz="1200" dirty="0"/>
            </a:p>
          </p:txBody>
        </p:sp>
        <p:cxnSp>
          <p:nvCxnSpPr>
            <p:cNvPr id="70" name="Straight Arrow Connector 69"/>
            <p:cNvCxnSpPr/>
            <p:nvPr/>
          </p:nvCxnSpPr>
          <p:spPr>
            <a:xfrm>
              <a:off x="1598295" y="3947160"/>
              <a:ext cx="2244126"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98" name="Table 97"/>
          <p:cNvGraphicFramePr>
            <a:graphicFrameLocks noGrp="1"/>
          </p:cNvGraphicFramePr>
          <p:nvPr>
            <p:extLst>
              <p:ext uri="{D42A27DB-BD31-4B8C-83A1-F6EECF244321}">
                <p14:modId xmlns:p14="http://schemas.microsoft.com/office/powerpoint/2010/main" val="2482679774"/>
              </p:ext>
            </p:extLst>
          </p:nvPr>
        </p:nvGraphicFramePr>
        <p:xfrm>
          <a:off x="5131663" y="2417277"/>
          <a:ext cx="3530196" cy="2885026"/>
        </p:xfrm>
        <a:graphic>
          <a:graphicData uri="http://schemas.openxmlformats.org/drawingml/2006/table">
            <a:tbl>
              <a:tblPr firstRow="1" firstCol="1" bandRow="1">
                <a:tableStyleId>{69012ECD-51FC-41F1-AA8D-1B2483CD663E}</a:tableStyleId>
              </a:tblPr>
              <a:tblGrid>
                <a:gridCol w="1228002">
                  <a:extLst>
                    <a:ext uri="{9D8B030D-6E8A-4147-A177-3AD203B41FA5}">
                      <a16:colId xmlns:a16="http://schemas.microsoft.com/office/drawing/2014/main" val="2116100933"/>
                    </a:ext>
                  </a:extLst>
                </a:gridCol>
                <a:gridCol w="918803">
                  <a:extLst>
                    <a:ext uri="{9D8B030D-6E8A-4147-A177-3AD203B41FA5}">
                      <a16:colId xmlns:a16="http://schemas.microsoft.com/office/drawing/2014/main" val="1749098331"/>
                    </a:ext>
                  </a:extLst>
                </a:gridCol>
                <a:gridCol w="1383391">
                  <a:extLst>
                    <a:ext uri="{9D8B030D-6E8A-4147-A177-3AD203B41FA5}">
                      <a16:colId xmlns:a16="http://schemas.microsoft.com/office/drawing/2014/main" val="2288686978"/>
                    </a:ext>
                  </a:extLst>
                </a:gridCol>
              </a:tblGrid>
              <a:tr h="381997">
                <a:tc>
                  <a:txBody>
                    <a:bodyPr/>
                    <a:lstStyle/>
                    <a:p>
                      <a:pPr>
                        <a:lnSpc>
                          <a:spcPct val="150000"/>
                        </a:lnSpc>
                        <a:spcBef>
                          <a:spcPts val="1000"/>
                        </a:spcBef>
                        <a:spcAft>
                          <a:spcPts val="1200"/>
                        </a:spcAft>
                      </a:pPr>
                      <a:r>
                        <a:rPr lang="en-US" sz="1000" dirty="0" smtClean="0">
                          <a:solidFill>
                            <a:schemeClr val="tx1"/>
                          </a:solidFill>
                          <a:effectLst/>
                          <a:latin typeface="Roboto" pitchFamily="2" charset="0"/>
                          <a:ea typeface="Roboto" pitchFamily="2" charset="0"/>
                        </a:rPr>
                        <a:t>Pipeline</a:t>
                      </a:r>
                      <a:endParaRPr lang="en-US" sz="1200" b="1" dirty="0">
                        <a:solidFill>
                          <a:schemeClr val="tx1"/>
                        </a:solidFill>
                        <a:effectLst/>
                        <a:latin typeface="Roboto" pitchFamily="2" charset="0"/>
                        <a:ea typeface="Roboto" pitchFamily="2" charset="0"/>
                      </a:endParaRPr>
                    </a:p>
                  </a:txBody>
                  <a:tcPr marL="27305"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Bef>
                          <a:spcPts val="1000"/>
                        </a:spcBef>
                        <a:spcAft>
                          <a:spcPts val="1200"/>
                        </a:spcAft>
                      </a:pPr>
                      <a:r>
                        <a:rPr lang="en-US" sz="1000" dirty="0">
                          <a:solidFill>
                            <a:schemeClr val="tx1"/>
                          </a:solidFill>
                          <a:effectLst/>
                          <a:latin typeface="Roboto" pitchFamily="2" charset="0"/>
                          <a:ea typeface="Roboto" pitchFamily="2" charset="0"/>
                        </a:rPr>
                        <a:t>Lesion segmentation</a:t>
                      </a:r>
                      <a:endParaRPr lang="en-US" sz="1200" b="1" dirty="0">
                        <a:solidFill>
                          <a:schemeClr val="tx1"/>
                        </a:solidFill>
                        <a:effectLst/>
                        <a:latin typeface="Roboto" pitchFamily="2" charset="0"/>
                        <a:ea typeface="Roboto" pitchFamily="2"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Bef>
                          <a:spcPts val="1000"/>
                        </a:spcBef>
                        <a:spcAft>
                          <a:spcPts val="1200"/>
                        </a:spcAft>
                      </a:pPr>
                      <a:r>
                        <a:rPr lang="en-US" sz="1000" dirty="0">
                          <a:solidFill>
                            <a:schemeClr val="tx1"/>
                          </a:solidFill>
                          <a:effectLst/>
                          <a:latin typeface="Roboto" pitchFamily="2" charset="0"/>
                          <a:ea typeface="Roboto" pitchFamily="2" charset="0"/>
                        </a:rPr>
                        <a:t>Lesion filling</a:t>
                      </a:r>
                      <a:endParaRPr lang="en-US" sz="1200" b="1" dirty="0">
                        <a:solidFill>
                          <a:schemeClr val="tx1"/>
                        </a:solidFill>
                        <a:effectLst/>
                        <a:latin typeface="Roboto" pitchFamily="2" charset="0"/>
                        <a:ea typeface="Roboto" pitchFamily="2"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3535011"/>
                  </a:ext>
                </a:extLst>
              </a:tr>
              <a:tr h="317725">
                <a:tc>
                  <a:txBody>
                    <a:bodyPr/>
                    <a:lstStyle/>
                    <a:p>
                      <a:pPr algn="l">
                        <a:spcAft>
                          <a:spcPts val="1200"/>
                        </a:spcAft>
                      </a:pPr>
                      <a:r>
                        <a:rPr lang="en-US" sz="1000" b="1" dirty="0" smtClean="0">
                          <a:effectLst/>
                          <a:latin typeface="Roboto" pitchFamily="2" charset="0"/>
                          <a:ea typeface="Roboto" pitchFamily="2" charset="0"/>
                        </a:rPr>
                        <a:t>1.Original</a:t>
                      </a:r>
                      <a:endParaRPr lang="en-US" sz="1200" b="1"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r>
                        <a:rPr lang="en-US" sz="1000" dirty="0">
                          <a:effectLst/>
                          <a:latin typeface="Roboto" pitchFamily="2" charset="0"/>
                          <a:ea typeface="Roboto" pitchFamily="2" charset="0"/>
                        </a:rPr>
                        <a:t>-</a:t>
                      </a: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r>
                        <a:rPr lang="en-US" sz="1000" dirty="0">
                          <a:effectLst/>
                          <a:latin typeface="Roboto" pitchFamily="2" charset="0"/>
                          <a:ea typeface="Roboto" pitchFamily="2" charset="0"/>
                        </a:rPr>
                        <a:t>-</a:t>
                      </a: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2088264"/>
                  </a:ext>
                </a:extLst>
              </a:tr>
              <a:tr h="375474">
                <a:tc>
                  <a:txBody>
                    <a:bodyPr/>
                    <a:lstStyle/>
                    <a:p>
                      <a:pPr algn="l">
                        <a:spcAft>
                          <a:spcPts val="1200"/>
                        </a:spcAft>
                      </a:pPr>
                      <a:r>
                        <a:rPr lang="en-US" sz="1000" b="1" dirty="0" smtClean="0">
                          <a:effectLst/>
                          <a:latin typeface="Roboto" pitchFamily="2" charset="0"/>
                          <a:ea typeface="Roboto" pitchFamily="2" charset="0"/>
                        </a:rPr>
                        <a:t>2.Expert Masked</a:t>
                      </a:r>
                      <a:endParaRPr lang="en-US" sz="1200" b="1"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r>
                        <a:rPr lang="en-US" sz="1000" dirty="0">
                          <a:effectLst/>
                          <a:latin typeface="Roboto" pitchFamily="2" charset="0"/>
                          <a:ea typeface="Roboto" pitchFamily="2" charset="0"/>
                        </a:rPr>
                        <a:t>Manual</a:t>
                      </a: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r>
                        <a:rPr lang="en-US" sz="1000" dirty="0">
                          <a:effectLst/>
                          <a:latin typeface="Roboto" pitchFamily="2" charset="0"/>
                          <a:ea typeface="Roboto" pitchFamily="2" charset="0"/>
                        </a:rPr>
                        <a:t>Expert annotations are masked</a:t>
                      </a: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6219820"/>
                  </a:ext>
                </a:extLst>
              </a:tr>
              <a:tr h="362472">
                <a:tc>
                  <a:txBody>
                    <a:bodyPr/>
                    <a:lstStyle/>
                    <a:p>
                      <a:pPr algn="l">
                        <a:spcAft>
                          <a:spcPts val="1200"/>
                        </a:spcAft>
                      </a:pPr>
                      <a:r>
                        <a:rPr lang="en-US" sz="1000" smtClean="0">
                          <a:effectLst/>
                          <a:latin typeface="Roboto" pitchFamily="2" charset="0"/>
                          <a:ea typeface="Roboto" pitchFamily="2" charset="0"/>
                        </a:rPr>
                        <a:t>3.SLS Masked</a:t>
                      </a:r>
                      <a:endParaRPr lang="en-US" sz="120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r>
                        <a:rPr lang="en-US" sz="1000" dirty="0">
                          <a:effectLst/>
                          <a:latin typeface="Roboto" pitchFamily="2" charset="0"/>
                          <a:ea typeface="Roboto" pitchFamily="2" charset="0"/>
                        </a:rPr>
                        <a:t>SLS</a:t>
                      </a: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r>
                        <a:rPr lang="en-US" sz="1000" dirty="0">
                          <a:effectLst/>
                          <a:latin typeface="Roboto" pitchFamily="2" charset="0"/>
                          <a:ea typeface="Roboto" pitchFamily="2" charset="0"/>
                        </a:rPr>
                        <a:t>SLS lesion masks are masked</a:t>
                      </a: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8392701"/>
                  </a:ext>
                </a:extLst>
              </a:tr>
              <a:tr h="356626">
                <a:tc>
                  <a:txBody>
                    <a:bodyPr/>
                    <a:lstStyle/>
                    <a:p>
                      <a:pPr algn="l">
                        <a:spcAft>
                          <a:spcPts val="1200"/>
                        </a:spcAft>
                      </a:pPr>
                      <a:r>
                        <a:rPr lang="en-US" sz="1000" smtClean="0">
                          <a:effectLst/>
                          <a:latin typeface="Roboto" pitchFamily="2" charset="0"/>
                          <a:ea typeface="Roboto" pitchFamily="2" charset="0"/>
                        </a:rPr>
                        <a:t>4.SLS Filled</a:t>
                      </a:r>
                      <a:endParaRPr lang="en-US" sz="120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r>
                        <a:rPr lang="en-US" sz="1000" dirty="0">
                          <a:effectLst/>
                          <a:latin typeface="Roboto" pitchFamily="2" charset="0"/>
                          <a:ea typeface="Roboto" pitchFamily="2" charset="0"/>
                        </a:rPr>
                        <a:t>SLS</a:t>
                      </a: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r>
                        <a:rPr lang="en-US" sz="1000" dirty="0">
                          <a:effectLst/>
                          <a:latin typeface="Roboto" pitchFamily="2" charset="0"/>
                          <a:ea typeface="Roboto" pitchFamily="2" charset="0"/>
                        </a:rPr>
                        <a:t>SLS lesion masks are filled by SLF</a:t>
                      </a: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8385676"/>
                  </a:ext>
                </a:extLst>
              </a:tr>
              <a:tr h="419153">
                <a:tc>
                  <a:txBody>
                    <a:bodyPr/>
                    <a:lstStyle/>
                    <a:p>
                      <a:pPr algn="l">
                        <a:spcAft>
                          <a:spcPts val="1200"/>
                        </a:spcAft>
                      </a:pPr>
                      <a:r>
                        <a:rPr lang="en-US" sz="1000" dirty="0" smtClean="0">
                          <a:effectLst/>
                          <a:latin typeface="Roboto" pitchFamily="2" charset="0"/>
                          <a:ea typeface="Roboto" pitchFamily="2" charset="0"/>
                        </a:rPr>
                        <a:t>5.Expert Filled (GT)</a:t>
                      </a: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r>
                        <a:rPr lang="en-US" sz="1000" dirty="0">
                          <a:effectLst/>
                          <a:latin typeface="Roboto" pitchFamily="2" charset="0"/>
                          <a:ea typeface="Roboto" pitchFamily="2" charset="0"/>
                        </a:rPr>
                        <a:t>Manual</a:t>
                      </a: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r>
                        <a:rPr lang="en-US" sz="1000" dirty="0">
                          <a:effectLst/>
                          <a:latin typeface="Roboto" pitchFamily="2" charset="0"/>
                          <a:ea typeface="Roboto" pitchFamily="2" charset="0"/>
                        </a:rPr>
                        <a:t>Expert annotations are filled by SLF</a:t>
                      </a: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04126"/>
                  </a:ext>
                </a:extLst>
              </a:tr>
              <a:tr h="596376">
                <a:tc>
                  <a:txBody>
                    <a:bodyPr/>
                    <a:lstStyle/>
                    <a:p>
                      <a:pPr algn="l">
                        <a:spcAft>
                          <a:spcPts val="1200"/>
                        </a:spcAft>
                      </a:pP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1200"/>
                        </a:spcAft>
                      </a:pPr>
                      <a:endParaRPr lang="en-US" sz="1200" dirty="0">
                        <a:solidFill>
                          <a:srgbClr val="00000A"/>
                        </a:solidFill>
                        <a:effectLst/>
                        <a:latin typeface="Roboto" pitchFamily="2" charset="0"/>
                        <a:ea typeface="Roboto" pitchFamily="2" charset="0"/>
                        <a:cs typeface="Cambria" panose="02040503050406030204" pitchFamily="18" charset="0"/>
                      </a:endParaRPr>
                    </a:p>
                  </a:txBody>
                  <a:tcPr marL="27305"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1763280"/>
                  </a:ext>
                </a:extLst>
              </a:tr>
            </a:tbl>
          </a:graphicData>
        </a:graphic>
      </p:graphicFrame>
      <p:grpSp>
        <p:nvGrpSpPr>
          <p:cNvPr id="100" name="Group 99"/>
          <p:cNvGrpSpPr/>
          <p:nvPr/>
        </p:nvGrpSpPr>
        <p:grpSpPr>
          <a:xfrm>
            <a:off x="65357" y="3033862"/>
            <a:ext cx="4104208" cy="1971218"/>
            <a:chOff x="572462" y="3188147"/>
            <a:chExt cx="3249961" cy="1504472"/>
          </a:xfrm>
        </p:grpSpPr>
        <p:pic>
          <p:nvPicPr>
            <p:cNvPr id="97" name="Picture 96"/>
            <p:cNvPicPr>
              <a:picLocks noChangeAspect="1"/>
            </p:cNvPicPr>
            <p:nvPr/>
          </p:nvPicPr>
          <p:blipFill>
            <a:blip r:embed="rId4"/>
            <a:stretch>
              <a:fillRect/>
            </a:stretch>
          </p:blipFill>
          <p:spPr>
            <a:xfrm>
              <a:off x="572462" y="3188147"/>
              <a:ext cx="3249961" cy="1220777"/>
            </a:xfrm>
            <a:prstGeom prst="rect">
              <a:avLst/>
            </a:prstGeom>
          </p:spPr>
        </p:pic>
        <p:sp>
          <p:nvSpPr>
            <p:cNvPr id="99" name="TextBox 98"/>
            <p:cNvSpPr txBox="1"/>
            <p:nvPr/>
          </p:nvSpPr>
          <p:spPr>
            <a:xfrm>
              <a:off x="1626006" y="4323287"/>
              <a:ext cx="1076960" cy="369332"/>
            </a:xfrm>
            <a:prstGeom prst="rect">
              <a:avLst/>
            </a:prstGeom>
            <a:noFill/>
          </p:spPr>
          <p:txBody>
            <a:bodyPr wrap="square" rtlCol="0">
              <a:spAutoFit/>
            </a:bodyPr>
            <a:lstStyle/>
            <a:p>
              <a:r>
                <a:rPr lang="es-ES" b="1" dirty="0" smtClean="0"/>
                <a:t>Original</a:t>
              </a:r>
              <a:endParaRPr lang="en-US" b="1" dirty="0"/>
            </a:p>
          </p:txBody>
        </p:sp>
      </p:grpSp>
      <p:grpSp>
        <p:nvGrpSpPr>
          <p:cNvPr id="102" name="Group 101"/>
          <p:cNvGrpSpPr/>
          <p:nvPr/>
        </p:nvGrpSpPr>
        <p:grpSpPr>
          <a:xfrm>
            <a:off x="133178" y="3082107"/>
            <a:ext cx="4036387" cy="2691806"/>
            <a:chOff x="838417" y="4756512"/>
            <a:chExt cx="3352062" cy="2213891"/>
          </a:xfrm>
        </p:grpSpPr>
        <p:pic>
          <p:nvPicPr>
            <p:cNvPr id="95" name="Picture 94"/>
            <p:cNvPicPr>
              <a:picLocks noChangeAspect="1"/>
            </p:cNvPicPr>
            <p:nvPr/>
          </p:nvPicPr>
          <p:blipFill>
            <a:blip r:embed="rId5"/>
            <a:stretch>
              <a:fillRect/>
            </a:stretch>
          </p:blipFill>
          <p:spPr>
            <a:xfrm>
              <a:off x="838417" y="4756512"/>
              <a:ext cx="3352062" cy="1836053"/>
            </a:xfrm>
            <a:prstGeom prst="rect">
              <a:avLst/>
            </a:prstGeom>
          </p:spPr>
        </p:pic>
        <p:sp>
          <p:nvSpPr>
            <p:cNvPr id="101" name="TextBox 100"/>
            <p:cNvSpPr txBox="1"/>
            <p:nvPr/>
          </p:nvSpPr>
          <p:spPr>
            <a:xfrm>
              <a:off x="1626006" y="6601071"/>
              <a:ext cx="1630274" cy="369332"/>
            </a:xfrm>
            <a:prstGeom prst="rect">
              <a:avLst/>
            </a:prstGeom>
            <a:noFill/>
          </p:spPr>
          <p:txBody>
            <a:bodyPr wrap="square" rtlCol="0">
              <a:spAutoFit/>
            </a:bodyPr>
            <a:lstStyle/>
            <a:p>
              <a:r>
                <a:rPr lang="es-ES" b="1" dirty="0" err="1" smtClean="0"/>
                <a:t>Expert</a:t>
              </a:r>
              <a:r>
                <a:rPr lang="es-ES" b="1" dirty="0" smtClean="0"/>
                <a:t> </a:t>
              </a:r>
              <a:r>
                <a:rPr lang="es-ES" b="1" dirty="0" err="1" smtClean="0"/>
                <a:t>Masked</a:t>
              </a:r>
              <a:endParaRPr lang="en-US" b="1" dirty="0"/>
            </a:p>
          </p:txBody>
        </p:sp>
      </p:grpSp>
      <p:grpSp>
        <p:nvGrpSpPr>
          <p:cNvPr id="104" name="Group 103"/>
          <p:cNvGrpSpPr/>
          <p:nvPr/>
        </p:nvGrpSpPr>
        <p:grpSpPr>
          <a:xfrm>
            <a:off x="-190257" y="2988515"/>
            <a:ext cx="5146068" cy="2674051"/>
            <a:chOff x="90946" y="4363970"/>
            <a:chExt cx="4133554" cy="2216062"/>
          </a:xfrm>
        </p:grpSpPr>
        <p:pic>
          <p:nvPicPr>
            <p:cNvPr id="94" name="Picture 93"/>
            <p:cNvPicPr>
              <a:picLocks noChangeAspect="1"/>
            </p:cNvPicPr>
            <p:nvPr/>
          </p:nvPicPr>
          <p:blipFill>
            <a:blip r:embed="rId6"/>
            <a:stretch>
              <a:fillRect/>
            </a:stretch>
          </p:blipFill>
          <p:spPr>
            <a:xfrm>
              <a:off x="90946" y="4363970"/>
              <a:ext cx="4133554" cy="1852835"/>
            </a:xfrm>
            <a:prstGeom prst="rect">
              <a:avLst/>
            </a:prstGeom>
          </p:spPr>
        </p:pic>
        <p:sp>
          <p:nvSpPr>
            <p:cNvPr id="103" name="TextBox 102"/>
            <p:cNvSpPr txBox="1"/>
            <p:nvPr/>
          </p:nvSpPr>
          <p:spPr>
            <a:xfrm>
              <a:off x="1582993" y="6210700"/>
              <a:ext cx="1396594" cy="369332"/>
            </a:xfrm>
            <a:prstGeom prst="rect">
              <a:avLst/>
            </a:prstGeom>
            <a:noFill/>
          </p:spPr>
          <p:txBody>
            <a:bodyPr wrap="square" rtlCol="0">
              <a:spAutoFit/>
            </a:bodyPr>
            <a:lstStyle/>
            <a:p>
              <a:r>
                <a:rPr lang="es-ES" b="1" dirty="0" smtClean="0"/>
                <a:t>SLS </a:t>
              </a:r>
              <a:r>
                <a:rPr lang="es-ES" b="1" dirty="0" err="1" smtClean="0"/>
                <a:t>Masked</a:t>
              </a:r>
              <a:endParaRPr lang="en-US" b="1" dirty="0"/>
            </a:p>
          </p:txBody>
        </p:sp>
      </p:grpSp>
      <p:grpSp>
        <p:nvGrpSpPr>
          <p:cNvPr id="106" name="Group 105"/>
          <p:cNvGrpSpPr/>
          <p:nvPr/>
        </p:nvGrpSpPr>
        <p:grpSpPr>
          <a:xfrm>
            <a:off x="-167949" y="3033862"/>
            <a:ext cx="5115254" cy="2807223"/>
            <a:chOff x="290372" y="6617949"/>
            <a:chExt cx="3983473" cy="2227749"/>
          </a:xfrm>
        </p:grpSpPr>
        <p:pic>
          <p:nvPicPr>
            <p:cNvPr id="59" name="Picture 58"/>
            <p:cNvPicPr>
              <a:picLocks noChangeAspect="1"/>
            </p:cNvPicPr>
            <p:nvPr/>
          </p:nvPicPr>
          <p:blipFill>
            <a:blip r:embed="rId7"/>
            <a:stretch>
              <a:fillRect/>
            </a:stretch>
          </p:blipFill>
          <p:spPr>
            <a:xfrm>
              <a:off x="290372" y="6617949"/>
              <a:ext cx="3983473" cy="1789451"/>
            </a:xfrm>
            <a:prstGeom prst="rect">
              <a:avLst/>
            </a:prstGeom>
          </p:spPr>
        </p:pic>
        <p:sp>
          <p:nvSpPr>
            <p:cNvPr id="105" name="TextBox 104"/>
            <p:cNvSpPr txBox="1"/>
            <p:nvPr/>
          </p:nvSpPr>
          <p:spPr>
            <a:xfrm>
              <a:off x="1638981" y="8476366"/>
              <a:ext cx="1396594" cy="369332"/>
            </a:xfrm>
            <a:prstGeom prst="rect">
              <a:avLst/>
            </a:prstGeom>
            <a:noFill/>
          </p:spPr>
          <p:txBody>
            <a:bodyPr wrap="square" rtlCol="0">
              <a:spAutoFit/>
            </a:bodyPr>
            <a:lstStyle/>
            <a:p>
              <a:r>
                <a:rPr lang="es-ES" b="1" dirty="0" smtClean="0"/>
                <a:t>SLS </a:t>
              </a:r>
              <a:r>
                <a:rPr lang="es-ES" b="1" dirty="0" err="1" smtClean="0"/>
                <a:t>Filled</a:t>
              </a:r>
              <a:endParaRPr lang="en-US" b="1" dirty="0"/>
            </a:p>
          </p:txBody>
        </p:sp>
      </p:grpSp>
      <p:grpSp>
        <p:nvGrpSpPr>
          <p:cNvPr id="110" name="Group 109"/>
          <p:cNvGrpSpPr/>
          <p:nvPr/>
        </p:nvGrpSpPr>
        <p:grpSpPr>
          <a:xfrm>
            <a:off x="200401" y="3010076"/>
            <a:ext cx="4278483" cy="2849249"/>
            <a:chOff x="2143286" y="8167721"/>
            <a:chExt cx="3627711" cy="2371474"/>
          </a:xfrm>
        </p:grpSpPr>
        <p:pic>
          <p:nvPicPr>
            <p:cNvPr id="108" name="Picture 107"/>
            <p:cNvPicPr>
              <a:picLocks noChangeAspect="1"/>
            </p:cNvPicPr>
            <p:nvPr/>
          </p:nvPicPr>
          <p:blipFill>
            <a:blip r:embed="rId8"/>
            <a:stretch>
              <a:fillRect/>
            </a:stretch>
          </p:blipFill>
          <p:spPr>
            <a:xfrm>
              <a:off x="2143286" y="8167721"/>
              <a:ext cx="3627711" cy="1984544"/>
            </a:xfrm>
            <a:prstGeom prst="rect">
              <a:avLst/>
            </a:prstGeom>
          </p:spPr>
        </p:pic>
        <p:sp>
          <p:nvSpPr>
            <p:cNvPr id="109" name="TextBox 108"/>
            <p:cNvSpPr txBox="1"/>
            <p:nvPr/>
          </p:nvSpPr>
          <p:spPr>
            <a:xfrm>
              <a:off x="3263569" y="10169863"/>
              <a:ext cx="2051212" cy="369332"/>
            </a:xfrm>
            <a:prstGeom prst="rect">
              <a:avLst/>
            </a:prstGeom>
            <a:noFill/>
          </p:spPr>
          <p:txBody>
            <a:bodyPr wrap="square" rtlCol="0">
              <a:spAutoFit/>
            </a:bodyPr>
            <a:lstStyle/>
            <a:p>
              <a:r>
                <a:rPr lang="es-ES" b="1" dirty="0" err="1" smtClean="0"/>
                <a:t>Expert</a:t>
              </a:r>
              <a:r>
                <a:rPr lang="es-ES" b="1" dirty="0" smtClean="0"/>
                <a:t> </a:t>
              </a:r>
              <a:r>
                <a:rPr lang="es-ES" b="1" dirty="0" err="1" smtClean="0"/>
                <a:t>Filled</a:t>
              </a:r>
              <a:r>
                <a:rPr lang="es-ES" b="1" dirty="0" smtClean="0"/>
                <a:t> (GT)</a:t>
              </a:r>
              <a:endParaRPr lang="en-US" b="1" dirty="0"/>
            </a:p>
          </p:txBody>
        </p:sp>
      </p:grpSp>
      <mc:AlternateContent xmlns:mc="http://schemas.openxmlformats.org/markup-compatibility/2006" xmlns:a14="http://schemas.microsoft.com/office/drawing/2010/main">
        <mc:Choice Requires="a14">
          <p:sp>
            <p:nvSpPr>
              <p:cNvPr id="112" name="Rectangle 111"/>
              <p:cNvSpPr/>
              <p:nvPr/>
            </p:nvSpPr>
            <p:spPr>
              <a:xfrm>
                <a:off x="624930" y="3322440"/>
                <a:ext cx="3947070" cy="576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𝐺</m:t>
                      </m:r>
                      <m:sSub>
                        <m:sSubPr>
                          <m:ctrlPr>
                            <a:rPr lang="en-US" sz="1400" i="1">
                              <a:latin typeface="Cambria Math" panose="02040503050406030204" pitchFamily="18" charset="0"/>
                            </a:rPr>
                          </m:ctrlPr>
                        </m:sSubPr>
                        <m:e>
                          <m:r>
                            <a:rPr lang="en-US" sz="1400" i="1">
                              <a:latin typeface="Cambria Math" panose="02040503050406030204" pitchFamily="18" charset="0"/>
                            </a:rPr>
                            <m:t>𝑀</m:t>
                          </m:r>
                        </m:e>
                        <m:sub>
                          <m:d>
                            <m:dPr>
                              <m:begChr m:val="{"/>
                              <m:endChr m:val=""/>
                              <m:ctrlPr>
                                <a:rPr lang="en-US" sz="1400" i="1">
                                  <a:latin typeface="Cambria Math" panose="02040503050406030204" pitchFamily="18" charset="0"/>
                                </a:rPr>
                              </m:ctrlPr>
                            </m:dPr>
                            <m:e>
                              <m:r>
                                <a:rPr lang="en-US" sz="1400" i="0">
                                  <a:latin typeface="Cambria Math" panose="02040503050406030204" pitchFamily="18" charset="0"/>
                                </a:rPr>
                                <m:t>1...4}</m:t>
                              </m:r>
                              <m:r>
                                <a:rPr lang="en-US" sz="1400" i="1">
                                  <a:latin typeface="Cambria Math" panose="02040503050406030204" pitchFamily="18" charset="0"/>
                                </a:rPr>
                                <m:t>𝑣𝑠</m:t>
                              </m:r>
                              <m:r>
                                <a:rPr lang="en-US" sz="1400" i="0">
                                  <a:latin typeface="Cambria Math" panose="02040503050406030204" pitchFamily="18" charset="0"/>
                                </a:rPr>
                                <m:t>5</m:t>
                              </m:r>
                            </m:e>
                          </m:d>
                        </m:sub>
                      </m:sSub>
                      <m:r>
                        <a:rPr lang="en-US" sz="1400" i="0">
                          <a:latin typeface="Cambria Math" panose="02040503050406030204" pitchFamily="18" charset="0"/>
                        </a:rPr>
                        <m:t>=</m:t>
                      </m:r>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𝑁𝐺𝑀</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d>
                                    <m:dPr>
                                      <m:begChr m:val="{"/>
                                      <m:endChr m:val="}"/>
                                      <m:ctrlPr>
                                        <a:rPr lang="en-US" sz="1400" i="1">
                                          <a:latin typeface="Cambria Math" panose="02040503050406030204" pitchFamily="18" charset="0"/>
                                        </a:rPr>
                                      </m:ctrlPr>
                                    </m:dPr>
                                    <m:e>
                                      <m:r>
                                        <a:rPr lang="en-US" sz="1400" i="0">
                                          <a:latin typeface="Cambria Math" panose="02040503050406030204" pitchFamily="18" charset="0"/>
                                        </a:rPr>
                                        <m:t>1...4</m:t>
                                      </m:r>
                                    </m:e>
                                  </m:d>
                                </m:sub>
                              </m:sSub>
                              <m:r>
                                <a:rPr lang="en-US" sz="1400" i="0">
                                  <a:latin typeface="Cambria Math" panose="02040503050406030204" pitchFamily="18" charset="0"/>
                                </a:rPr>
                                <m:t>−</m:t>
                              </m:r>
                              <m:r>
                                <a:rPr lang="en-US" sz="1400" i="1">
                                  <a:latin typeface="Cambria Math" panose="02040503050406030204" pitchFamily="18" charset="0"/>
                                </a:rPr>
                                <m:t>𝑁𝐺𝑀</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0">
                                      <a:latin typeface="Cambria Math" panose="02040503050406030204" pitchFamily="18" charset="0"/>
                                    </a:rPr>
                                    <m:t>5</m:t>
                                  </m:r>
                                </m:sub>
                              </m:sSub>
                            </m:e>
                          </m:d>
                        </m:num>
                        <m:den>
                          <m:r>
                            <a:rPr lang="en-US" sz="1400" i="1">
                              <a:latin typeface="Cambria Math" panose="02040503050406030204" pitchFamily="18" charset="0"/>
                            </a:rPr>
                            <m:t>𝑁𝐺𝑀</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0">
                                  <a:latin typeface="Cambria Math" panose="02040503050406030204" pitchFamily="18" charset="0"/>
                                </a:rPr>
                                <m:t>5</m:t>
                              </m:r>
                            </m:sub>
                          </m:sSub>
                        </m:den>
                      </m:f>
                      <m:r>
                        <a:rPr lang="en-US" sz="1400" i="0">
                          <a:latin typeface="Cambria Math" panose="02040503050406030204" pitchFamily="18" charset="0"/>
                        </a:rPr>
                        <m:t>×100</m:t>
                      </m:r>
                    </m:oMath>
                  </m:oMathPara>
                </a14:m>
                <a:endParaRPr lang="en-US" sz="1400" dirty="0"/>
              </a:p>
            </p:txBody>
          </p:sp>
        </mc:Choice>
        <mc:Fallback xmlns="">
          <p:sp>
            <p:nvSpPr>
              <p:cNvPr id="112" name="Rectangle 111"/>
              <p:cNvSpPr>
                <a:spLocks noRot="1" noChangeAspect="1" noMove="1" noResize="1" noEditPoints="1" noAdjustHandles="1" noChangeArrowheads="1" noChangeShapeType="1" noTextEdit="1"/>
              </p:cNvSpPr>
              <p:nvPr/>
            </p:nvSpPr>
            <p:spPr>
              <a:xfrm>
                <a:off x="624930" y="3322440"/>
                <a:ext cx="3947070" cy="57656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p:cNvSpPr/>
              <p:nvPr/>
            </p:nvSpPr>
            <p:spPr>
              <a:xfrm>
                <a:off x="157970" y="4197777"/>
                <a:ext cx="4913902" cy="576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𝑊</m:t>
                      </m:r>
                      <m:sSub>
                        <m:sSubPr>
                          <m:ctrlPr>
                            <a:rPr lang="en-US" sz="1400" i="1">
                              <a:latin typeface="Cambria Math" panose="02040503050406030204" pitchFamily="18" charset="0"/>
                            </a:rPr>
                          </m:ctrlPr>
                        </m:sSubPr>
                        <m:e>
                          <m:r>
                            <a:rPr lang="en-US" sz="1400" i="1">
                              <a:latin typeface="Cambria Math" panose="02040503050406030204" pitchFamily="18" charset="0"/>
                            </a:rPr>
                            <m:t>𝑀</m:t>
                          </m:r>
                        </m:e>
                        <m:sub>
                          <m:d>
                            <m:dPr>
                              <m:begChr m:val="{"/>
                              <m:endChr m:val=""/>
                              <m:ctrlPr>
                                <a:rPr lang="en-US" sz="1400" i="1">
                                  <a:latin typeface="Cambria Math" panose="02040503050406030204" pitchFamily="18" charset="0"/>
                                </a:rPr>
                              </m:ctrlPr>
                            </m:dPr>
                            <m:e>
                              <m:r>
                                <a:rPr lang="en-US" sz="1400" i="0">
                                  <a:latin typeface="Cambria Math" panose="02040503050406030204" pitchFamily="18" charset="0"/>
                                </a:rPr>
                                <m:t>1...4}</m:t>
                              </m:r>
                              <m:r>
                                <a:rPr lang="en-US" sz="1400" i="1">
                                  <a:latin typeface="Cambria Math" panose="02040503050406030204" pitchFamily="18" charset="0"/>
                                </a:rPr>
                                <m:t>𝑣𝑠</m:t>
                              </m:r>
                              <m:r>
                                <a:rPr lang="en-US" sz="1400" i="0">
                                  <a:latin typeface="Cambria Math" panose="02040503050406030204" pitchFamily="18" charset="0"/>
                                </a:rPr>
                                <m:t>5</m:t>
                              </m:r>
                            </m:e>
                          </m:d>
                        </m:sub>
                      </m:sSub>
                      <m:r>
                        <a:rPr lang="en-US" sz="1400" i="0">
                          <a:latin typeface="Cambria Math" panose="02040503050406030204" pitchFamily="18" charset="0"/>
                        </a:rPr>
                        <m:t>=</m:t>
                      </m:r>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𝑁𝑊𝑀</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d>
                                    <m:dPr>
                                      <m:begChr m:val="{"/>
                                      <m:endChr m:val="}"/>
                                      <m:ctrlPr>
                                        <a:rPr lang="en-US" sz="1400" i="1">
                                          <a:latin typeface="Cambria Math" panose="02040503050406030204" pitchFamily="18" charset="0"/>
                                        </a:rPr>
                                      </m:ctrlPr>
                                    </m:dPr>
                                    <m:e>
                                      <m:r>
                                        <a:rPr lang="en-US" sz="1400" i="0">
                                          <a:latin typeface="Cambria Math" panose="02040503050406030204" pitchFamily="18" charset="0"/>
                                        </a:rPr>
                                        <m:t>1...4</m:t>
                                      </m:r>
                                    </m:e>
                                  </m:d>
                                </m:sub>
                              </m:sSub>
                              <m:r>
                                <a:rPr lang="en-US" sz="1400" i="0">
                                  <a:latin typeface="Cambria Math" panose="02040503050406030204" pitchFamily="18" charset="0"/>
                                </a:rPr>
                                <m:t>−</m:t>
                              </m:r>
                              <m:r>
                                <a:rPr lang="en-US" sz="1400" i="1">
                                  <a:latin typeface="Cambria Math" panose="02040503050406030204" pitchFamily="18" charset="0"/>
                                </a:rPr>
                                <m:t>𝑁𝑊𝑀</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0">
                                      <a:latin typeface="Cambria Math" panose="02040503050406030204" pitchFamily="18" charset="0"/>
                                    </a:rPr>
                                    <m:t>5</m:t>
                                  </m:r>
                                </m:sub>
                              </m:sSub>
                            </m:e>
                          </m:d>
                        </m:num>
                        <m:den>
                          <m:r>
                            <a:rPr lang="en-US" sz="1400" i="1">
                              <a:latin typeface="Cambria Math" panose="02040503050406030204" pitchFamily="18" charset="0"/>
                            </a:rPr>
                            <m:t>𝑁𝑊𝑀</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0">
                                  <a:latin typeface="Cambria Math" panose="02040503050406030204" pitchFamily="18" charset="0"/>
                                </a:rPr>
                                <m:t>5</m:t>
                              </m:r>
                            </m:sub>
                          </m:sSub>
                        </m:den>
                      </m:f>
                      <m:r>
                        <a:rPr lang="en-US" sz="1400" i="0">
                          <a:latin typeface="Cambria Math" panose="02040503050406030204" pitchFamily="18" charset="0"/>
                        </a:rPr>
                        <m:t>×100</m:t>
                      </m:r>
                    </m:oMath>
                  </m:oMathPara>
                </a14:m>
                <a:endParaRPr lang="en-US" sz="1400" dirty="0"/>
              </a:p>
            </p:txBody>
          </p:sp>
        </mc:Choice>
        <mc:Fallback xmlns="">
          <p:sp>
            <p:nvSpPr>
              <p:cNvPr id="114" name="Rectangle 113"/>
              <p:cNvSpPr>
                <a:spLocks noRot="1" noChangeAspect="1" noMove="1" noResize="1" noEditPoints="1" noAdjustHandles="1" noChangeArrowheads="1" noChangeShapeType="1" noTextEdit="1"/>
              </p:cNvSpPr>
              <p:nvPr/>
            </p:nvSpPr>
            <p:spPr>
              <a:xfrm>
                <a:off x="157970" y="4197777"/>
                <a:ext cx="4913902" cy="576568"/>
              </a:xfrm>
              <a:prstGeom prst="rect">
                <a:avLst/>
              </a:prstGeom>
              <a:blipFill>
                <a:blip r:embed="rId10"/>
                <a:stretch>
                  <a:fillRect/>
                </a:stretch>
              </a:blipFill>
            </p:spPr>
            <p:txBody>
              <a:bodyPr/>
              <a:lstStyle/>
              <a:p>
                <a:r>
                  <a:rPr lang="en-US">
                    <a:noFill/>
                  </a:rPr>
                  <a:t> </a:t>
                </a:r>
              </a:p>
            </p:txBody>
          </p:sp>
        </mc:Fallback>
      </mc:AlternateContent>
      <p:sp>
        <p:nvSpPr>
          <p:cNvPr id="116" name="Rectangle 115"/>
          <p:cNvSpPr/>
          <p:nvPr/>
        </p:nvSpPr>
        <p:spPr>
          <a:xfrm>
            <a:off x="5035355" y="2852174"/>
            <a:ext cx="3713358" cy="328053"/>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7" name="Rectangle 116"/>
          <p:cNvSpPr/>
          <p:nvPr/>
        </p:nvSpPr>
        <p:spPr>
          <a:xfrm>
            <a:off x="5042665" y="3180227"/>
            <a:ext cx="3713358" cy="374064"/>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8" name="Rectangle 117"/>
          <p:cNvSpPr/>
          <p:nvPr/>
        </p:nvSpPr>
        <p:spPr>
          <a:xfrm>
            <a:off x="5042665" y="3538860"/>
            <a:ext cx="3713358" cy="37305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9" name="Rectangle 118"/>
          <p:cNvSpPr/>
          <p:nvPr/>
        </p:nvSpPr>
        <p:spPr>
          <a:xfrm>
            <a:off x="5042665" y="3912923"/>
            <a:ext cx="3713358" cy="36774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0" name="Rectangle 119"/>
          <p:cNvSpPr/>
          <p:nvPr/>
        </p:nvSpPr>
        <p:spPr>
          <a:xfrm>
            <a:off x="5053633" y="4301194"/>
            <a:ext cx="3713358" cy="357623"/>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227F3176-F9F6-45D0-9446-6BF35B4A50FB}" type="slidenum">
              <a:rPr lang="en-US" smtClean="0"/>
              <a:pPr/>
              <a:t>43</a:t>
            </a:fld>
            <a:r>
              <a:rPr lang="en-US" smtClean="0"/>
              <a:t> / 75</a:t>
            </a:r>
            <a:endParaRPr lang="en-US" dirty="0"/>
          </a:p>
        </p:txBody>
      </p:sp>
    </p:spTree>
    <p:extLst>
      <p:ext uri="{BB962C8B-B14F-4D97-AF65-F5344CB8AC3E}">
        <p14:creationId xmlns:p14="http://schemas.microsoft.com/office/powerpoint/2010/main" val="2904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16"/>
                                        </p:tgtEl>
                                      </p:cBhvr>
                                    </p:animEffect>
                                    <p:set>
                                      <p:cBhvr>
                                        <p:cTn id="19" dur="1" fill="hold">
                                          <p:stCondLst>
                                            <p:cond delay="499"/>
                                          </p:stCondLst>
                                        </p:cTn>
                                        <p:tgtEl>
                                          <p:spTgt spid="11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0"/>
                                        </p:tgtEl>
                                      </p:cBhvr>
                                    </p:animEffect>
                                    <p:set>
                                      <p:cBhvr>
                                        <p:cTn id="22" dur="1" fill="hold">
                                          <p:stCondLst>
                                            <p:cond delay="499"/>
                                          </p:stCondLst>
                                        </p:cTn>
                                        <p:tgtEl>
                                          <p:spTgt spid="10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117"/>
                                        </p:tgtEl>
                                      </p:cBhvr>
                                    </p:animEffect>
                                    <p:set>
                                      <p:cBhvr>
                                        <p:cTn id="33" dur="1" fill="hold">
                                          <p:stCondLst>
                                            <p:cond delay="499"/>
                                          </p:stCondLst>
                                        </p:cTn>
                                        <p:tgtEl>
                                          <p:spTgt spid="1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02"/>
                                        </p:tgtEl>
                                      </p:cBhvr>
                                    </p:animEffect>
                                    <p:set>
                                      <p:cBhvr>
                                        <p:cTn id="38" dur="1" fill="hold">
                                          <p:stCondLst>
                                            <p:cond delay="499"/>
                                          </p:stCondLst>
                                        </p:cTn>
                                        <p:tgtEl>
                                          <p:spTgt spid="10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18"/>
                                        </p:tgtEl>
                                      </p:cBhvr>
                                    </p:animEffect>
                                    <p:set>
                                      <p:cBhvr>
                                        <p:cTn id="49" dur="1" fill="hold">
                                          <p:stCondLst>
                                            <p:cond delay="499"/>
                                          </p:stCondLst>
                                        </p:cTn>
                                        <p:tgtEl>
                                          <p:spTgt spid="11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04"/>
                                        </p:tgtEl>
                                      </p:cBhvr>
                                    </p:animEffect>
                                    <p:set>
                                      <p:cBhvr>
                                        <p:cTn id="54" dur="1" fill="hold">
                                          <p:stCondLst>
                                            <p:cond delay="499"/>
                                          </p:stCondLst>
                                        </p:cTn>
                                        <p:tgtEl>
                                          <p:spTgt spid="10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9"/>
                                        </p:tgtEl>
                                      </p:cBhvr>
                                    </p:animEffect>
                                    <p:set>
                                      <p:cBhvr>
                                        <p:cTn id="65" dur="1" fill="hold">
                                          <p:stCondLst>
                                            <p:cond delay="499"/>
                                          </p:stCondLst>
                                        </p:cTn>
                                        <p:tgtEl>
                                          <p:spTgt spid="11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106"/>
                                        </p:tgtEl>
                                      </p:cBhvr>
                                    </p:animEffect>
                                    <p:set>
                                      <p:cBhvr>
                                        <p:cTn id="70" dur="1" fill="hold">
                                          <p:stCondLst>
                                            <p:cond delay="499"/>
                                          </p:stCondLst>
                                        </p:cTn>
                                        <p:tgtEl>
                                          <p:spTgt spid="10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20"/>
                                        </p:tgtEl>
                                      </p:cBhvr>
                                    </p:animEffect>
                                    <p:set>
                                      <p:cBhvr>
                                        <p:cTn id="81" dur="1" fill="hold">
                                          <p:stCondLst>
                                            <p:cond delay="499"/>
                                          </p:stCondLst>
                                        </p:cTn>
                                        <p:tgtEl>
                                          <p:spTgt spid="12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110"/>
                                        </p:tgtEl>
                                      </p:cBhvr>
                                    </p:animEffect>
                                    <p:set>
                                      <p:cBhvr>
                                        <p:cTn id="86" dur="1" fill="hold">
                                          <p:stCondLst>
                                            <p:cond delay="499"/>
                                          </p:stCondLst>
                                        </p:cTn>
                                        <p:tgtEl>
                                          <p:spTgt spid="11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2" grpId="0"/>
      <p:bldP spid="114" grpId="0"/>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5618846" cy="523220"/>
          </a:xfrm>
          <a:prstGeom prst="rect">
            <a:avLst/>
          </a:prstGeom>
          <a:noFill/>
        </p:spPr>
        <p:txBody>
          <a:bodyPr wrap="none" rtlCol="0">
            <a:spAutoFit/>
          </a:bodyPr>
          <a:lstStyle/>
          <a:p>
            <a:r>
              <a:rPr lang="es-ES" sz="2800" b="1" dirty="0">
                <a:latin typeface="Roboto" pitchFamily="2" charset="0"/>
                <a:ea typeface="Roboto" pitchFamily="2" charset="0"/>
              </a:rPr>
              <a:t>4</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endParaRPr lang="en-US" sz="2800" b="1" dirty="0">
              <a:latin typeface="Roboto" pitchFamily="2" charset="0"/>
              <a:ea typeface="Roboto" pitchFamily="2" charset="0"/>
            </a:endParaRPr>
          </a:p>
        </p:txBody>
      </p:sp>
      <p:sp>
        <p:nvSpPr>
          <p:cNvPr id="4" name="Rectangle 3"/>
          <p:cNvSpPr/>
          <p:nvPr/>
        </p:nvSpPr>
        <p:spPr>
          <a:xfrm>
            <a:off x="2130249" y="1731447"/>
            <a:ext cx="8385351" cy="369332"/>
          </a:xfrm>
          <a:prstGeom prst="rect">
            <a:avLst/>
          </a:prstGeom>
        </p:spPr>
        <p:txBody>
          <a:bodyPr wrap="square">
            <a:spAutoFit/>
          </a:bodyPr>
          <a:lstStyle/>
          <a:p>
            <a:endParaRPr lang="es-ES" dirty="0">
              <a:latin typeface="Roboto" pitchFamily="2" charset="0"/>
              <a:ea typeface="Roboto" pitchFamily="2" charset="0"/>
            </a:endParaRPr>
          </a:p>
        </p:txBody>
      </p:sp>
      <p:sp>
        <p:nvSpPr>
          <p:cNvPr id="6" name="Rectangle 5"/>
          <p:cNvSpPr/>
          <p:nvPr/>
        </p:nvSpPr>
        <p:spPr>
          <a:xfrm>
            <a:off x="177449" y="995641"/>
            <a:ext cx="8355364" cy="2031325"/>
          </a:xfrm>
          <a:prstGeom prst="rect">
            <a:avLst/>
          </a:prstGeom>
        </p:spPr>
        <p:txBody>
          <a:bodyPr wrap="square">
            <a:spAutoFit/>
          </a:bodyPr>
          <a:lstStyle/>
          <a:p>
            <a:r>
              <a:rPr lang="es-ES" b="1" dirty="0" err="1" smtClean="0">
                <a:latin typeface="Roboto" pitchFamily="2" charset="0"/>
                <a:ea typeface="Roboto" pitchFamily="2" charset="0"/>
              </a:rPr>
              <a:t>Evaluation</a:t>
            </a:r>
            <a:r>
              <a:rPr lang="es-ES" b="1" dirty="0" smtClean="0">
                <a:latin typeface="Roboto" pitchFamily="2" charset="0"/>
                <a:ea typeface="Roboto" pitchFamily="2" charset="0"/>
              </a:rPr>
              <a:t> data:</a:t>
            </a:r>
          </a:p>
          <a:p>
            <a:endParaRPr lang="es-ES" dirty="0" smtClean="0">
              <a:latin typeface="Roboto" pitchFamily="2" charset="0"/>
              <a:ea typeface="Roboto" pitchFamily="2" charset="0"/>
            </a:endParaRPr>
          </a:p>
          <a:p>
            <a:pPr marL="285750" indent="-285750" algn="just">
              <a:buFont typeface="Arial" panose="020B0604020202020204" pitchFamily="34" charset="0"/>
              <a:buChar char="•"/>
            </a:pPr>
            <a:r>
              <a:rPr lang="es-ES" dirty="0" smtClean="0">
                <a:latin typeface="Roboto" pitchFamily="2" charset="0"/>
                <a:ea typeface="Roboto" pitchFamily="2" charset="0"/>
              </a:rPr>
              <a:t>70 </a:t>
            </a:r>
            <a:r>
              <a:rPr lang="es-ES" dirty="0" err="1" smtClean="0">
                <a:latin typeface="Roboto" pitchFamily="2" charset="0"/>
                <a:ea typeface="Roboto" pitchFamily="2" charset="0"/>
              </a:rPr>
              <a:t>Clinically</a:t>
            </a:r>
            <a:r>
              <a:rPr lang="es-ES" dirty="0" smtClean="0">
                <a:latin typeface="Roboto" pitchFamily="2" charset="0"/>
                <a:ea typeface="Roboto" pitchFamily="2" charset="0"/>
              </a:rPr>
              <a:t> </a:t>
            </a:r>
            <a:r>
              <a:rPr lang="es-ES" dirty="0" err="1" smtClean="0">
                <a:latin typeface="Roboto" pitchFamily="2" charset="0"/>
                <a:ea typeface="Roboto" pitchFamily="2" charset="0"/>
              </a:rPr>
              <a:t>Isolated</a:t>
            </a:r>
            <a:r>
              <a:rPr lang="es-ES" dirty="0" smtClean="0">
                <a:latin typeface="Roboto" pitchFamily="2" charset="0"/>
                <a:ea typeface="Roboto" pitchFamily="2" charset="0"/>
              </a:rPr>
              <a:t> </a:t>
            </a:r>
            <a:r>
              <a:rPr lang="es-ES" dirty="0" err="1" smtClean="0">
                <a:latin typeface="Roboto" pitchFamily="2" charset="0"/>
                <a:ea typeface="Roboto" pitchFamily="2" charset="0"/>
              </a:rPr>
              <a:t>Syndrome</a:t>
            </a:r>
            <a:r>
              <a:rPr lang="es-ES" dirty="0" smtClean="0">
                <a:latin typeface="Roboto" pitchFamily="2" charset="0"/>
                <a:ea typeface="Roboto" pitchFamily="2" charset="0"/>
              </a:rPr>
              <a:t> (CIS) </a:t>
            </a:r>
            <a:r>
              <a:rPr lang="es-ES" dirty="0" err="1" smtClean="0">
                <a:latin typeface="Roboto" pitchFamily="2" charset="0"/>
                <a:ea typeface="Roboto" pitchFamily="2" charset="0"/>
              </a:rPr>
              <a:t>patients</a:t>
            </a:r>
            <a:r>
              <a:rPr lang="es-ES" dirty="0" smtClean="0">
                <a:latin typeface="Roboto" pitchFamily="2" charset="0"/>
                <a:ea typeface="Roboto" pitchFamily="2" charset="0"/>
              </a:rPr>
              <a:t> </a:t>
            </a:r>
            <a:r>
              <a:rPr lang="es-ES" dirty="0" err="1" smtClean="0">
                <a:latin typeface="Roboto" pitchFamily="2" charset="0"/>
                <a:ea typeface="Roboto" pitchFamily="2" charset="0"/>
              </a:rPr>
              <a:t>clearly</a:t>
            </a:r>
            <a:r>
              <a:rPr lang="es-ES" dirty="0" smtClean="0">
                <a:latin typeface="Roboto" pitchFamily="2" charset="0"/>
                <a:ea typeface="Roboto" pitchFamily="2" charset="0"/>
              </a:rPr>
              <a:t> </a:t>
            </a:r>
            <a:r>
              <a:rPr lang="es-ES" dirty="0" err="1" smtClean="0">
                <a:latin typeface="Roboto" pitchFamily="2" charset="0"/>
                <a:ea typeface="Roboto" pitchFamily="2" charset="0"/>
              </a:rPr>
              <a:t>suggestive</a:t>
            </a:r>
            <a:r>
              <a:rPr lang="es-ES" dirty="0" smtClean="0">
                <a:latin typeface="Roboto" pitchFamily="2" charset="0"/>
                <a:ea typeface="Roboto" pitchFamily="2" charset="0"/>
              </a:rPr>
              <a:t> of MS </a:t>
            </a:r>
            <a:r>
              <a:rPr lang="es-ES" dirty="0" err="1" smtClean="0">
                <a:latin typeface="Roboto" pitchFamily="2" charset="0"/>
                <a:ea typeface="Roboto" pitchFamily="2" charset="0"/>
              </a:rPr>
              <a:t>from</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Vall</a:t>
            </a:r>
            <a:r>
              <a:rPr lang="es-ES" dirty="0" smtClean="0">
                <a:latin typeface="Roboto" pitchFamily="2" charset="0"/>
                <a:ea typeface="Roboto" pitchFamily="2" charset="0"/>
              </a:rPr>
              <a:t> </a:t>
            </a:r>
            <a:r>
              <a:rPr lang="es-ES" dirty="0" err="1" smtClean="0">
                <a:latin typeface="Roboto" pitchFamily="2" charset="0"/>
                <a:ea typeface="Roboto" pitchFamily="2" charset="0"/>
              </a:rPr>
              <a:t>d’Hebron</a:t>
            </a:r>
            <a:r>
              <a:rPr lang="es-ES" dirty="0" smtClean="0">
                <a:latin typeface="Roboto" pitchFamily="2" charset="0"/>
                <a:ea typeface="Roboto" pitchFamily="2" charset="0"/>
              </a:rPr>
              <a:t> Hospital, Barcelona</a:t>
            </a:r>
          </a:p>
          <a:p>
            <a:pPr marL="285750" indent="-285750">
              <a:buFont typeface="Arial" panose="020B0604020202020204" pitchFamily="34" charset="0"/>
              <a:buChar char="•"/>
            </a:pPr>
            <a:endParaRPr lang="es-ES" dirty="0">
              <a:latin typeface="Roboto" pitchFamily="2" charset="0"/>
              <a:ea typeface="Roboto" pitchFamily="2" charset="0"/>
            </a:endParaRPr>
          </a:p>
          <a:p>
            <a:pPr marL="285750" indent="-285750">
              <a:buFont typeface="Arial" panose="020B0604020202020204" pitchFamily="34" charset="0"/>
              <a:buChar char="•"/>
            </a:pPr>
            <a:r>
              <a:rPr lang="es-ES" dirty="0" smtClean="0">
                <a:latin typeface="Roboto" pitchFamily="2" charset="0"/>
                <a:ea typeface="Roboto" pitchFamily="2" charset="0"/>
              </a:rPr>
              <a:t>3T T1-MPRAGE , PD-w and FLAIR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provided</a:t>
            </a:r>
            <a:r>
              <a:rPr lang="es-ES" dirty="0" smtClean="0">
                <a:latin typeface="Roboto" pitchFamily="2" charset="0"/>
                <a:ea typeface="Roboto" pitchFamily="2" charset="0"/>
              </a:rPr>
              <a:t> </a:t>
            </a:r>
          </a:p>
          <a:p>
            <a:endParaRPr lang="es-ES" dirty="0">
              <a:latin typeface="Roboto" pitchFamily="2" charset="0"/>
              <a:ea typeface="Roboto" pitchFamily="2" charset="0"/>
            </a:endParaRPr>
          </a:p>
        </p:txBody>
      </p:sp>
      <p:sp>
        <p:nvSpPr>
          <p:cNvPr id="5" name="Rectangle 4"/>
          <p:cNvSpPr/>
          <p:nvPr/>
        </p:nvSpPr>
        <p:spPr>
          <a:xfrm>
            <a:off x="177449" y="4311172"/>
            <a:ext cx="5392078" cy="646331"/>
          </a:xfrm>
          <a:prstGeom prst="rect">
            <a:avLst/>
          </a:prstGeom>
        </p:spPr>
        <p:txBody>
          <a:bodyPr wrap="square">
            <a:spAutoFit/>
          </a:bodyPr>
          <a:lstStyle/>
          <a:p>
            <a:pPr marL="285750" indent="-285750" algn="just">
              <a:buFont typeface="Arial" panose="020B0604020202020204" pitchFamily="34" charset="0"/>
              <a:buChar char="•"/>
            </a:pPr>
            <a:r>
              <a:rPr lang="es-ES" dirty="0" err="1" smtClean="0">
                <a:latin typeface="Roboto" pitchFamily="2" charset="0"/>
                <a:ea typeface="Roboto" pitchFamily="2" charset="0"/>
              </a:rPr>
              <a:t>Images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skull-stripped</a:t>
            </a:r>
            <a:r>
              <a:rPr lang="es-ES" dirty="0" smtClean="0">
                <a:latin typeface="Roboto" pitchFamily="2" charset="0"/>
                <a:ea typeface="Roboto" pitchFamily="2" charset="0"/>
              </a:rPr>
              <a:t> </a:t>
            </a:r>
            <a:r>
              <a:rPr lang="es-ES" dirty="0" err="1" smtClean="0">
                <a:latin typeface="Roboto" pitchFamily="2" charset="0"/>
                <a:ea typeface="Roboto" pitchFamily="2" charset="0"/>
              </a:rPr>
              <a:t>using</a:t>
            </a:r>
            <a:r>
              <a:rPr lang="es-ES" dirty="0" smtClean="0">
                <a:latin typeface="Roboto" pitchFamily="2" charset="0"/>
                <a:ea typeface="Roboto" pitchFamily="2" charset="0"/>
              </a:rPr>
              <a:t> </a:t>
            </a:r>
            <a:r>
              <a:rPr lang="es-ES" b="1" dirty="0" smtClean="0">
                <a:latin typeface="Roboto" pitchFamily="2" charset="0"/>
                <a:ea typeface="Roboto" pitchFamily="2" charset="0"/>
              </a:rPr>
              <a:t>BET</a:t>
            </a:r>
            <a:r>
              <a:rPr lang="es-ES" dirty="0" smtClean="0">
                <a:latin typeface="Roboto" pitchFamily="2" charset="0"/>
                <a:ea typeface="Roboto" pitchFamily="2" charset="0"/>
              </a:rPr>
              <a:t> and </a:t>
            </a:r>
            <a:r>
              <a:rPr lang="es-ES" dirty="0" err="1" smtClean="0">
                <a:latin typeface="Roboto" pitchFamily="2" charset="0"/>
                <a:ea typeface="Roboto" pitchFamily="2" charset="0"/>
              </a:rPr>
              <a:t>intensity</a:t>
            </a:r>
            <a:r>
              <a:rPr lang="es-ES" dirty="0" smtClean="0">
                <a:latin typeface="Roboto" pitchFamily="2" charset="0"/>
                <a:ea typeface="Roboto" pitchFamily="2" charset="0"/>
              </a:rPr>
              <a:t> </a:t>
            </a:r>
            <a:r>
              <a:rPr lang="es-ES" dirty="0" err="1" smtClean="0">
                <a:latin typeface="Roboto" pitchFamily="2" charset="0"/>
                <a:ea typeface="Roboto" pitchFamily="2" charset="0"/>
              </a:rPr>
              <a:t>normalized</a:t>
            </a:r>
            <a:r>
              <a:rPr lang="es-ES" dirty="0" smtClean="0">
                <a:latin typeface="Roboto" pitchFamily="2" charset="0"/>
                <a:ea typeface="Roboto" pitchFamily="2" charset="0"/>
              </a:rPr>
              <a:t> </a:t>
            </a:r>
            <a:r>
              <a:rPr lang="es-ES" dirty="0" err="1" smtClean="0">
                <a:latin typeface="Roboto" pitchFamily="2" charset="0"/>
                <a:ea typeface="Roboto" pitchFamily="2" charset="0"/>
              </a:rPr>
              <a:t>using</a:t>
            </a:r>
            <a:r>
              <a:rPr lang="es-ES" dirty="0" smtClean="0">
                <a:latin typeface="Roboto" pitchFamily="2" charset="0"/>
                <a:ea typeface="Roboto" pitchFamily="2" charset="0"/>
              </a:rPr>
              <a:t> </a:t>
            </a:r>
            <a:r>
              <a:rPr lang="es-ES" b="1" dirty="0" smtClean="0">
                <a:latin typeface="Roboto" pitchFamily="2" charset="0"/>
                <a:ea typeface="Roboto" pitchFamily="2" charset="0"/>
              </a:rPr>
              <a:t>N3</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8812" y="3422912"/>
            <a:ext cx="2571318" cy="2665943"/>
          </a:xfrm>
          <a:prstGeom prst="rect">
            <a:avLst/>
          </a:prstGeom>
        </p:spPr>
      </p:pic>
      <p:sp>
        <p:nvSpPr>
          <p:cNvPr id="9" name="Rectangle 8"/>
          <p:cNvSpPr/>
          <p:nvPr/>
        </p:nvSpPr>
        <p:spPr>
          <a:xfrm>
            <a:off x="177449" y="3068960"/>
            <a:ext cx="5392078" cy="923330"/>
          </a:xfrm>
          <a:prstGeom prst="rect">
            <a:avLst/>
          </a:prstGeom>
        </p:spPr>
        <p:txBody>
          <a:bodyPr wrap="square">
            <a:spAutoFit/>
          </a:bodyPr>
          <a:lstStyle/>
          <a:p>
            <a:pPr marL="285750" indent="-285750" algn="just">
              <a:buFont typeface="Arial" panose="020B0604020202020204" pitchFamily="34" charset="0"/>
              <a:buChar char="•"/>
            </a:pPr>
            <a:r>
              <a:rPr lang="es-ES" dirty="0">
                <a:latin typeface="Roboto" pitchFamily="2" charset="0"/>
                <a:ea typeface="Roboto" pitchFamily="2" charset="0"/>
              </a:rPr>
              <a:t>WM </a:t>
            </a:r>
            <a:r>
              <a:rPr lang="es-ES" dirty="0" err="1">
                <a:latin typeface="Roboto" pitchFamily="2" charset="0"/>
                <a:ea typeface="Roboto" pitchFamily="2" charset="0"/>
              </a:rPr>
              <a:t>lesions</a:t>
            </a:r>
            <a:r>
              <a:rPr lang="es-ES" dirty="0">
                <a:latin typeface="Roboto" pitchFamily="2" charset="0"/>
                <a:ea typeface="Roboto" pitchFamily="2" charset="0"/>
              </a:rPr>
              <a:t> </a:t>
            </a:r>
            <a:r>
              <a:rPr lang="es-ES" dirty="0" err="1">
                <a:latin typeface="Roboto" pitchFamily="2" charset="0"/>
                <a:ea typeface="Roboto" pitchFamily="2" charset="0"/>
              </a:rPr>
              <a:t>were</a:t>
            </a:r>
            <a:r>
              <a:rPr lang="es-ES" dirty="0">
                <a:latin typeface="Roboto" pitchFamily="2" charset="0"/>
                <a:ea typeface="Roboto" pitchFamily="2" charset="0"/>
              </a:rPr>
              <a:t> </a:t>
            </a:r>
            <a:r>
              <a:rPr lang="es-ES" b="1" dirty="0" err="1">
                <a:latin typeface="Roboto" pitchFamily="2" charset="0"/>
                <a:ea typeface="Roboto" pitchFamily="2" charset="0"/>
              </a:rPr>
              <a:t>manually</a:t>
            </a:r>
            <a:r>
              <a:rPr lang="es-ES" dirty="0">
                <a:latin typeface="Roboto" pitchFamily="2" charset="0"/>
                <a:ea typeface="Roboto" pitchFamily="2" charset="0"/>
              </a:rPr>
              <a:t> </a:t>
            </a:r>
            <a:r>
              <a:rPr lang="es-ES" b="1" dirty="0" err="1">
                <a:latin typeface="Roboto" pitchFamily="2" charset="0"/>
                <a:ea typeface="Roboto" pitchFamily="2" charset="0"/>
              </a:rPr>
              <a:t>delineated</a:t>
            </a:r>
            <a:r>
              <a:rPr lang="es-ES" dirty="0">
                <a:latin typeface="Roboto" pitchFamily="2" charset="0"/>
                <a:ea typeface="Roboto" pitchFamily="2" charset="0"/>
              </a:rPr>
              <a:t> </a:t>
            </a:r>
            <a:r>
              <a:rPr lang="es-ES" dirty="0" err="1">
                <a:latin typeface="Roboto" pitchFamily="2" charset="0"/>
                <a:ea typeface="Roboto" pitchFamily="2" charset="0"/>
              </a:rPr>
              <a:t>by</a:t>
            </a:r>
            <a:r>
              <a:rPr lang="es-ES" dirty="0">
                <a:latin typeface="Roboto" pitchFamily="2" charset="0"/>
                <a:ea typeface="Roboto" pitchFamily="2" charset="0"/>
              </a:rPr>
              <a:t> </a:t>
            </a:r>
            <a:r>
              <a:rPr lang="es-ES" dirty="0" err="1">
                <a:latin typeface="Roboto" pitchFamily="2" charset="0"/>
                <a:ea typeface="Roboto" pitchFamily="2" charset="0"/>
              </a:rPr>
              <a:t>an</a:t>
            </a:r>
            <a:r>
              <a:rPr lang="es-ES" dirty="0">
                <a:latin typeface="Roboto" pitchFamily="2" charset="0"/>
                <a:ea typeface="Roboto" pitchFamily="2" charset="0"/>
              </a:rPr>
              <a:t> </a:t>
            </a:r>
            <a:r>
              <a:rPr lang="es-ES" dirty="0" err="1">
                <a:latin typeface="Roboto" pitchFamily="2" charset="0"/>
                <a:ea typeface="Roboto" pitchFamily="2" charset="0"/>
              </a:rPr>
              <a:t>expert</a:t>
            </a:r>
            <a:r>
              <a:rPr lang="es-ES" dirty="0">
                <a:latin typeface="Roboto" pitchFamily="2" charset="0"/>
                <a:ea typeface="Roboto" pitchFamily="2" charset="0"/>
              </a:rPr>
              <a:t> </a:t>
            </a:r>
            <a:r>
              <a:rPr lang="es-ES" dirty="0" err="1">
                <a:latin typeface="Roboto" pitchFamily="2" charset="0"/>
                <a:ea typeface="Roboto" pitchFamily="2" charset="0"/>
              </a:rPr>
              <a:t>technician</a:t>
            </a:r>
            <a:r>
              <a:rPr lang="es-ES" dirty="0">
                <a:latin typeface="Roboto" pitchFamily="2" charset="0"/>
                <a:ea typeface="Roboto" pitchFamily="2" charset="0"/>
              </a:rPr>
              <a:t> in </a:t>
            </a:r>
            <a:r>
              <a:rPr lang="es-ES" dirty="0" err="1">
                <a:latin typeface="Roboto" pitchFamily="2" charset="0"/>
                <a:ea typeface="Roboto" pitchFamily="2" charset="0"/>
              </a:rPr>
              <a:t>either</a:t>
            </a:r>
            <a:r>
              <a:rPr lang="es-ES" dirty="0">
                <a:latin typeface="Roboto" pitchFamily="2" charset="0"/>
                <a:ea typeface="Roboto" pitchFamily="2" charset="0"/>
              </a:rPr>
              <a:t> PD-w (46 </a:t>
            </a:r>
            <a:r>
              <a:rPr lang="es-ES" dirty="0" err="1">
                <a:latin typeface="Roboto" pitchFamily="2" charset="0"/>
                <a:ea typeface="Roboto" pitchFamily="2" charset="0"/>
              </a:rPr>
              <a:t>scans</a:t>
            </a:r>
            <a:r>
              <a:rPr lang="es-ES" dirty="0">
                <a:latin typeface="Roboto" pitchFamily="2" charset="0"/>
                <a:ea typeface="Roboto" pitchFamily="2" charset="0"/>
              </a:rPr>
              <a:t>) and FLAIR (24 </a:t>
            </a:r>
            <a:r>
              <a:rPr lang="es-ES" dirty="0" err="1">
                <a:latin typeface="Roboto" pitchFamily="2" charset="0"/>
                <a:ea typeface="Roboto" pitchFamily="2" charset="0"/>
              </a:rPr>
              <a:t>scans</a:t>
            </a:r>
            <a:r>
              <a:rPr lang="es-ES" dirty="0">
                <a:latin typeface="Roboto" pitchFamily="2" charset="0"/>
                <a:ea typeface="Roboto" pitchFamily="2" charset="0"/>
              </a:rPr>
              <a:t>)</a:t>
            </a:r>
          </a:p>
        </p:txBody>
      </p:sp>
      <p:sp>
        <p:nvSpPr>
          <p:cNvPr id="10" name="Slide Number Placeholder 9"/>
          <p:cNvSpPr>
            <a:spLocks noGrp="1"/>
          </p:cNvSpPr>
          <p:nvPr>
            <p:ph type="sldNum" sz="quarter" idx="12"/>
          </p:nvPr>
        </p:nvSpPr>
        <p:spPr/>
        <p:txBody>
          <a:bodyPr/>
          <a:lstStyle/>
          <a:p>
            <a:fld id="{227F3176-F9F6-45D0-9446-6BF35B4A50FB}" type="slidenum">
              <a:rPr lang="en-US" smtClean="0"/>
              <a:pPr/>
              <a:t>44</a:t>
            </a:fld>
            <a:r>
              <a:rPr lang="en-US" smtClean="0"/>
              <a:t> / 75</a:t>
            </a:r>
            <a:endParaRPr lang="en-US" dirty="0"/>
          </a:p>
        </p:txBody>
      </p:sp>
    </p:spTree>
    <p:extLst>
      <p:ext uri="{BB962C8B-B14F-4D97-AF65-F5344CB8AC3E}">
        <p14:creationId xmlns:p14="http://schemas.microsoft.com/office/powerpoint/2010/main" val="25890978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5618846" cy="523220"/>
          </a:xfrm>
          <a:prstGeom prst="rect">
            <a:avLst/>
          </a:prstGeom>
          <a:noFill/>
        </p:spPr>
        <p:txBody>
          <a:bodyPr wrap="none" rtlCol="0">
            <a:spAutoFit/>
          </a:bodyPr>
          <a:lstStyle/>
          <a:p>
            <a:r>
              <a:rPr lang="es-ES" sz="2800" b="1" dirty="0">
                <a:latin typeface="Roboto" pitchFamily="2" charset="0"/>
                <a:ea typeface="Roboto" pitchFamily="2" charset="0"/>
              </a:rPr>
              <a:t>4</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endParaRPr lang="en-US" sz="2800" b="1" dirty="0">
              <a:latin typeface="Roboto" pitchFamily="2" charset="0"/>
              <a:ea typeface="Roboto" pitchFamily="2" charset="0"/>
            </a:endParaRPr>
          </a:p>
        </p:txBody>
      </p:sp>
      <p:sp>
        <p:nvSpPr>
          <p:cNvPr id="4" name="Rectangle 3"/>
          <p:cNvSpPr/>
          <p:nvPr/>
        </p:nvSpPr>
        <p:spPr>
          <a:xfrm>
            <a:off x="2130249" y="1731447"/>
            <a:ext cx="8385351" cy="369332"/>
          </a:xfrm>
          <a:prstGeom prst="rect">
            <a:avLst/>
          </a:prstGeom>
        </p:spPr>
        <p:txBody>
          <a:bodyPr wrap="square">
            <a:spAutoFit/>
          </a:bodyPr>
          <a:lstStyle/>
          <a:p>
            <a:endParaRPr lang="es-ES" dirty="0">
              <a:latin typeface="Roboto" pitchFamily="2" charset="0"/>
              <a:ea typeface="Roboto" pitchFamily="2" charset="0"/>
            </a:endParaRPr>
          </a:p>
        </p:txBody>
      </p:sp>
      <p:sp>
        <p:nvSpPr>
          <p:cNvPr id="25" name="Rectangle 24"/>
          <p:cNvSpPr/>
          <p:nvPr/>
        </p:nvSpPr>
        <p:spPr>
          <a:xfrm>
            <a:off x="162764" y="937774"/>
            <a:ext cx="8644432" cy="646331"/>
          </a:xfrm>
          <a:prstGeom prst="rect">
            <a:avLst/>
          </a:prstGeom>
        </p:spPr>
        <p:txBody>
          <a:bodyPr wrap="square">
            <a:spAutoFit/>
          </a:bodyPr>
          <a:lstStyle/>
          <a:p>
            <a:r>
              <a:rPr lang="es-ES" b="1" dirty="0" err="1" smtClean="0">
                <a:latin typeface="Roboto" pitchFamily="2" charset="0"/>
                <a:ea typeface="Roboto" pitchFamily="2" charset="0"/>
              </a:rPr>
              <a:t>Results</a:t>
            </a:r>
            <a:r>
              <a:rPr lang="es-ES" b="1" dirty="0" smtClean="0">
                <a:latin typeface="Roboto" pitchFamily="2" charset="0"/>
                <a:ea typeface="Roboto" pitchFamily="2" charset="0"/>
              </a:rPr>
              <a:t>:</a:t>
            </a:r>
            <a:endParaRPr lang="es-ES" b="1" dirty="0">
              <a:latin typeface="Roboto" pitchFamily="2" charset="0"/>
              <a:ea typeface="Roboto" pitchFamily="2" charset="0"/>
            </a:endParaRPr>
          </a:p>
          <a:p>
            <a:r>
              <a:rPr lang="es-ES" dirty="0" smtClean="0">
                <a:latin typeface="Roboto" pitchFamily="2" charset="0"/>
                <a:ea typeface="Roboto" pitchFamily="2" charset="0"/>
              </a:rPr>
              <a:t> </a:t>
            </a:r>
            <a:endParaRPr lang="es-ES" dirty="0">
              <a:latin typeface="Roboto" pitchFamily="2" charset="0"/>
              <a:ea typeface="Roboto" pitchFamily="2" charset="0"/>
            </a:endParaRPr>
          </a:p>
        </p:txBody>
      </p:sp>
      <p:sp>
        <p:nvSpPr>
          <p:cNvPr id="15" name="Rectangle 14"/>
          <p:cNvSpPr/>
          <p:nvPr/>
        </p:nvSpPr>
        <p:spPr>
          <a:xfrm>
            <a:off x="162764" y="6076131"/>
            <a:ext cx="7443899" cy="461665"/>
          </a:xfrm>
          <a:prstGeom prst="rect">
            <a:avLst/>
          </a:prstGeom>
        </p:spPr>
        <p:txBody>
          <a:bodyPr wrap="square">
            <a:spAutoFit/>
          </a:bodyPr>
          <a:lstStyle/>
          <a:p>
            <a:r>
              <a:rPr lang="en-US" sz="1200" i="1" dirty="0">
                <a:solidFill>
                  <a:srgbClr val="00000A"/>
                </a:solidFill>
                <a:latin typeface="Calibri" panose="020F0502020204030204" pitchFamily="34" charset="0"/>
                <a:ea typeface="Droid Sans Fallback"/>
                <a:cs typeface="FreeSans"/>
              </a:rPr>
              <a:t>The </a:t>
            </a:r>
            <a:r>
              <a:rPr lang="en-US" sz="1200" i="1" dirty="0">
                <a:solidFill>
                  <a:srgbClr val="00000A"/>
                </a:solidFill>
                <a:latin typeface="Calibri" panose="020F0502020204030204" pitchFamily="34" charset="0"/>
                <a:ea typeface="Droid Sans Fallback"/>
                <a:cs typeface="txsy"/>
              </a:rPr>
              <a:t>Δ </a:t>
            </a:r>
            <a:r>
              <a:rPr lang="en-US" sz="1200" i="1" dirty="0">
                <a:solidFill>
                  <a:srgbClr val="00000A"/>
                </a:solidFill>
                <a:latin typeface="Calibri" panose="020F0502020204030204" pitchFamily="34" charset="0"/>
                <a:ea typeface="Droid Sans Fallback"/>
                <a:cs typeface="FreeSans"/>
              </a:rPr>
              <a:t>symbol depicts the mean % difference in total GM</a:t>
            </a:r>
            <a:r>
              <a:rPr lang="en-US" sz="1200" i="1" dirty="0">
                <a:solidFill>
                  <a:srgbClr val="00000A"/>
                </a:solidFill>
                <a:latin typeface="Calibri" panose="020F0502020204030204" pitchFamily="34" charset="0"/>
                <a:ea typeface="Droid Sans Fallback"/>
                <a:cs typeface="rtxr"/>
              </a:rPr>
              <a:t>/</a:t>
            </a:r>
            <a:r>
              <a:rPr lang="en-US" sz="1200" i="1" dirty="0">
                <a:solidFill>
                  <a:srgbClr val="00000A"/>
                </a:solidFill>
                <a:latin typeface="Calibri" panose="020F0502020204030204" pitchFamily="34" charset="0"/>
                <a:ea typeface="Droid Sans Fallback"/>
                <a:cs typeface="FreeSans"/>
              </a:rPr>
              <a:t>WM tissue for each pipeline. Horizontal lines show significant differences </a:t>
            </a:r>
            <a:r>
              <a:rPr lang="en-US" sz="1200" i="1" dirty="0" smtClean="0">
                <a:solidFill>
                  <a:srgbClr val="00000A"/>
                </a:solidFill>
                <a:latin typeface="Calibri" panose="020F0502020204030204" pitchFamily="34" charset="0"/>
                <a:ea typeface="Droid Sans Fallback"/>
                <a:cs typeface="FreeSans"/>
              </a:rPr>
              <a:t>in Repeated ANOVA tests between </a:t>
            </a:r>
            <a:r>
              <a:rPr lang="en-US" sz="1200" i="1" dirty="0">
                <a:solidFill>
                  <a:srgbClr val="00000A"/>
                </a:solidFill>
                <a:latin typeface="Calibri" panose="020F0502020204030204" pitchFamily="34" charset="0"/>
                <a:ea typeface="Droid Sans Fallback"/>
                <a:cs typeface="FreeSans"/>
              </a:rPr>
              <a:t>evaluated pipelines with * = p&lt;0.05, ** = p&lt;0.01, *** = p &lt; 0.001.</a:t>
            </a:r>
            <a:endParaRPr lang="en-US" sz="1200" i="1" dirty="0">
              <a:latin typeface="Calibri" panose="020F0502020204030204" pitchFamily="34" charset="0"/>
            </a:endParaRPr>
          </a:p>
        </p:txBody>
      </p:sp>
      <p:pic>
        <p:nvPicPr>
          <p:cNvPr id="9" name="Picture 8"/>
          <p:cNvPicPr>
            <a:picLocks noChangeAspect="1"/>
          </p:cNvPicPr>
          <p:nvPr/>
        </p:nvPicPr>
        <p:blipFill>
          <a:blip r:embed="rId3"/>
          <a:stretch>
            <a:fillRect/>
          </a:stretch>
        </p:blipFill>
        <p:spPr>
          <a:xfrm>
            <a:off x="264816" y="1571679"/>
            <a:ext cx="8069529" cy="2089489"/>
          </a:xfrm>
          <a:prstGeom prst="rect">
            <a:avLst/>
          </a:prstGeom>
        </p:spPr>
      </p:pic>
      <p:pic>
        <p:nvPicPr>
          <p:cNvPr id="18" name="Picture 17"/>
          <p:cNvPicPr>
            <a:picLocks noChangeAspect="1"/>
          </p:cNvPicPr>
          <p:nvPr/>
        </p:nvPicPr>
        <p:blipFill>
          <a:blip r:embed="rId4"/>
          <a:stretch>
            <a:fillRect/>
          </a:stretch>
        </p:blipFill>
        <p:spPr>
          <a:xfrm>
            <a:off x="292799" y="3803893"/>
            <a:ext cx="8041546" cy="2100022"/>
          </a:xfrm>
          <a:prstGeom prst="rect">
            <a:avLst/>
          </a:prstGeom>
        </p:spPr>
      </p:pic>
      <p:sp>
        <p:nvSpPr>
          <p:cNvPr id="5" name="Slide Number Placeholder 4"/>
          <p:cNvSpPr>
            <a:spLocks noGrp="1"/>
          </p:cNvSpPr>
          <p:nvPr>
            <p:ph type="sldNum" sz="quarter" idx="12"/>
          </p:nvPr>
        </p:nvSpPr>
        <p:spPr/>
        <p:txBody>
          <a:bodyPr/>
          <a:lstStyle/>
          <a:p>
            <a:fld id="{227F3176-F9F6-45D0-9446-6BF35B4A50FB}" type="slidenum">
              <a:rPr lang="en-US" smtClean="0"/>
              <a:pPr/>
              <a:t>45</a:t>
            </a:fld>
            <a:r>
              <a:rPr lang="en-US" smtClean="0"/>
              <a:t> / 75</a:t>
            </a:r>
            <a:endParaRPr lang="en-US" dirty="0"/>
          </a:p>
        </p:txBody>
      </p:sp>
      <p:sp>
        <p:nvSpPr>
          <p:cNvPr id="6" name="Rectangle 5"/>
          <p:cNvSpPr/>
          <p:nvPr/>
        </p:nvSpPr>
        <p:spPr>
          <a:xfrm>
            <a:off x="1904958" y="1284907"/>
            <a:ext cx="1111202" cy="338554"/>
          </a:xfrm>
          <a:prstGeom prst="rect">
            <a:avLst/>
          </a:prstGeom>
        </p:spPr>
        <p:txBody>
          <a:bodyPr wrap="none">
            <a:spAutoFit/>
          </a:bodyPr>
          <a:lstStyle/>
          <a:p>
            <a:r>
              <a:rPr lang="es-ES" sz="1600" b="1" dirty="0" smtClean="0">
                <a:solidFill>
                  <a:schemeClr val="accent5">
                    <a:lumMod val="75000"/>
                  </a:schemeClr>
                </a:solidFill>
                <a:latin typeface="Roboto" pitchFamily="2" charset="0"/>
                <a:ea typeface="Roboto" pitchFamily="2" charset="0"/>
              </a:rPr>
              <a:t>GM </a:t>
            </a:r>
            <a:r>
              <a:rPr lang="es-ES" sz="1600" b="1" dirty="0" err="1" smtClean="0">
                <a:solidFill>
                  <a:schemeClr val="accent5">
                    <a:lumMod val="75000"/>
                  </a:schemeClr>
                </a:solidFill>
                <a:latin typeface="Roboto" pitchFamily="2" charset="0"/>
                <a:ea typeface="Roboto" pitchFamily="2" charset="0"/>
              </a:rPr>
              <a:t>tissue</a:t>
            </a:r>
            <a:endParaRPr lang="es-ES" sz="1600" b="1" dirty="0">
              <a:solidFill>
                <a:schemeClr val="accent5">
                  <a:lumMod val="75000"/>
                </a:schemeClr>
              </a:solidFill>
              <a:latin typeface="Roboto" pitchFamily="2" charset="0"/>
              <a:ea typeface="Roboto" pitchFamily="2" charset="0"/>
            </a:endParaRPr>
          </a:p>
        </p:txBody>
      </p:sp>
      <p:sp>
        <p:nvSpPr>
          <p:cNvPr id="13" name="Rectangle 12"/>
          <p:cNvSpPr/>
          <p:nvPr/>
        </p:nvSpPr>
        <p:spPr>
          <a:xfrm>
            <a:off x="5767323" y="1278314"/>
            <a:ext cx="1156086" cy="338554"/>
          </a:xfrm>
          <a:prstGeom prst="rect">
            <a:avLst/>
          </a:prstGeom>
        </p:spPr>
        <p:txBody>
          <a:bodyPr wrap="none">
            <a:spAutoFit/>
          </a:bodyPr>
          <a:lstStyle/>
          <a:p>
            <a:r>
              <a:rPr lang="es-ES" sz="1600" b="1" dirty="0" smtClean="0">
                <a:solidFill>
                  <a:schemeClr val="accent5">
                    <a:lumMod val="75000"/>
                  </a:schemeClr>
                </a:solidFill>
                <a:latin typeface="Roboto" pitchFamily="2" charset="0"/>
                <a:ea typeface="Roboto" pitchFamily="2" charset="0"/>
              </a:rPr>
              <a:t>WM </a:t>
            </a:r>
            <a:r>
              <a:rPr lang="es-ES" sz="1600" b="1" dirty="0" err="1" smtClean="0">
                <a:solidFill>
                  <a:schemeClr val="accent5">
                    <a:lumMod val="75000"/>
                  </a:schemeClr>
                </a:solidFill>
                <a:latin typeface="Roboto" pitchFamily="2" charset="0"/>
                <a:ea typeface="Roboto" pitchFamily="2" charset="0"/>
              </a:rPr>
              <a:t>tissue</a:t>
            </a:r>
            <a:endParaRPr lang="es-ES" sz="1600" b="1" dirty="0">
              <a:solidFill>
                <a:schemeClr val="accent5">
                  <a:lumMod val="75000"/>
                </a:schemeClr>
              </a:solidFill>
              <a:latin typeface="Roboto" pitchFamily="2" charset="0"/>
              <a:ea typeface="Roboto" pitchFamily="2" charset="0"/>
            </a:endParaRPr>
          </a:p>
        </p:txBody>
      </p:sp>
    </p:spTree>
    <p:extLst>
      <p:ext uri="{BB962C8B-B14F-4D97-AF65-F5344CB8AC3E}">
        <p14:creationId xmlns:p14="http://schemas.microsoft.com/office/powerpoint/2010/main" val="378026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013000" y="72814"/>
            <a:ext cx="5618846" cy="523220"/>
          </a:xfrm>
          <a:prstGeom prst="rect">
            <a:avLst/>
          </a:prstGeom>
          <a:noFill/>
        </p:spPr>
        <p:txBody>
          <a:bodyPr wrap="none" rtlCol="0">
            <a:spAutoFit/>
          </a:bodyPr>
          <a:lstStyle/>
          <a:p>
            <a:r>
              <a:rPr lang="es-ES" sz="2800" b="1" dirty="0" smtClean="0">
                <a:latin typeface="Roboto" pitchFamily="2" charset="0"/>
                <a:ea typeface="Roboto" pitchFamily="2" charset="0"/>
              </a:rPr>
              <a:t>5.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endParaRPr lang="en-US" sz="2800" b="1" dirty="0">
              <a:latin typeface="Roboto" pitchFamily="2" charset="0"/>
              <a:ea typeface="Roboto" pitchFamily="2" charset="0"/>
            </a:endParaRPr>
          </a:p>
        </p:txBody>
      </p:sp>
      <p:sp>
        <p:nvSpPr>
          <p:cNvPr id="4" name="Rectangle 3"/>
          <p:cNvSpPr/>
          <p:nvPr/>
        </p:nvSpPr>
        <p:spPr>
          <a:xfrm>
            <a:off x="2130249" y="1731447"/>
            <a:ext cx="8385351" cy="369332"/>
          </a:xfrm>
          <a:prstGeom prst="rect">
            <a:avLst/>
          </a:prstGeom>
        </p:spPr>
        <p:txBody>
          <a:bodyPr wrap="square">
            <a:spAutoFit/>
          </a:bodyPr>
          <a:lstStyle/>
          <a:p>
            <a:endParaRPr lang="es-ES" dirty="0">
              <a:latin typeface="Roboto" pitchFamily="2" charset="0"/>
              <a:ea typeface="Roboto" pitchFamily="2" charset="0"/>
            </a:endParaRPr>
          </a:p>
        </p:txBody>
      </p:sp>
      <p:sp>
        <p:nvSpPr>
          <p:cNvPr id="25" name="Rectangle 24"/>
          <p:cNvSpPr/>
          <p:nvPr/>
        </p:nvSpPr>
        <p:spPr>
          <a:xfrm>
            <a:off x="162764" y="948514"/>
            <a:ext cx="8644432" cy="646331"/>
          </a:xfrm>
          <a:prstGeom prst="rect">
            <a:avLst/>
          </a:prstGeom>
        </p:spPr>
        <p:txBody>
          <a:bodyPr wrap="square">
            <a:spAutoFit/>
          </a:bodyPr>
          <a:lstStyle/>
          <a:p>
            <a:r>
              <a:rPr lang="es-ES" b="1" dirty="0" err="1" smtClean="0">
                <a:latin typeface="Roboto" pitchFamily="2" charset="0"/>
                <a:ea typeface="Roboto" pitchFamily="2" charset="0"/>
              </a:rPr>
              <a:t>Results</a:t>
            </a:r>
            <a:r>
              <a:rPr lang="es-ES" b="1" dirty="0" smtClean="0">
                <a:latin typeface="Roboto" pitchFamily="2" charset="0"/>
                <a:ea typeface="Roboto" pitchFamily="2" charset="0"/>
              </a:rPr>
              <a:t>:</a:t>
            </a:r>
            <a:endParaRPr lang="es-ES" b="1" dirty="0">
              <a:latin typeface="Roboto" pitchFamily="2" charset="0"/>
              <a:ea typeface="Roboto" pitchFamily="2" charset="0"/>
            </a:endParaRPr>
          </a:p>
          <a:p>
            <a:r>
              <a:rPr lang="es-ES" dirty="0" smtClean="0">
                <a:latin typeface="Roboto" pitchFamily="2" charset="0"/>
                <a:ea typeface="Roboto" pitchFamily="2" charset="0"/>
              </a:rPr>
              <a:t> </a:t>
            </a:r>
            <a:endParaRPr lang="es-ES" dirty="0">
              <a:latin typeface="Roboto" pitchFamily="2" charset="0"/>
              <a:ea typeface="Roboto" pitchFamily="2" charset="0"/>
            </a:endParaRPr>
          </a:p>
        </p:txBody>
      </p:sp>
      <p:sp>
        <p:nvSpPr>
          <p:cNvPr id="19" name="Rectangle 18"/>
          <p:cNvSpPr/>
          <p:nvPr/>
        </p:nvSpPr>
        <p:spPr>
          <a:xfrm>
            <a:off x="910764" y="6079352"/>
            <a:ext cx="7297697" cy="553998"/>
          </a:xfrm>
          <a:prstGeom prst="rect">
            <a:avLst/>
          </a:prstGeom>
        </p:spPr>
        <p:txBody>
          <a:bodyPr wrap="square">
            <a:spAutoFit/>
          </a:bodyPr>
          <a:lstStyle/>
          <a:p>
            <a:pPr algn="just"/>
            <a:r>
              <a:rPr lang="en-US" sz="1000" b="1" i="1" dirty="0" smtClean="0">
                <a:solidFill>
                  <a:srgbClr val="00000A"/>
                </a:solidFill>
                <a:ea typeface="Droid Sans Fallback"/>
                <a:cs typeface="FreeSans"/>
              </a:rPr>
              <a:t>input </a:t>
            </a:r>
            <a:r>
              <a:rPr lang="en-US" sz="1000" b="1" i="1" dirty="0">
                <a:solidFill>
                  <a:srgbClr val="00000A"/>
                </a:solidFill>
                <a:ea typeface="Droid Sans Fallback"/>
                <a:cs typeface="FreeSans"/>
              </a:rPr>
              <a:t>T1-w (A), input FLAIR (B), T1-w with expert annotations highlighted in blue (C), and T1-w output segmentation for the Expert filled image with CSF, GM and WM voxels depicted in black, gray, and white, respectively. D</a:t>
            </a:r>
            <a:r>
              <a:rPr lang="en-US" sz="1000" b="1" i="1" dirty="0" smtClean="0">
                <a:solidFill>
                  <a:srgbClr val="00000A"/>
                </a:solidFill>
                <a:ea typeface="Droid Sans Fallback"/>
                <a:cs typeface="FreeSans"/>
              </a:rPr>
              <a:t>ifferences </a:t>
            </a:r>
            <a:r>
              <a:rPr lang="en-US" sz="1000" b="1" i="1" dirty="0">
                <a:solidFill>
                  <a:srgbClr val="00000A"/>
                </a:solidFill>
                <a:ea typeface="Droid Sans Fallback"/>
                <a:cs typeface="FreeSans"/>
              </a:rPr>
              <a:t>in any tissue classes for the Original </a:t>
            </a:r>
            <a:r>
              <a:rPr lang="en-US" sz="1000" b="1" i="1" dirty="0" smtClean="0">
                <a:solidFill>
                  <a:srgbClr val="00000A"/>
                </a:solidFill>
                <a:ea typeface="Droid Sans Fallback"/>
                <a:cs typeface="FreeSans"/>
              </a:rPr>
              <a:t>SLS (E</a:t>
            </a:r>
            <a:r>
              <a:rPr lang="en-US" sz="1000" b="1" i="1" dirty="0">
                <a:solidFill>
                  <a:srgbClr val="00000A"/>
                </a:solidFill>
                <a:ea typeface="Droid Sans Fallback"/>
                <a:cs typeface="FreeSans"/>
              </a:rPr>
              <a:t>) , Masked (F), SLS Masked (G),  and SLS Filled (H) </a:t>
            </a:r>
            <a:r>
              <a:rPr lang="en-US" sz="1000" b="1" i="1" dirty="0" smtClean="0">
                <a:solidFill>
                  <a:srgbClr val="00000A"/>
                </a:solidFill>
                <a:ea typeface="Droid Sans Fallback"/>
                <a:cs typeface="FreeSans"/>
              </a:rPr>
              <a:t>, Original LST (E</a:t>
            </a:r>
            <a:r>
              <a:rPr lang="en-US" sz="1000" b="1" i="1" dirty="0">
                <a:solidFill>
                  <a:srgbClr val="00000A"/>
                </a:solidFill>
                <a:ea typeface="Droid Sans Fallback"/>
                <a:cs typeface="FreeSans"/>
              </a:rPr>
              <a:t>), </a:t>
            </a:r>
            <a:r>
              <a:rPr lang="en-US" sz="1000" b="1" i="1" dirty="0" smtClean="0">
                <a:solidFill>
                  <a:srgbClr val="00000A"/>
                </a:solidFill>
                <a:ea typeface="Droid Sans Fallback"/>
                <a:cs typeface="FreeSans"/>
              </a:rPr>
              <a:t>LST Masked (F</a:t>
            </a:r>
            <a:r>
              <a:rPr lang="en-US" sz="1000" b="1" i="1" dirty="0">
                <a:solidFill>
                  <a:srgbClr val="00000A"/>
                </a:solidFill>
                <a:ea typeface="Droid Sans Fallback"/>
                <a:cs typeface="FreeSans"/>
              </a:rPr>
              <a:t>), LST Masked (G),  and LST Filled (H</a:t>
            </a:r>
            <a:r>
              <a:rPr lang="en-US" sz="1000" b="1" i="1" dirty="0" smtClean="0">
                <a:solidFill>
                  <a:srgbClr val="00000A"/>
                </a:solidFill>
                <a:ea typeface="Droid Sans Fallback"/>
                <a:cs typeface="FreeSans"/>
              </a:rPr>
              <a:t>)</a:t>
            </a:r>
            <a:endParaRPr lang="en-US" sz="1000" i="1" dirty="0"/>
          </a:p>
        </p:txBody>
      </p:sp>
      <p:sp>
        <p:nvSpPr>
          <p:cNvPr id="5" name="Slide Number Placeholder 4"/>
          <p:cNvSpPr>
            <a:spLocks noGrp="1"/>
          </p:cNvSpPr>
          <p:nvPr>
            <p:ph type="sldNum" sz="quarter" idx="12"/>
          </p:nvPr>
        </p:nvSpPr>
        <p:spPr>
          <a:xfrm>
            <a:off x="6457950" y="6457951"/>
            <a:ext cx="2057400" cy="365125"/>
          </a:xfrm>
        </p:spPr>
        <p:txBody>
          <a:bodyPr/>
          <a:lstStyle/>
          <a:p>
            <a:fld id="{227F3176-F9F6-45D0-9446-6BF35B4A50FB}" type="slidenum">
              <a:rPr lang="en-US" smtClean="0"/>
              <a:pPr/>
              <a:t>46</a:t>
            </a:fld>
            <a:r>
              <a:rPr lang="en-US" smtClean="0"/>
              <a:t> / 75</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777577425"/>
              </p:ext>
            </p:extLst>
          </p:nvPr>
        </p:nvGraphicFramePr>
        <p:xfrm>
          <a:off x="1785620" y="1322746"/>
          <a:ext cx="5547987" cy="4722812"/>
        </p:xfrm>
        <a:graphic>
          <a:graphicData uri="http://schemas.openxmlformats.org/presentationml/2006/ole">
            <mc:AlternateContent xmlns:mc="http://schemas.openxmlformats.org/markup-compatibility/2006">
              <mc:Choice xmlns:v="urn:schemas-microsoft-com:vml" Requires="v">
                <p:oleObj spid="_x0000_s7257" r:id="rId3" imgW="8631720" imgH="7342560" progId="">
                  <p:embed/>
                </p:oleObj>
              </mc:Choice>
              <mc:Fallback>
                <p:oleObj r:id="rId3" imgW="8631720" imgH="7342560" progId="">
                  <p:embed/>
                  <p:pic>
                    <p:nvPicPr>
                      <p:cNvPr id="0" name=""/>
                      <p:cNvPicPr/>
                      <p:nvPr/>
                    </p:nvPicPr>
                    <p:blipFill>
                      <a:blip r:embed="rId4"/>
                      <a:stretch>
                        <a:fillRect/>
                      </a:stretch>
                    </p:blipFill>
                    <p:spPr>
                      <a:xfrm>
                        <a:off x="1785620" y="1322746"/>
                        <a:ext cx="5547987" cy="4722812"/>
                      </a:xfrm>
                      <a:prstGeom prst="rect">
                        <a:avLst/>
                      </a:prstGeom>
                    </p:spPr>
                  </p:pic>
                </p:oleObj>
              </mc:Fallback>
            </mc:AlternateContent>
          </a:graphicData>
        </a:graphic>
      </p:graphicFrame>
    </p:spTree>
    <p:extLst>
      <p:ext uri="{BB962C8B-B14F-4D97-AF65-F5344CB8AC3E}">
        <p14:creationId xmlns:p14="http://schemas.microsoft.com/office/powerpoint/2010/main" val="1018768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5618846" cy="523220"/>
          </a:xfrm>
          <a:prstGeom prst="rect">
            <a:avLst/>
          </a:prstGeom>
          <a:noFill/>
        </p:spPr>
        <p:txBody>
          <a:bodyPr wrap="none" rtlCol="0">
            <a:spAutoFit/>
          </a:bodyPr>
          <a:lstStyle/>
          <a:p>
            <a:r>
              <a:rPr lang="es-ES" sz="2800" b="1" dirty="0">
                <a:latin typeface="Roboto" pitchFamily="2" charset="0"/>
                <a:ea typeface="Roboto" pitchFamily="2" charset="0"/>
              </a:rPr>
              <a:t>4</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endParaRPr lang="en-US" sz="2800" b="1" dirty="0">
              <a:latin typeface="Roboto" pitchFamily="2" charset="0"/>
              <a:ea typeface="Roboto" pitchFamily="2" charset="0"/>
            </a:endParaRPr>
          </a:p>
        </p:txBody>
      </p:sp>
      <p:sp>
        <p:nvSpPr>
          <p:cNvPr id="4" name="Rectangle 3"/>
          <p:cNvSpPr/>
          <p:nvPr/>
        </p:nvSpPr>
        <p:spPr>
          <a:xfrm>
            <a:off x="2130249" y="1731447"/>
            <a:ext cx="8385351" cy="369332"/>
          </a:xfrm>
          <a:prstGeom prst="rect">
            <a:avLst/>
          </a:prstGeom>
        </p:spPr>
        <p:txBody>
          <a:bodyPr wrap="square">
            <a:spAutoFit/>
          </a:bodyPr>
          <a:lstStyle/>
          <a:p>
            <a:endParaRPr lang="es-ES" dirty="0">
              <a:latin typeface="Roboto" pitchFamily="2" charset="0"/>
              <a:ea typeface="Roboto" pitchFamily="2" charset="0"/>
            </a:endParaRPr>
          </a:p>
        </p:txBody>
      </p:sp>
      <p:sp>
        <p:nvSpPr>
          <p:cNvPr id="25" name="Rectangle 24"/>
          <p:cNvSpPr/>
          <p:nvPr/>
        </p:nvSpPr>
        <p:spPr>
          <a:xfrm>
            <a:off x="162764" y="984185"/>
            <a:ext cx="8644432" cy="646331"/>
          </a:xfrm>
          <a:prstGeom prst="rect">
            <a:avLst/>
          </a:prstGeom>
        </p:spPr>
        <p:txBody>
          <a:bodyPr wrap="square">
            <a:spAutoFit/>
          </a:bodyPr>
          <a:lstStyle/>
          <a:p>
            <a:r>
              <a:rPr lang="es-ES" b="1" dirty="0" err="1" smtClean="0">
                <a:latin typeface="Roboto" pitchFamily="2" charset="0"/>
                <a:ea typeface="Roboto" pitchFamily="2" charset="0"/>
              </a:rPr>
              <a:t>Conclusions</a:t>
            </a:r>
            <a:r>
              <a:rPr lang="es-ES" b="1" dirty="0" smtClean="0">
                <a:latin typeface="Roboto" pitchFamily="2" charset="0"/>
                <a:ea typeface="Roboto" pitchFamily="2" charset="0"/>
              </a:rPr>
              <a:t>:</a:t>
            </a:r>
            <a:endParaRPr lang="es-ES" b="1" dirty="0">
              <a:latin typeface="Roboto" pitchFamily="2" charset="0"/>
              <a:ea typeface="Roboto" pitchFamily="2" charset="0"/>
            </a:endParaRPr>
          </a:p>
          <a:p>
            <a:r>
              <a:rPr lang="es-ES" dirty="0" smtClean="0">
                <a:latin typeface="Roboto" pitchFamily="2" charset="0"/>
                <a:ea typeface="Roboto" pitchFamily="2" charset="0"/>
              </a:rPr>
              <a:t> </a:t>
            </a:r>
            <a:endParaRPr lang="es-ES" dirty="0">
              <a:latin typeface="Roboto" pitchFamily="2" charset="0"/>
              <a:ea typeface="Roboto" pitchFamily="2" charset="0"/>
            </a:endParaRPr>
          </a:p>
        </p:txBody>
      </p:sp>
      <p:sp>
        <p:nvSpPr>
          <p:cNvPr id="5" name="TextBox 4"/>
          <p:cNvSpPr txBox="1"/>
          <p:nvPr/>
        </p:nvSpPr>
        <p:spPr>
          <a:xfrm>
            <a:off x="162764" y="1718548"/>
            <a:ext cx="8427516" cy="3693319"/>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latin typeface="Roboto" pitchFamily="2" charset="0"/>
                <a:ea typeface="Roboto" pitchFamily="2" charset="0"/>
              </a:rPr>
              <a:t>Automated pipelines </a:t>
            </a:r>
            <a:r>
              <a:rPr lang="en-US" b="1" dirty="0">
                <a:latin typeface="Roboto" pitchFamily="2" charset="0"/>
                <a:ea typeface="Roboto" pitchFamily="2" charset="0"/>
              </a:rPr>
              <a:t>significantly</a:t>
            </a:r>
            <a:r>
              <a:rPr lang="en-US" dirty="0">
                <a:latin typeface="Roboto" pitchFamily="2" charset="0"/>
                <a:ea typeface="Roboto" pitchFamily="2" charset="0"/>
              </a:rPr>
              <a:t> reduced the impact of </a:t>
            </a:r>
            <a:r>
              <a:rPr lang="en-US" b="1" dirty="0">
                <a:latin typeface="Roboto" pitchFamily="2" charset="0"/>
                <a:ea typeface="Roboto" pitchFamily="2" charset="0"/>
              </a:rPr>
              <a:t>WM lesions</a:t>
            </a:r>
            <a:r>
              <a:rPr lang="en-US" dirty="0">
                <a:latin typeface="Roboto" pitchFamily="2" charset="0"/>
                <a:ea typeface="Roboto" pitchFamily="2" charset="0"/>
              </a:rPr>
              <a:t> on tissue </a:t>
            </a:r>
            <a:r>
              <a:rPr lang="en-US" dirty="0" smtClean="0">
                <a:latin typeface="Roboto" pitchFamily="2" charset="0"/>
                <a:ea typeface="Roboto" pitchFamily="2" charset="0"/>
              </a:rPr>
              <a:t>segmentation</a:t>
            </a:r>
          </a:p>
          <a:p>
            <a:pPr marL="285750" indent="-285750" algn="just">
              <a:buFont typeface="Arial" panose="020B0604020202020204" pitchFamily="34" charset="0"/>
              <a:buChar char="•"/>
            </a:pPr>
            <a:endParaRPr lang="en-US" dirty="0">
              <a:latin typeface="Roboto" pitchFamily="2" charset="0"/>
              <a:ea typeface="Roboto" pitchFamily="2" charset="0"/>
            </a:endParaRPr>
          </a:p>
          <a:p>
            <a:pPr marL="285750" indent="-285750" algn="just">
              <a:buFont typeface="Arial" panose="020B0604020202020204" pitchFamily="34" charset="0"/>
              <a:buChar char="•"/>
            </a:pPr>
            <a:r>
              <a:rPr lang="en-US" dirty="0">
                <a:latin typeface="Roboto" pitchFamily="2" charset="0"/>
                <a:ea typeface="Roboto" pitchFamily="2" charset="0"/>
              </a:rPr>
              <a:t>M</a:t>
            </a:r>
            <a:r>
              <a:rPr lang="en-US" dirty="0" smtClean="0">
                <a:latin typeface="Roboto" pitchFamily="2" charset="0"/>
                <a:ea typeface="Roboto" pitchFamily="2" charset="0"/>
              </a:rPr>
              <a:t>asked effect between total and normal-appearing tissue volume</a:t>
            </a:r>
          </a:p>
          <a:p>
            <a:pPr marL="285750" indent="-285750" algn="just">
              <a:buFont typeface="Arial" panose="020B0604020202020204" pitchFamily="34" charset="0"/>
              <a:buChar char="•"/>
            </a:pPr>
            <a:endParaRPr lang="es-ES" dirty="0">
              <a:latin typeface="Roboto" pitchFamily="2" charset="0"/>
              <a:ea typeface="Roboto" pitchFamily="2" charset="0"/>
            </a:endParaRPr>
          </a:p>
          <a:p>
            <a:pPr marL="285750" indent="-285750" algn="just">
              <a:buFont typeface="Arial" panose="020B0604020202020204" pitchFamily="34" charset="0"/>
              <a:buChar char="•"/>
            </a:pPr>
            <a:r>
              <a:rPr lang="en-US" b="1" dirty="0">
                <a:solidFill>
                  <a:schemeClr val="accent5">
                    <a:lumMod val="75000"/>
                  </a:schemeClr>
                </a:solidFill>
                <a:latin typeface="Roboto" pitchFamily="2" charset="0"/>
                <a:ea typeface="Roboto" pitchFamily="2" charset="0"/>
              </a:rPr>
              <a:t>F</a:t>
            </a:r>
            <a:r>
              <a:rPr lang="en-US" b="1" dirty="0" smtClean="0">
                <a:solidFill>
                  <a:schemeClr val="accent5">
                    <a:lumMod val="75000"/>
                  </a:schemeClr>
                </a:solidFill>
                <a:latin typeface="Roboto" pitchFamily="2" charset="0"/>
                <a:ea typeface="Roboto" pitchFamily="2" charset="0"/>
              </a:rPr>
              <a:t>alse negative </a:t>
            </a:r>
            <a:r>
              <a:rPr lang="en-US" b="1" dirty="0">
                <a:solidFill>
                  <a:schemeClr val="accent5">
                    <a:lumMod val="75000"/>
                  </a:schemeClr>
                </a:solidFill>
                <a:latin typeface="Roboto" pitchFamily="2" charset="0"/>
                <a:ea typeface="Roboto" pitchFamily="2" charset="0"/>
              </a:rPr>
              <a:t>lesion voxels</a:t>
            </a:r>
            <a:r>
              <a:rPr lang="en-US" b="1" dirty="0">
                <a:latin typeface="Roboto" pitchFamily="2" charset="0"/>
                <a:ea typeface="Roboto" pitchFamily="2" charset="0"/>
              </a:rPr>
              <a:t> </a:t>
            </a:r>
            <a:r>
              <a:rPr lang="en-US" dirty="0" smtClean="0">
                <a:latin typeface="Roboto" pitchFamily="2" charset="0"/>
                <a:ea typeface="Roboto" pitchFamily="2" charset="0"/>
              </a:rPr>
              <a:t>were the main </a:t>
            </a:r>
            <a:r>
              <a:rPr lang="en-US" b="1" dirty="0" smtClean="0">
                <a:latin typeface="Roboto" pitchFamily="2" charset="0"/>
                <a:ea typeface="Roboto" pitchFamily="2" charset="0"/>
              </a:rPr>
              <a:t>cause </a:t>
            </a:r>
            <a:r>
              <a:rPr lang="en-US" dirty="0" smtClean="0">
                <a:latin typeface="Roboto" pitchFamily="2" charset="0"/>
                <a:ea typeface="Roboto" pitchFamily="2" charset="0"/>
              </a:rPr>
              <a:t>of</a:t>
            </a:r>
            <a:r>
              <a:rPr lang="en-US" b="1" dirty="0" smtClean="0">
                <a:latin typeface="Roboto" pitchFamily="2" charset="0"/>
                <a:ea typeface="Roboto" pitchFamily="2" charset="0"/>
              </a:rPr>
              <a:t> </a:t>
            </a:r>
            <a:r>
              <a:rPr lang="en-US" dirty="0" smtClean="0">
                <a:latin typeface="Roboto" pitchFamily="2" charset="0"/>
                <a:ea typeface="Roboto" pitchFamily="2" charset="0"/>
              </a:rPr>
              <a:t>errors </a:t>
            </a:r>
          </a:p>
          <a:p>
            <a:pPr marL="285750" indent="-285750" algn="just">
              <a:buFont typeface="Arial" panose="020B0604020202020204" pitchFamily="34" charset="0"/>
              <a:buChar char="•"/>
            </a:pPr>
            <a:endParaRPr lang="es-ES" dirty="0">
              <a:latin typeface="Roboto" pitchFamily="2" charset="0"/>
              <a:ea typeface="Roboto" pitchFamily="2" charset="0"/>
            </a:endParaRPr>
          </a:p>
          <a:p>
            <a:pPr marL="285750" indent="-285750" algn="just">
              <a:buFont typeface="Arial" panose="020B0604020202020204" pitchFamily="34" charset="0"/>
              <a:buChar char="•"/>
            </a:pP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filling</a:t>
            </a:r>
            <a:r>
              <a:rPr lang="es-ES" b="1" dirty="0" smtClean="0">
                <a:latin typeface="Roboto" pitchFamily="2" charset="0"/>
                <a:ea typeface="Roboto" pitchFamily="2" charset="0"/>
              </a:rPr>
              <a:t> </a:t>
            </a:r>
            <a:r>
              <a:rPr lang="es-ES" dirty="0" err="1" smtClean="0">
                <a:latin typeface="Roboto" pitchFamily="2" charset="0"/>
                <a:ea typeface="Roboto" pitchFamily="2" charset="0"/>
              </a:rPr>
              <a:t>reduced</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differences</a:t>
            </a:r>
            <a:r>
              <a:rPr lang="es-ES" dirty="0" smtClean="0">
                <a:latin typeface="Roboto" pitchFamily="2" charset="0"/>
                <a:ea typeface="Roboto" pitchFamily="2" charset="0"/>
              </a:rPr>
              <a:t> in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volume</a:t>
            </a:r>
            <a:r>
              <a:rPr lang="es-ES" dirty="0" smtClean="0">
                <a:latin typeface="Roboto" pitchFamily="2" charset="0"/>
                <a:ea typeface="Roboto" pitchFamily="2" charset="0"/>
              </a:rPr>
              <a:t> </a:t>
            </a:r>
            <a:r>
              <a:rPr lang="es-ES" dirty="0" err="1" smtClean="0">
                <a:latin typeface="Roboto" pitchFamily="2" charset="0"/>
                <a:ea typeface="Roboto" pitchFamily="2" charset="0"/>
              </a:rPr>
              <a:t>on</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SLS</a:t>
            </a:r>
            <a:r>
              <a:rPr lang="es-ES" dirty="0" smtClean="0">
                <a:latin typeface="Roboto" pitchFamily="2" charset="0"/>
                <a:ea typeface="Roboto" pitchFamily="2" charset="0"/>
              </a:rPr>
              <a:t> and </a:t>
            </a:r>
            <a:r>
              <a:rPr lang="es-ES" b="1" dirty="0" smtClean="0">
                <a:solidFill>
                  <a:schemeClr val="accent5">
                    <a:lumMod val="75000"/>
                  </a:schemeClr>
                </a:solidFill>
                <a:latin typeface="Roboto" pitchFamily="2" charset="0"/>
                <a:ea typeface="Roboto" pitchFamily="2" charset="0"/>
              </a:rPr>
              <a:t>LST</a:t>
            </a:r>
            <a:r>
              <a:rPr lang="es-ES" dirty="0" smtClean="0">
                <a:latin typeface="Roboto" pitchFamily="2" charset="0"/>
                <a:ea typeface="Roboto" pitchFamily="2" charset="0"/>
              </a:rPr>
              <a:t> pipelines </a:t>
            </a:r>
            <a:r>
              <a:rPr lang="es-ES" dirty="0" err="1" smtClean="0">
                <a:latin typeface="Roboto" pitchFamily="2" charset="0"/>
                <a:ea typeface="Roboto" pitchFamily="2" charset="0"/>
              </a:rPr>
              <a:t>when</a:t>
            </a:r>
            <a:r>
              <a:rPr lang="es-ES" dirty="0" smtClean="0">
                <a:latin typeface="Roboto" pitchFamily="2" charset="0"/>
                <a:ea typeface="Roboto" pitchFamily="2" charset="0"/>
              </a:rPr>
              <a:t> </a:t>
            </a:r>
            <a:r>
              <a:rPr lang="es-ES" dirty="0" err="1" smtClean="0">
                <a:latin typeface="Roboto" pitchFamily="2" charset="0"/>
                <a:ea typeface="Roboto" pitchFamily="2" charset="0"/>
              </a:rPr>
              <a:t>compared</a:t>
            </a:r>
            <a:r>
              <a:rPr lang="es-ES" dirty="0" smtClean="0">
                <a:latin typeface="Roboto" pitchFamily="2" charset="0"/>
                <a:ea typeface="Roboto" pitchFamily="2" charset="0"/>
              </a:rPr>
              <a:t> to </a:t>
            </a:r>
            <a:r>
              <a:rPr lang="es-ES" b="1" dirty="0" err="1" smtClean="0">
                <a:latin typeface="Roboto" pitchFamily="2" charset="0"/>
                <a:ea typeface="Roboto" pitchFamily="2" charset="0"/>
              </a:rPr>
              <a:t>masked</a:t>
            </a:r>
            <a:endParaRPr lang="es-ES" b="1" dirty="0" smtClean="0">
              <a:latin typeface="Roboto" pitchFamily="2" charset="0"/>
              <a:ea typeface="Roboto" pitchFamily="2" charset="0"/>
            </a:endParaRPr>
          </a:p>
          <a:p>
            <a:pPr algn="just"/>
            <a:endParaRPr lang="es-ES" dirty="0">
              <a:latin typeface="Roboto" pitchFamily="2" charset="0"/>
              <a:ea typeface="Roboto" pitchFamily="2" charset="0"/>
            </a:endParaRPr>
          </a:p>
          <a:p>
            <a:pPr marL="285750" indent="-285750" algn="just">
              <a:buFont typeface="Arial" panose="020B0604020202020204" pitchFamily="34" charset="0"/>
              <a:buChar char="•"/>
            </a:pPr>
            <a:r>
              <a:rPr lang="en-US" dirty="0" smtClean="0">
                <a:latin typeface="Roboto" pitchFamily="2" charset="0"/>
                <a:ea typeface="Roboto" pitchFamily="2" charset="0"/>
              </a:rPr>
              <a:t>The differences </a:t>
            </a:r>
            <a:r>
              <a:rPr lang="en-US" dirty="0">
                <a:latin typeface="Roboto" pitchFamily="2" charset="0"/>
                <a:ea typeface="Roboto" pitchFamily="2" charset="0"/>
              </a:rPr>
              <a:t>in tissue volume </a:t>
            </a:r>
            <a:r>
              <a:rPr lang="en-US" dirty="0" smtClean="0">
                <a:latin typeface="Roboto" pitchFamily="2" charset="0"/>
                <a:ea typeface="Roboto" pitchFamily="2" charset="0"/>
              </a:rPr>
              <a:t>in images processed with fully automated pipelines was similar to pipelines incorporating </a:t>
            </a:r>
            <a:r>
              <a:rPr lang="en-US" b="1" dirty="0" smtClean="0">
                <a:latin typeface="Roboto" pitchFamily="2" charset="0"/>
                <a:ea typeface="Roboto" pitchFamily="2" charset="0"/>
              </a:rPr>
              <a:t>manual intervention </a:t>
            </a:r>
          </a:p>
          <a:p>
            <a:pPr algn="just"/>
            <a:endParaRPr lang="en-US" dirty="0">
              <a:latin typeface="Roboto" pitchFamily="2" charset="0"/>
              <a:ea typeface="Roboto" pitchFamily="2" charset="0"/>
            </a:endParaRPr>
          </a:p>
        </p:txBody>
      </p:sp>
      <p:sp>
        <p:nvSpPr>
          <p:cNvPr id="6" name="Slide Number Placeholder 5"/>
          <p:cNvSpPr>
            <a:spLocks noGrp="1"/>
          </p:cNvSpPr>
          <p:nvPr>
            <p:ph type="sldNum" sz="quarter" idx="12"/>
          </p:nvPr>
        </p:nvSpPr>
        <p:spPr/>
        <p:txBody>
          <a:bodyPr/>
          <a:lstStyle/>
          <a:p>
            <a:fld id="{227F3176-F9F6-45D0-9446-6BF35B4A50FB}" type="slidenum">
              <a:rPr lang="en-US" smtClean="0"/>
              <a:pPr/>
              <a:t>47</a:t>
            </a:fld>
            <a:r>
              <a:rPr lang="en-US" smtClean="0"/>
              <a:t> / 75</a:t>
            </a:r>
            <a:endParaRPr lang="en-US" dirty="0"/>
          </a:p>
        </p:txBody>
      </p:sp>
    </p:spTree>
    <p:extLst>
      <p:ext uri="{BB962C8B-B14F-4D97-AF65-F5344CB8AC3E}">
        <p14:creationId xmlns:p14="http://schemas.microsoft.com/office/powerpoint/2010/main" val="20009896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1340432" cy="523220"/>
          </a:xfrm>
          <a:prstGeom prst="rect">
            <a:avLst/>
          </a:prstGeom>
          <a:noFill/>
        </p:spPr>
        <p:txBody>
          <a:bodyPr wrap="none" rtlCol="0">
            <a:spAutoFit/>
          </a:bodyPr>
          <a:lstStyle/>
          <a:p>
            <a:r>
              <a:rPr lang="es-ES" sz="2800" b="1" dirty="0" err="1" smtClean="0">
                <a:latin typeface="Roboto" pitchFamily="2" charset="0"/>
                <a:ea typeface="Roboto" pitchFamily="2" charset="0"/>
              </a:rPr>
              <a:t>Outline</a:t>
            </a:r>
            <a:endParaRPr lang="en-US" sz="2800" b="1" dirty="0">
              <a:latin typeface="Roboto" pitchFamily="2" charset="0"/>
              <a:ea typeface="Roboto" pitchFamily="2" charset="0"/>
            </a:endParaRPr>
          </a:p>
        </p:txBody>
      </p:sp>
      <p:sp>
        <p:nvSpPr>
          <p:cNvPr id="7" name="TextBox 6"/>
          <p:cNvSpPr txBox="1"/>
          <p:nvPr/>
        </p:nvSpPr>
        <p:spPr>
          <a:xfrm>
            <a:off x="314574" y="474345"/>
            <a:ext cx="7776231" cy="4801314"/>
          </a:xfrm>
          <a:prstGeom prst="rect">
            <a:avLst/>
          </a:prstGeom>
          <a:noFill/>
        </p:spPr>
        <p:txBody>
          <a:bodyPr wrap="square" rtlCol="0">
            <a:spAutoFit/>
          </a:bodyPr>
          <a:lstStyle/>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a:latin typeface="Roboto" pitchFamily="2" charset="0"/>
              <a:ea typeface="Roboto" pitchFamily="2" charset="0"/>
            </a:endParaRPr>
          </a:p>
          <a:p>
            <a:endParaRPr lang="es-ES" dirty="0" smtClean="0">
              <a:latin typeface="Roboto" pitchFamily="2" charset="0"/>
              <a:ea typeface="Roboto" pitchFamily="2" charset="0"/>
            </a:endParaRPr>
          </a:p>
          <a:p>
            <a:pPr marL="342900" indent="-342900">
              <a:buFontTx/>
              <a:buAutoNum type="arabicPeriod"/>
            </a:pPr>
            <a:r>
              <a:rPr lang="es-ES" dirty="0" err="1">
                <a:solidFill>
                  <a:schemeClr val="bg1">
                    <a:lumMod val="75000"/>
                  </a:schemeClr>
                </a:solidFill>
                <a:latin typeface="Roboto" pitchFamily="2" charset="0"/>
                <a:ea typeface="Roboto" pitchFamily="2" charset="0"/>
              </a:rPr>
              <a:t>Analysis</a:t>
            </a:r>
            <a:r>
              <a:rPr lang="es-ES" dirty="0">
                <a:solidFill>
                  <a:schemeClr val="bg1">
                    <a:lumMod val="75000"/>
                  </a:schemeClr>
                </a:solidFill>
                <a:latin typeface="Roboto" pitchFamily="2" charset="0"/>
                <a:ea typeface="Roboto" pitchFamily="2" charset="0"/>
              </a:rPr>
              <a:t> and </a:t>
            </a:r>
            <a:r>
              <a:rPr lang="es-ES" dirty="0" err="1">
                <a:solidFill>
                  <a:schemeClr val="bg1">
                    <a:lumMod val="75000"/>
                  </a:schemeClr>
                </a:solidFill>
                <a:latin typeface="Roboto" pitchFamily="2" charset="0"/>
                <a:ea typeface="Roboto" pitchFamily="2" charset="0"/>
              </a:rPr>
              <a:t>evaluation</a:t>
            </a:r>
            <a:r>
              <a:rPr lang="es-ES" dirty="0">
                <a:solidFill>
                  <a:schemeClr val="bg1">
                    <a:lumMod val="75000"/>
                  </a:schemeClr>
                </a:solidFill>
                <a:latin typeface="Roboto" pitchFamily="2" charset="0"/>
                <a:ea typeface="Roboto" pitchFamily="2" charset="0"/>
              </a:rPr>
              <a:t> of </a:t>
            </a:r>
            <a:r>
              <a:rPr lang="es-ES" dirty="0" err="1">
                <a:solidFill>
                  <a:schemeClr val="bg1">
                    <a:lumMod val="75000"/>
                  </a:schemeClr>
                </a:solidFill>
                <a:latin typeface="Roboto" pitchFamily="2" charset="0"/>
                <a:ea typeface="Roboto" pitchFamily="2" charset="0"/>
              </a:rPr>
              <a:t>the</a:t>
            </a:r>
            <a:r>
              <a:rPr lang="es-ES" dirty="0">
                <a:solidFill>
                  <a:schemeClr val="bg1">
                    <a:lumMod val="75000"/>
                  </a:schemeClr>
                </a:solidFill>
                <a:latin typeface="Roboto" pitchFamily="2" charset="0"/>
                <a:ea typeface="Roboto" pitchFamily="2" charset="0"/>
              </a:rPr>
              <a:t> </a:t>
            </a:r>
            <a:r>
              <a:rPr lang="es-ES" dirty="0" err="1">
                <a:solidFill>
                  <a:schemeClr val="bg1">
                    <a:lumMod val="75000"/>
                  </a:schemeClr>
                </a:solidFill>
                <a:latin typeface="Roboto" pitchFamily="2" charset="0"/>
                <a:ea typeface="Roboto" pitchFamily="2" charset="0"/>
              </a:rPr>
              <a:t>state</a:t>
            </a:r>
            <a:r>
              <a:rPr lang="es-ES" dirty="0">
                <a:solidFill>
                  <a:schemeClr val="bg1">
                    <a:lumMod val="75000"/>
                  </a:schemeClr>
                </a:solidFill>
                <a:latin typeface="Roboto" pitchFamily="2" charset="0"/>
                <a:ea typeface="Roboto" pitchFamily="2" charset="0"/>
              </a:rPr>
              <a:t> of </a:t>
            </a:r>
            <a:r>
              <a:rPr lang="es-ES" dirty="0" err="1">
                <a:solidFill>
                  <a:schemeClr val="bg1">
                    <a:lumMod val="75000"/>
                  </a:schemeClr>
                </a:solidFill>
                <a:latin typeface="Roboto" pitchFamily="2" charset="0"/>
                <a:ea typeface="Roboto" pitchFamily="2" charset="0"/>
              </a:rPr>
              <a:t>the</a:t>
            </a:r>
            <a:r>
              <a:rPr lang="es-ES" dirty="0">
                <a:solidFill>
                  <a:schemeClr val="bg1">
                    <a:lumMod val="75000"/>
                  </a:schemeClr>
                </a:solidFill>
                <a:latin typeface="Roboto" pitchFamily="2" charset="0"/>
                <a:ea typeface="Roboto" pitchFamily="2" charset="0"/>
              </a:rPr>
              <a:t> art in </a:t>
            </a:r>
            <a:r>
              <a:rPr lang="es-ES" dirty="0" err="1">
                <a:solidFill>
                  <a:schemeClr val="bg1">
                    <a:lumMod val="75000"/>
                  </a:schemeClr>
                </a:solidFill>
                <a:latin typeface="Roboto" pitchFamily="2" charset="0"/>
                <a:ea typeface="Roboto" pitchFamily="2" charset="0"/>
              </a:rPr>
              <a:t>tissue</a:t>
            </a:r>
            <a:r>
              <a:rPr lang="es-ES" dirty="0">
                <a:solidFill>
                  <a:schemeClr val="bg1">
                    <a:lumMod val="75000"/>
                  </a:schemeClr>
                </a:solidFill>
                <a:latin typeface="Roboto" pitchFamily="2" charset="0"/>
                <a:ea typeface="Roboto" pitchFamily="2" charset="0"/>
              </a:rPr>
              <a:t> </a:t>
            </a:r>
            <a:r>
              <a:rPr lang="es-ES" dirty="0" err="1">
                <a:solidFill>
                  <a:schemeClr val="bg1">
                    <a:lumMod val="75000"/>
                  </a:schemeClr>
                </a:solidFill>
                <a:latin typeface="Roboto" pitchFamily="2" charset="0"/>
                <a:ea typeface="Roboto" pitchFamily="2" charset="0"/>
              </a:rPr>
              <a:t>segmentation</a:t>
            </a:r>
            <a:endParaRPr lang="es-ES" dirty="0">
              <a:solidFill>
                <a:schemeClr val="bg1">
                  <a:lumMod val="75000"/>
                </a:schemeClr>
              </a:solidFill>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lgn="just">
              <a:buAutoNum type="arabicPeriod"/>
            </a:pPr>
            <a:r>
              <a:rPr lang="es-ES" dirty="0" err="1" smtClean="0">
                <a:solidFill>
                  <a:schemeClr val="bg1">
                    <a:lumMod val="75000"/>
                  </a:schemeClr>
                </a:solidFill>
                <a:latin typeface="Roboto" pitchFamily="2" charset="0"/>
                <a:ea typeface="Roboto" pitchFamily="2" charset="0"/>
              </a:rPr>
              <a:t>Evaluation</a:t>
            </a:r>
            <a:r>
              <a:rPr lang="es-ES" dirty="0" smtClean="0">
                <a:solidFill>
                  <a:schemeClr val="bg1">
                    <a:lumMod val="75000"/>
                  </a:schemeClr>
                </a:solidFill>
                <a:latin typeface="Roboto" pitchFamily="2" charset="0"/>
                <a:ea typeface="Roboto" pitchFamily="2" charset="0"/>
              </a:rPr>
              <a:t> of </a:t>
            </a:r>
            <a:r>
              <a:rPr lang="es-ES" dirty="0" err="1" smtClean="0">
                <a:solidFill>
                  <a:schemeClr val="bg1">
                    <a:lumMod val="75000"/>
                  </a:schemeClr>
                </a:solidFill>
                <a:latin typeface="Roboto" pitchFamily="2" charset="0"/>
                <a:ea typeface="Roboto" pitchFamily="2" charset="0"/>
              </a:rPr>
              <a:t>the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effects</a:t>
            </a:r>
            <a:r>
              <a:rPr lang="es-ES" dirty="0" smtClean="0">
                <a:solidFill>
                  <a:schemeClr val="bg1">
                    <a:lumMod val="75000"/>
                  </a:schemeClr>
                </a:solidFill>
                <a:latin typeface="Roboto" pitchFamily="2" charset="0"/>
                <a:ea typeface="Roboto" pitchFamily="2" charset="0"/>
              </a:rPr>
              <a:t> of WM </a:t>
            </a:r>
            <a:r>
              <a:rPr lang="es-ES" dirty="0" err="1" smtClean="0">
                <a:solidFill>
                  <a:schemeClr val="bg1">
                    <a:lumMod val="75000"/>
                  </a:schemeClr>
                </a:solidFill>
                <a:latin typeface="Roboto" pitchFamily="2" charset="0"/>
                <a:ea typeface="Roboto" pitchFamily="2" charset="0"/>
              </a:rPr>
              <a:t>lesions</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on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automated</a:t>
            </a:r>
            <a:r>
              <a:rPr lang="es-ES" dirty="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tissue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segmentation</a:t>
            </a:r>
            <a:endParaRPr lang="es-ES" dirty="0" smtClean="0">
              <a:solidFill>
                <a:schemeClr val="bg1">
                  <a:lumMod val="75000"/>
                </a:schemeClr>
              </a:solidFill>
              <a:latin typeface="Roboto" pitchFamily="2" charset="0"/>
              <a:ea typeface="Roboto" pitchFamily="2" charset="0"/>
            </a:endParaRPr>
          </a:p>
          <a:p>
            <a:pPr marL="342900" indent="-342900" algn="just">
              <a:buAutoNum type="arabicPeriod"/>
            </a:pPr>
            <a:endParaRPr lang="es-ES" dirty="0">
              <a:solidFill>
                <a:schemeClr val="bg1">
                  <a:lumMod val="75000"/>
                </a:schemeClr>
              </a:solidFill>
              <a:latin typeface="Roboto" pitchFamily="2" charset="0"/>
              <a:ea typeface="Roboto" pitchFamily="2" charset="0"/>
            </a:endParaRPr>
          </a:p>
          <a:p>
            <a:pPr marL="342900" indent="-342900" algn="just">
              <a:buAutoNum type="arabicPeriod"/>
            </a:pPr>
            <a:r>
              <a:rPr lang="es-ES" dirty="0" smtClean="0">
                <a:solidFill>
                  <a:schemeClr val="bg1">
                    <a:lumMod val="75000"/>
                  </a:schemeClr>
                </a:solidFill>
                <a:latin typeface="Roboto" pitchFamily="2" charset="0"/>
                <a:ea typeface="Roboto" pitchFamily="2" charset="0"/>
              </a:rPr>
              <a:t>A new </a:t>
            </a:r>
            <a:r>
              <a:rPr lang="es-ES" dirty="0" err="1" smtClean="0">
                <a:solidFill>
                  <a:schemeClr val="bg1">
                    <a:lumMod val="75000"/>
                  </a:schemeClr>
                </a:solidFill>
                <a:latin typeface="Roboto" pitchFamily="2" charset="0"/>
                <a:ea typeface="Roboto" pitchFamily="2" charset="0"/>
              </a:rPr>
              <a:t>lesion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filling</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algorithm</a:t>
            </a:r>
            <a:r>
              <a:rPr lang="es-ES" dirty="0" smtClean="0">
                <a:solidFill>
                  <a:schemeClr val="bg1">
                    <a:lumMod val="75000"/>
                  </a:schemeClr>
                </a:solidFill>
                <a:latin typeface="Roboto" pitchFamily="2" charset="0"/>
                <a:ea typeface="Roboto" pitchFamily="2" charset="0"/>
              </a:rPr>
              <a:t> to reduce </a:t>
            </a:r>
            <a:r>
              <a:rPr lang="es-ES" dirty="0" err="1" smtClean="0">
                <a:solidFill>
                  <a:schemeClr val="bg1">
                    <a:lumMod val="75000"/>
                  </a:schemeClr>
                </a:solidFill>
                <a:latin typeface="Roboto" pitchFamily="2" charset="0"/>
                <a:ea typeface="Roboto" pitchFamily="2" charset="0"/>
              </a:rPr>
              <a:t>the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effects</a:t>
            </a:r>
            <a:r>
              <a:rPr lang="es-ES" dirty="0" smtClean="0">
                <a:solidFill>
                  <a:schemeClr val="bg1">
                    <a:lumMod val="75000"/>
                  </a:schemeClr>
                </a:solidFill>
                <a:latin typeface="Roboto" pitchFamily="2" charset="0"/>
                <a:ea typeface="Roboto" pitchFamily="2" charset="0"/>
              </a:rPr>
              <a:t> of WM </a:t>
            </a:r>
            <a:r>
              <a:rPr lang="es-ES" dirty="0" err="1" smtClean="0">
                <a:solidFill>
                  <a:schemeClr val="bg1">
                    <a:lumMod val="75000"/>
                  </a:schemeClr>
                </a:solidFill>
                <a:latin typeface="Roboto" pitchFamily="2" charset="0"/>
                <a:ea typeface="Roboto" pitchFamily="2" charset="0"/>
              </a:rPr>
              <a:t>lesions</a:t>
            </a:r>
            <a:endParaRPr lang="es-ES" dirty="0" smtClean="0">
              <a:solidFill>
                <a:schemeClr val="bg1">
                  <a:lumMod val="75000"/>
                </a:schemeClr>
              </a:solidFill>
              <a:latin typeface="Roboto" pitchFamily="2" charset="0"/>
              <a:ea typeface="Roboto" pitchFamily="2" charset="0"/>
            </a:endParaRPr>
          </a:p>
          <a:p>
            <a:pPr marL="342900" indent="-342900" algn="ctr">
              <a:buAutoNum type="arabicPeriod"/>
            </a:pPr>
            <a:endParaRPr lang="es-ES" dirty="0">
              <a:solidFill>
                <a:schemeClr val="bg1">
                  <a:lumMod val="7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75000"/>
                  </a:schemeClr>
                </a:solidFill>
                <a:latin typeface="Roboto" pitchFamily="2" charset="0"/>
                <a:ea typeface="Roboto" pitchFamily="2" charset="0"/>
              </a:rPr>
              <a:t>Effect</a:t>
            </a:r>
            <a:r>
              <a:rPr lang="es-ES" dirty="0" smtClean="0">
                <a:solidFill>
                  <a:schemeClr val="bg1">
                    <a:lumMod val="75000"/>
                  </a:schemeClr>
                </a:solidFill>
                <a:latin typeface="Roboto" pitchFamily="2" charset="0"/>
                <a:ea typeface="Roboto" pitchFamily="2" charset="0"/>
              </a:rPr>
              <a:t> of </a:t>
            </a:r>
            <a:r>
              <a:rPr lang="es-ES" dirty="0" err="1" smtClean="0">
                <a:solidFill>
                  <a:schemeClr val="bg1">
                    <a:lumMod val="75000"/>
                  </a:schemeClr>
                </a:solidFill>
                <a:latin typeface="Roboto" pitchFamily="2" charset="0"/>
                <a:ea typeface="Roboto" pitchFamily="2" charset="0"/>
              </a:rPr>
              <a:t>automated</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lesion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segmentation</a:t>
            </a:r>
            <a:r>
              <a:rPr lang="es-ES" dirty="0" smtClean="0">
                <a:solidFill>
                  <a:schemeClr val="bg1">
                    <a:lumMod val="75000"/>
                  </a:schemeClr>
                </a:solidFill>
                <a:latin typeface="Roboto" pitchFamily="2" charset="0"/>
                <a:ea typeface="Roboto" pitchFamily="2" charset="0"/>
              </a:rPr>
              <a:t> and </a:t>
            </a:r>
            <a:r>
              <a:rPr lang="es-ES" dirty="0" err="1" smtClean="0">
                <a:solidFill>
                  <a:schemeClr val="bg1">
                    <a:lumMod val="75000"/>
                  </a:schemeClr>
                </a:solidFill>
                <a:latin typeface="Roboto" pitchFamily="2" charset="0"/>
                <a:ea typeface="Roboto" pitchFamily="2" charset="0"/>
              </a:rPr>
              <a:t>filling</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on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tissue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segmentation</a:t>
            </a:r>
            <a:endParaRPr lang="es-ES" dirty="0" smtClean="0">
              <a:solidFill>
                <a:schemeClr val="bg1">
                  <a:lumMod val="75000"/>
                </a:schemeClr>
              </a:solidFill>
              <a:latin typeface="Roboto" pitchFamily="2" charset="0"/>
              <a:ea typeface="Roboto" pitchFamily="2" charset="0"/>
            </a:endParaRPr>
          </a:p>
          <a:p>
            <a:pPr marL="342900" indent="-342900" algn="just">
              <a:buAutoNum type="arabicPeriod"/>
            </a:pPr>
            <a:endParaRPr lang="es-ES" dirty="0">
              <a:latin typeface="Roboto" pitchFamily="2" charset="0"/>
              <a:ea typeface="Roboto" pitchFamily="2" charset="0"/>
            </a:endParaRPr>
          </a:p>
          <a:p>
            <a:pPr marL="342900" indent="-342900" algn="just">
              <a:buAutoNum type="arabicPeriod"/>
            </a:pPr>
            <a:r>
              <a:rPr lang="es-ES" b="1" dirty="0" err="1" smtClean="0">
                <a:solidFill>
                  <a:schemeClr val="accent5">
                    <a:lumMod val="75000"/>
                  </a:schemeClr>
                </a:solidFill>
                <a:latin typeface="Roboto" pitchFamily="2" charset="0"/>
                <a:ea typeface="Roboto" pitchFamily="2" charset="0"/>
              </a:rPr>
              <a:t>Automated</a:t>
            </a:r>
            <a:r>
              <a:rPr lang="es-ES" b="1" dirty="0" smtClean="0">
                <a:latin typeface="Roboto" pitchFamily="2" charset="0"/>
                <a:ea typeface="Roboto" pitchFamily="2" charset="0"/>
              </a:rPr>
              <a:t> </a:t>
            </a:r>
            <a:r>
              <a:rPr lang="es-ES" b="1" dirty="0" err="1" smtClean="0">
                <a:latin typeface="Roboto" pitchFamily="2" charset="0"/>
                <a:ea typeface="Roboto" pitchFamily="2" charset="0"/>
              </a:rPr>
              <a:t>brain</a:t>
            </a:r>
            <a:r>
              <a:rPr lang="es-ES" b="1"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 in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presence</a:t>
            </a:r>
            <a:r>
              <a:rPr lang="es-ES" b="1" dirty="0" smtClean="0">
                <a:latin typeface="Roboto" pitchFamily="2" charset="0"/>
                <a:ea typeface="Roboto" pitchFamily="2" charset="0"/>
              </a:rPr>
              <a:t> of </a:t>
            </a:r>
            <a:r>
              <a:rPr lang="es-ES" b="1" dirty="0" smtClean="0">
                <a:solidFill>
                  <a:schemeClr val="accent5">
                    <a:lumMod val="75000"/>
                  </a:schemeClr>
                </a:solidFill>
                <a:latin typeface="Roboto" pitchFamily="2" charset="0"/>
                <a:ea typeface="Roboto" pitchFamily="2" charset="0"/>
              </a:rPr>
              <a:t>WM </a:t>
            </a:r>
            <a:r>
              <a:rPr lang="es-ES" b="1" dirty="0" err="1" smtClean="0">
                <a:solidFill>
                  <a:schemeClr val="accent5">
                    <a:lumMod val="75000"/>
                  </a:schemeClr>
                </a:solidFill>
                <a:latin typeface="Roboto" pitchFamily="2" charset="0"/>
                <a:ea typeface="Roboto" pitchFamily="2" charset="0"/>
              </a:rPr>
              <a:t>lesions</a:t>
            </a:r>
            <a:endParaRPr lang="es-ES" b="1" dirty="0" smtClean="0">
              <a:solidFill>
                <a:schemeClr val="accent5">
                  <a:lumMod val="75000"/>
                </a:schemeClr>
              </a:solidFill>
              <a:latin typeface="Roboto" pitchFamily="2" charset="0"/>
              <a:ea typeface="Roboto" pitchFamily="2" charset="0"/>
            </a:endParaRPr>
          </a:p>
          <a:p>
            <a:pPr marL="342900" indent="-342900" algn="just">
              <a:buAutoNum type="arabicPeriod"/>
            </a:pPr>
            <a:endParaRPr lang="es-ES" dirty="0" smtClean="0">
              <a:latin typeface="Roboto" pitchFamily="2" charset="0"/>
              <a:ea typeface="Roboto" pitchFamily="2" charset="0"/>
            </a:endParaRPr>
          </a:p>
          <a:p>
            <a:pPr marL="342900" indent="-342900" algn="just">
              <a:buAutoNum type="arabicPeriod"/>
            </a:pPr>
            <a:r>
              <a:rPr lang="es-ES" dirty="0" err="1" smtClean="0">
                <a:solidFill>
                  <a:schemeClr val="bg1">
                    <a:lumMod val="75000"/>
                  </a:schemeClr>
                </a:solidFill>
                <a:latin typeface="Roboto" pitchFamily="2" charset="0"/>
                <a:ea typeface="Roboto" pitchFamily="2" charset="0"/>
              </a:rPr>
              <a:t>Contributions</a:t>
            </a:r>
            <a:r>
              <a:rPr lang="es-ES" dirty="0" smtClean="0">
                <a:solidFill>
                  <a:schemeClr val="bg1">
                    <a:lumMod val="75000"/>
                  </a:schemeClr>
                </a:solidFill>
                <a:latin typeface="Roboto" pitchFamily="2" charset="0"/>
                <a:ea typeface="Roboto" pitchFamily="2" charset="0"/>
              </a:rPr>
              <a:t> and </a:t>
            </a:r>
            <a:r>
              <a:rPr lang="es-ES" dirty="0" err="1" smtClean="0">
                <a:solidFill>
                  <a:schemeClr val="bg1">
                    <a:lumMod val="75000"/>
                  </a:schemeClr>
                </a:solidFill>
                <a:latin typeface="Roboto" pitchFamily="2" charset="0"/>
                <a:ea typeface="Roboto" pitchFamily="2" charset="0"/>
              </a:rPr>
              <a:t>future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work</a:t>
            </a:r>
            <a:endParaRPr lang="es-ES" dirty="0" smtClean="0">
              <a:solidFill>
                <a:schemeClr val="bg1">
                  <a:lumMod val="75000"/>
                </a:schemeClr>
              </a:solidFill>
              <a:latin typeface="Roboto" pitchFamily="2" charset="0"/>
              <a:ea typeface="Roboto" pitchFamily="2" charset="0"/>
            </a:endParaRPr>
          </a:p>
          <a:p>
            <a:pPr marL="342900" indent="-342900">
              <a:buAutoNum type="arabicPeriod"/>
            </a:pPr>
            <a:endParaRPr lang="en-US" dirty="0">
              <a:solidFill>
                <a:schemeClr val="bg1">
                  <a:lumMod val="75000"/>
                </a:schemeClr>
              </a:solidFill>
              <a:latin typeface="Roboto" pitchFamily="2" charset="0"/>
              <a:ea typeface="Roboto" pitchFamily="2" charset="0"/>
            </a:endParaRPr>
          </a:p>
        </p:txBody>
      </p:sp>
      <p:sp>
        <p:nvSpPr>
          <p:cNvPr id="2" name="Slide Number Placeholder 1"/>
          <p:cNvSpPr>
            <a:spLocks noGrp="1"/>
          </p:cNvSpPr>
          <p:nvPr>
            <p:ph type="sldNum" sz="quarter" idx="12"/>
          </p:nvPr>
        </p:nvSpPr>
        <p:spPr/>
        <p:txBody>
          <a:bodyPr/>
          <a:lstStyle/>
          <a:p>
            <a:fld id="{227F3176-F9F6-45D0-9446-6BF35B4A50FB}" type="slidenum">
              <a:rPr lang="en-US" smtClean="0"/>
              <a:pPr/>
              <a:t>48</a:t>
            </a:fld>
            <a:r>
              <a:rPr lang="en-US" smtClean="0"/>
              <a:t> / 75</a:t>
            </a:r>
            <a:endParaRPr lang="en-US" dirty="0" smtClean="0"/>
          </a:p>
        </p:txBody>
      </p:sp>
    </p:spTree>
    <p:extLst>
      <p:ext uri="{BB962C8B-B14F-4D97-AF65-F5344CB8AC3E}">
        <p14:creationId xmlns:p14="http://schemas.microsoft.com/office/powerpoint/2010/main" val="40657316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445995"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a:latin typeface="Roboto" pitchFamily="2" charset="0"/>
                <a:ea typeface="Roboto" pitchFamily="2" charset="0"/>
              </a:rPr>
              <a:t>t</a:t>
            </a:r>
            <a:r>
              <a:rPr lang="es-ES" sz="2800" b="1" dirty="0" err="1" smtClean="0">
                <a:latin typeface="Roboto" pitchFamily="2" charset="0"/>
                <a:ea typeface="Roboto" pitchFamily="2" charset="0"/>
              </a:rPr>
              <a: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5" name="Rectangle 4"/>
          <p:cNvSpPr/>
          <p:nvPr/>
        </p:nvSpPr>
        <p:spPr>
          <a:xfrm>
            <a:off x="165835" y="938014"/>
            <a:ext cx="8582877" cy="646331"/>
          </a:xfrm>
          <a:prstGeom prst="rect">
            <a:avLst/>
          </a:prstGeom>
        </p:spPr>
        <p:txBody>
          <a:bodyPr wrap="square">
            <a:spAutoFit/>
          </a:bodyPr>
          <a:lstStyle/>
          <a:p>
            <a:r>
              <a:rPr lang="es-ES" dirty="0" err="1" smtClean="0">
                <a:latin typeface="Roboto" pitchFamily="2" charset="0"/>
                <a:ea typeface="Roboto" pitchFamily="2" charset="0"/>
              </a:rPr>
              <a:t>From</a:t>
            </a:r>
            <a:r>
              <a:rPr lang="es-ES" dirty="0" smtClean="0">
                <a:latin typeface="Roboto" pitchFamily="2" charset="0"/>
                <a:ea typeface="Roboto" pitchFamily="2" charset="0"/>
              </a:rPr>
              <a:t> </a:t>
            </a:r>
            <a:r>
              <a:rPr lang="es-ES" dirty="0" err="1" smtClean="0">
                <a:latin typeface="Roboto" pitchFamily="2" charset="0"/>
                <a:ea typeface="Roboto" pitchFamily="2" charset="0"/>
              </a:rPr>
              <a:t>previous</a:t>
            </a:r>
            <a:r>
              <a:rPr lang="es-ES" dirty="0" smtClean="0">
                <a:latin typeface="Roboto" pitchFamily="2" charset="0"/>
                <a:ea typeface="Roboto" pitchFamily="2" charset="0"/>
              </a:rPr>
              <a:t> </a:t>
            </a:r>
            <a:r>
              <a:rPr lang="es-ES" dirty="0" err="1">
                <a:latin typeface="Roboto" pitchFamily="2" charset="0"/>
                <a:ea typeface="Roboto" pitchFamily="2" charset="0"/>
              </a:rPr>
              <a:t>S</a:t>
            </a:r>
            <a:r>
              <a:rPr lang="es-ES" dirty="0" err="1" smtClean="0">
                <a:latin typeface="Roboto" pitchFamily="2" charset="0"/>
                <a:ea typeface="Roboto" pitchFamily="2" charset="0"/>
              </a:rPr>
              <a:t>ections</a:t>
            </a:r>
            <a:r>
              <a:rPr lang="es-ES" dirty="0" smtClean="0">
                <a:latin typeface="Roboto" pitchFamily="2" charset="0"/>
                <a:ea typeface="Roboto" pitchFamily="2" charset="0"/>
              </a:rPr>
              <a:t>, </a:t>
            </a:r>
            <a:r>
              <a:rPr lang="es-ES" dirty="0" err="1" smtClean="0">
                <a:latin typeface="Roboto" pitchFamily="2" charset="0"/>
                <a:ea typeface="Roboto" pitchFamily="2" charset="0"/>
              </a:rPr>
              <a:t>several</a:t>
            </a:r>
            <a:r>
              <a:rPr lang="es-ES" dirty="0" smtClean="0">
                <a:latin typeface="Roboto" pitchFamily="2" charset="0"/>
                <a:ea typeface="Roboto" pitchFamily="2" charset="0"/>
              </a:rPr>
              <a:t> </a:t>
            </a:r>
            <a:r>
              <a:rPr lang="es-ES" dirty="0" err="1" smtClean="0">
                <a:latin typeface="Roboto" pitchFamily="2" charset="0"/>
                <a:ea typeface="Roboto" pitchFamily="2" charset="0"/>
              </a:rPr>
              <a:t>insights</a:t>
            </a:r>
            <a:r>
              <a:rPr lang="es-ES" dirty="0" smtClean="0">
                <a:latin typeface="Roboto" pitchFamily="2" charset="0"/>
                <a:ea typeface="Roboto" pitchFamily="2" charset="0"/>
              </a:rPr>
              <a:t> can be </a:t>
            </a:r>
            <a:r>
              <a:rPr lang="es-ES" dirty="0" err="1" smtClean="0">
                <a:latin typeface="Roboto" pitchFamily="2" charset="0"/>
                <a:ea typeface="Roboto" pitchFamily="2" charset="0"/>
              </a:rPr>
              <a:t>sumarized</a:t>
            </a:r>
            <a:r>
              <a:rPr lang="es-ES" dirty="0" smtClean="0">
                <a:latin typeface="Roboto" pitchFamily="2" charset="0"/>
                <a:ea typeface="Roboto" pitchFamily="2" charset="0"/>
              </a:rPr>
              <a:t> in </a:t>
            </a:r>
            <a:r>
              <a:rPr lang="es-ES" dirty="0" err="1" smtClean="0">
                <a:latin typeface="Roboto" pitchFamily="2" charset="0"/>
                <a:ea typeface="Roboto" pitchFamily="2" charset="0"/>
              </a:rPr>
              <a:t>order</a:t>
            </a:r>
            <a:r>
              <a:rPr lang="es-ES" dirty="0" smtClean="0">
                <a:latin typeface="Roboto" pitchFamily="2" charset="0"/>
                <a:ea typeface="Roboto" pitchFamily="2" charset="0"/>
              </a:rPr>
              <a:t> to </a:t>
            </a:r>
            <a:r>
              <a:rPr lang="es-ES" dirty="0" err="1" smtClean="0">
                <a:latin typeface="Roboto" pitchFamily="2" charset="0"/>
                <a:ea typeface="Roboto" pitchFamily="2" charset="0"/>
              </a:rPr>
              <a:t>deal</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b="1" dirty="0" err="1" smtClean="0">
                <a:latin typeface="Roboto" pitchFamily="2" charset="0"/>
                <a:ea typeface="Roboto" pitchFamily="2" charset="0"/>
              </a:rPr>
              <a:t>automated</a:t>
            </a:r>
            <a:r>
              <a:rPr lang="es-ES" b="1" dirty="0" smtClean="0">
                <a:latin typeface="Roboto" pitchFamily="2" charset="0"/>
                <a:ea typeface="Roboto" pitchFamily="2" charset="0"/>
              </a:rPr>
              <a:t> </a:t>
            </a:r>
            <a:r>
              <a:rPr lang="es-ES" b="1" dirty="0" err="1" smtClean="0">
                <a:latin typeface="Roboto" pitchFamily="2" charset="0"/>
                <a:ea typeface="Roboto" pitchFamily="2" charset="0"/>
              </a:rPr>
              <a:t>brain</a:t>
            </a:r>
            <a:r>
              <a:rPr lang="es-ES" b="1"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a:latin typeface="Roboto" pitchFamily="2" charset="0"/>
                <a:ea typeface="Roboto" pitchFamily="2" charset="0"/>
              </a:rPr>
              <a: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 in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presence</a:t>
            </a:r>
            <a:r>
              <a:rPr lang="es-ES" b="1" dirty="0" smtClean="0">
                <a:latin typeface="Roboto" pitchFamily="2" charset="0"/>
                <a:ea typeface="Roboto" pitchFamily="2" charset="0"/>
              </a:rPr>
              <a:t> of MS </a:t>
            </a:r>
            <a:r>
              <a:rPr lang="es-ES" b="1" dirty="0" err="1" smtClean="0">
                <a:latin typeface="Roboto" pitchFamily="2" charset="0"/>
                <a:ea typeface="Roboto" pitchFamily="2" charset="0"/>
              </a:rPr>
              <a:t>lesions</a:t>
            </a:r>
            <a:r>
              <a:rPr lang="es-ES" dirty="0">
                <a:latin typeface="Roboto" pitchFamily="2" charset="0"/>
                <a:ea typeface="Roboto" pitchFamily="2" charset="0"/>
              </a:rPr>
              <a:t>:</a:t>
            </a:r>
            <a:endParaRPr lang="es-ES" dirty="0" smtClean="0">
              <a:latin typeface="Roboto" pitchFamily="2" charset="0"/>
              <a:ea typeface="Roboto" pitchFamily="2" charset="0"/>
            </a:endParaRPr>
          </a:p>
        </p:txBody>
      </p:sp>
      <p:sp>
        <p:nvSpPr>
          <p:cNvPr id="3" name="Slide Number Placeholder 2"/>
          <p:cNvSpPr>
            <a:spLocks noGrp="1"/>
          </p:cNvSpPr>
          <p:nvPr>
            <p:ph type="sldNum" sz="quarter" idx="12"/>
          </p:nvPr>
        </p:nvSpPr>
        <p:spPr/>
        <p:txBody>
          <a:bodyPr/>
          <a:lstStyle/>
          <a:p>
            <a:fld id="{227F3176-F9F6-45D0-9446-6BF35B4A50FB}" type="slidenum">
              <a:rPr lang="en-US" smtClean="0"/>
              <a:pPr/>
              <a:t>49</a:t>
            </a:fld>
            <a:r>
              <a:rPr lang="en-US" smtClean="0"/>
              <a:t> / 75</a:t>
            </a:r>
            <a:endParaRPr lang="en-US" dirty="0"/>
          </a:p>
        </p:txBody>
      </p:sp>
      <p:grpSp>
        <p:nvGrpSpPr>
          <p:cNvPr id="25" name="Group 24"/>
          <p:cNvGrpSpPr/>
          <p:nvPr/>
        </p:nvGrpSpPr>
        <p:grpSpPr>
          <a:xfrm>
            <a:off x="270304" y="2174581"/>
            <a:ext cx="2031388" cy="2218988"/>
            <a:chOff x="270304" y="2174581"/>
            <a:chExt cx="2031388" cy="2218988"/>
          </a:xfrm>
        </p:grpSpPr>
        <p:pic>
          <p:nvPicPr>
            <p:cNvPr id="14" name="Picture 13"/>
            <p:cNvPicPr>
              <a:picLocks noChangeAspect="1"/>
            </p:cNvPicPr>
            <p:nvPr/>
          </p:nvPicPr>
          <p:blipFill>
            <a:blip r:embed="rId3"/>
            <a:stretch>
              <a:fillRect/>
            </a:stretch>
          </p:blipFill>
          <p:spPr>
            <a:xfrm>
              <a:off x="831763" y="2174581"/>
              <a:ext cx="1469929" cy="1879600"/>
            </a:xfrm>
            <a:prstGeom prst="rect">
              <a:avLst/>
            </a:prstGeom>
          </p:spPr>
        </p:pic>
        <p:grpSp>
          <p:nvGrpSpPr>
            <p:cNvPr id="19" name="Group 18"/>
            <p:cNvGrpSpPr/>
            <p:nvPr/>
          </p:nvGrpSpPr>
          <p:grpSpPr>
            <a:xfrm>
              <a:off x="270304" y="2343120"/>
              <a:ext cx="1385795" cy="2050449"/>
              <a:chOff x="270304" y="2935333"/>
              <a:chExt cx="1385795" cy="2050449"/>
            </a:xfrm>
          </p:grpSpPr>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270304" y="2935333"/>
                <a:ext cx="1378125" cy="1681117"/>
              </a:xfrm>
              <a:prstGeom prst="rect">
                <a:avLst/>
              </a:prstGeom>
            </p:spPr>
          </p:pic>
          <p:sp>
            <p:nvSpPr>
              <p:cNvPr id="18" name="TextBox 17"/>
              <p:cNvSpPr txBox="1"/>
              <p:nvPr/>
            </p:nvSpPr>
            <p:spPr>
              <a:xfrm>
                <a:off x="934427" y="4616450"/>
                <a:ext cx="721672" cy="369332"/>
              </a:xfrm>
              <a:prstGeom prst="rect">
                <a:avLst/>
              </a:prstGeom>
              <a:noFill/>
            </p:spPr>
            <p:txBody>
              <a:bodyPr wrap="none" rtlCol="0">
                <a:spAutoFit/>
              </a:bodyPr>
              <a:lstStyle/>
              <a:p>
                <a:r>
                  <a:rPr lang="es-ES" b="1" dirty="0" smtClean="0">
                    <a:latin typeface="Roboto" pitchFamily="2" charset="0"/>
                    <a:ea typeface="Roboto" pitchFamily="2" charset="0"/>
                  </a:rPr>
                  <a:t>T1-w</a:t>
                </a:r>
                <a:endParaRPr lang="en-US" b="1" dirty="0">
                  <a:latin typeface="Roboto" pitchFamily="2" charset="0"/>
                  <a:ea typeface="Roboto" pitchFamily="2" charset="0"/>
                </a:endParaRPr>
              </a:p>
            </p:txBody>
          </p:sp>
        </p:grpSp>
      </p:grpSp>
      <p:grpSp>
        <p:nvGrpSpPr>
          <p:cNvPr id="22" name="Group 21"/>
          <p:cNvGrpSpPr/>
          <p:nvPr/>
        </p:nvGrpSpPr>
        <p:grpSpPr>
          <a:xfrm>
            <a:off x="3677657" y="2258867"/>
            <a:ext cx="1479781" cy="2357583"/>
            <a:chOff x="3677657" y="2258867"/>
            <a:chExt cx="1479781" cy="2357583"/>
          </a:xfrm>
        </p:grpSpPr>
        <p:pic>
          <p:nvPicPr>
            <p:cNvPr id="16" name="Picture 15"/>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3677657" y="2258867"/>
              <a:ext cx="1479781" cy="1708681"/>
            </a:xfrm>
            <a:prstGeom prst="rect">
              <a:avLst/>
            </a:prstGeom>
          </p:spPr>
        </p:pic>
        <p:sp>
          <p:nvSpPr>
            <p:cNvPr id="20" name="TextBox 19"/>
            <p:cNvSpPr txBox="1"/>
            <p:nvPr/>
          </p:nvSpPr>
          <p:spPr>
            <a:xfrm>
              <a:off x="3981369" y="3970119"/>
              <a:ext cx="872355" cy="646331"/>
            </a:xfrm>
            <a:prstGeom prst="rect">
              <a:avLst/>
            </a:prstGeom>
            <a:noFill/>
          </p:spPr>
          <p:txBody>
            <a:bodyPr wrap="none" rtlCol="0">
              <a:spAutoFit/>
            </a:bodyPr>
            <a:lstStyle/>
            <a:p>
              <a:r>
                <a:rPr lang="es-ES" b="1" dirty="0" err="1" smtClean="0">
                  <a:latin typeface="Roboto" pitchFamily="2" charset="0"/>
                  <a:ea typeface="Roboto" pitchFamily="2" charset="0"/>
                </a:rPr>
                <a:t>Lesion</a:t>
              </a:r>
              <a:endParaRPr lang="es-ES" b="1" dirty="0" smtClean="0">
                <a:latin typeface="Roboto" pitchFamily="2" charset="0"/>
                <a:ea typeface="Roboto" pitchFamily="2" charset="0"/>
              </a:endParaRPr>
            </a:p>
            <a:p>
              <a:pPr algn="ctr"/>
              <a:r>
                <a:rPr lang="es-ES" b="1" dirty="0" err="1" smtClean="0">
                  <a:latin typeface="Roboto" pitchFamily="2" charset="0"/>
                  <a:ea typeface="Roboto" pitchFamily="2" charset="0"/>
                </a:rPr>
                <a:t>filling</a:t>
              </a:r>
              <a:endParaRPr lang="en-US" b="1" dirty="0">
                <a:latin typeface="Roboto" pitchFamily="2" charset="0"/>
                <a:ea typeface="Roboto" pitchFamily="2" charset="0"/>
              </a:endParaRPr>
            </a:p>
          </p:txBody>
        </p:sp>
      </p:grpSp>
      <p:cxnSp>
        <p:nvCxnSpPr>
          <p:cNvPr id="24" name="Straight Arrow Connector 23"/>
          <p:cNvCxnSpPr>
            <a:stCxn id="14" idx="3"/>
            <a:endCxn id="16" idx="1"/>
          </p:cNvCxnSpPr>
          <p:nvPr/>
        </p:nvCxnSpPr>
        <p:spPr>
          <a:xfrm flipV="1">
            <a:off x="2301692" y="3113208"/>
            <a:ext cx="1375965" cy="11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157438" y="3122886"/>
            <a:ext cx="1375965" cy="11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6523474" y="2365650"/>
            <a:ext cx="1479892" cy="2205690"/>
            <a:chOff x="6523474" y="2365650"/>
            <a:chExt cx="1479892" cy="2205690"/>
          </a:xfrm>
        </p:grpSpPr>
        <p:pic>
          <p:nvPicPr>
            <p:cNvPr id="17" name="Picture 16"/>
            <p:cNvPicPr>
              <a:picLocks noChangeAspect="1"/>
            </p:cNvPicPr>
            <p:nvPr/>
          </p:nvPicPr>
          <p:blipFill>
            <a:blip r:embed="rId8"/>
            <a:stretch>
              <a:fillRect/>
            </a:stretch>
          </p:blipFill>
          <p:spPr>
            <a:xfrm>
              <a:off x="6533403" y="2365650"/>
              <a:ext cx="1469963" cy="1577653"/>
            </a:xfrm>
            <a:prstGeom prst="rect">
              <a:avLst/>
            </a:prstGeom>
          </p:spPr>
        </p:pic>
        <p:sp>
          <p:nvSpPr>
            <p:cNvPr id="31" name="TextBox 30"/>
            <p:cNvSpPr txBox="1"/>
            <p:nvPr/>
          </p:nvSpPr>
          <p:spPr>
            <a:xfrm>
              <a:off x="6523474" y="3925009"/>
              <a:ext cx="1479892" cy="646331"/>
            </a:xfrm>
            <a:prstGeom prst="rect">
              <a:avLst/>
            </a:prstGeom>
            <a:noFill/>
          </p:spPr>
          <p:txBody>
            <a:bodyPr wrap="none" rtlCol="0">
              <a:spAutoFit/>
            </a:bodyPr>
            <a:lstStyle/>
            <a:p>
              <a:pPr algn="ctr"/>
              <a:r>
                <a:rPr lang="es-ES" b="1" dirty="0" err="1" smtClean="0">
                  <a:latin typeface="Roboto" pitchFamily="2" charset="0"/>
                  <a:ea typeface="Roboto" pitchFamily="2" charset="0"/>
                </a:rPr>
                <a:t>Accurate</a:t>
              </a:r>
              <a:endParaRPr lang="es-ES" b="1" dirty="0" smtClean="0">
                <a:latin typeface="Roboto" pitchFamily="2" charset="0"/>
                <a:ea typeface="Roboto" pitchFamily="2" charset="0"/>
              </a:endParaRPr>
            </a:p>
            <a:p>
              <a:pPr algn="ctr"/>
              <a:r>
                <a:rPr lang="es-ES" b="1" dirty="0" smtClean="0">
                  <a:latin typeface="Roboto" pitchFamily="2" charset="0"/>
                  <a:ea typeface="Roboto" pitchFamily="2" charset="0"/>
                </a:rPr>
                <a:t>GM,WM,CSF</a:t>
              </a:r>
            </a:p>
          </p:txBody>
        </p:sp>
      </p:grpSp>
      <p:grpSp>
        <p:nvGrpSpPr>
          <p:cNvPr id="34" name="Group 33"/>
          <p:cNvGrpSpPr/>
          <p:nvPr/>
        </p:nvGrpSpPr>
        <p:grpSpPr>
          <a:xfrm>
            <a:off x="507310" y="4616450"/>
            <a:ext cx="3910237" cy="2157155"/>
            <a:chOff x="507310" y="4616450"/>
            <a:chExt cx="3910237" cy="2157155"/>
          </a:xfrm>
        </p:grpSpPr>
        <p:grpSp>
          <p:nvGrpSpPr>
            <p:cNvPr id="12" name="Group 11"/>
            <p:cNvGrpSpPr/>
            <p:nvPr/>
          </p:nvGrpSpPr>
          <p:grpSpPr>
            <a:xfrm>
              <a:off x="2519428" y="4907584"/>
              <a:ext cx="918933" cy="1146717"/>
              <a:chOff x="2996477" y="4287635"/>
              <a:chExt cx="1260563" cy="1492042"/>
            </a:xfrm>
          </p:grpSpPr>
          <p:pic>
            <p:nvPicPr>
              <p:cNvPr id="7" name="Picture 6"/>
              <p:cNvPicPr>
                <a:picLocks noChangeAspect="1"/>
              </p:cNvPicPr>
              <p:nvPr/>
            </p:nvPicPr>
            <p:blipFill>
              <a:blip r:embed="rId9"/>
              <a:stretch>
                <a:fillRect/>
              </a:stretch>
            </p:blipFill>
            <p:spPr>
              <a:xfrm>
                <a:off x="3014520" y="4287635"/>
                <a:ext cx="1242520" cy="1492042"/>
              </a:xfrm>
              <a:prstGeom prst="rect">
                <a:avLst/>
              </a:prstGeom>
            </p:spPr>
          </p:pic>
          <p:sp>
            <p:nvSpPr>
              <p:cNvPr id="11" name="Rectangle 10"/>
              <p:cNvSpPr/>
              <p:nvPr/>
            </p:nvSpPr>
            <p:spPr>
              <a:xfrm>
                <a:off x="2996477" y="4287635"/>
                <a:ext cx="1239520" cy="1492042"/>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pic>
          <p:nvPicPr>
            <p:cNvPr id="15" name="Picture 14"/>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507310" y="4679929"/>
              <a:ext cx="1313292" cy="1602029"/>
            </a:xfrm>
            <a:prstGeom prst="rect">
              <a:avLst/>
            </a:prstGeom>
          </p:spPr>
        </p:pic>
        <p:sp>
          <p:nvSpPr>
            <p:cNvPr id="21" name="TextBox 20"/>
            <p:cNvSpPr txBox="1"/>
            <p:nvPr/>
          </p:nvSpPr>
          <p:spPr>
            <a:xfrm>
              <a:off x="733675" y="6319683"/>
              <a:ext cx="805542" cy="369332"/>
            </a:xfrm>
            <a:prstGeom prst="rect">
              <a:avLst/>
            </a:prstGeom>
            <a:noFill/>
          </p:spPr>
          <p:txBody>
            <a:bodyPr wrap="none" rtlCol="0">
              <a:spAutoFit/>
            </a:bodyPr>
            <a:lstStyle/>
            <a:p>
              <a:r>
                <a:rPr lang="es-ES" b="1" dirty="0" smtClean="0">
                  <a:latin typeface="Roboto" pitchFamily="2" charset="0"/>
                  <a:ea typeface="Roboto" pitchFamily="2" charset="0"/>
                </a:rPr>
                <a:t>FLAIR</a:t>
              </a:r>
              <a:endParaRPr lang="en-US" b="1" dirty="0">
                <a:latin typeface="Roboto" pitchFamily="2" charset="0"/>
                <a:ea typeface="Roboto" pitchFamily="2" charset="0"/>
              </a:endParaRPr>
            </a:p>
          </p:txBody>
        </p:sp>
        <p:cxnSp>
          <p:nvCxnSpPr>
            <p:cNvPr id="27" name="Straight Arrow Connector 26"/>
            <p:cNvCxnSpPr>
              <a:endCxn id="7" idx="1"/>
            </p:cNvCxnSpPr>
            <p:nvPr/>
          </p:nvCxnSpPr>
          <p:spPr>
            <a:xfrm>
              <a:off x="1816105" y="5480943"/>
              <a:ext cx="71647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1" idx="3"/>
              <a:endCxn id="20" idx="2"/>
            </p:cNvCxnSpPr>
            <p:nvPr/>
          </p:nvCxnSpPr>
          <p:spPr>
            <a:xfrm flipV="1">
              <a:off x="3423021" y="4616450"/>
              <a:ext cx="994526" cy="864493"/>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94508" y="6127274"/>
              <a:ext cx="2004075" cy="646331"/>
            </a:xfrm>
            <a:prstGeom prst="rect">
              <a:avLst/>
            </a:prstGeom>
            <a:noFill/>
          </p:spPr>
          <p:txBody>
            <a:bodyPr wrap="none" rtlCol="0">
              <a:spAutoFit/>
            </a:bodyPr>
            <a:lstStyle/>
            <a:p>
              <a:r>
                <a:rPr lang="es-ES" b="1" dirty="0" err="1" smtClean="0">
                  <a:latin typeface="Roboto" pitchFamily="2" charset="0"/>
                  <a:ea typeface="Roboto" pitchFamily="2" charset="0"/>
                </a:rPr>
                <a:t>Automated</a:t>
              </a:r>
              <a:r>
                <a:rPr lang="es-ES" b="1" dirty="0" smtClean="0">
                  <a:latin typeface="Roboto" pitchFamily="2" charset="0"/>
                  <a:ea typeface="Roboto" pitchFamily="2" charset="0"/>
                </a:rPr>
                <a:t> </a:t>
              </a:r>
              <a:r>
                <a:rPr lang="es-ES" b="1" dirty="0" err="1" smtClean="0">
                  <a:latin typeface="Roboto" pitchFamily="2" charset="0"/>
                  <a:ea typeface="Roboto" pitchFamily="2" charset="0"/>
                </a:rPr>
                <a:t>lesion</a:t>
              </a:r>
              <a:endParaRPr lang="es-ES" b="1" dirty="0" smtClean="0">
                <a:latin typeface="Roboto" pitchFamily="2" charset="0"/>
                <a:ea typeface="Roboto" pitchFamily="2" charset="0"/>
              </a:endParaRPr>
            </a:p>
            <a:p>
              <a:pPr algn="ctr"/>
              <a:r>
                <a:rPr lang="es-ES" b="1" dirty="0" err="1" smtClean="0">
                  <a:latin typeface="Roboto" pitchFamily="2" charset="0"/>
                  <a:ea typeface="Roboto" pitchFamily="2" charset="0"/>
                </a:rPr>
                <a:t>estimation</a:t>
              </a:r>
              <a:endParaRPr lang="en-US" b="1" dirty="0">
                <a:latin typeface="Roboto" pitchFamily="2" charset="0"/>
                <a:ea typeface="Roboto" pitchFamily="2" charset="0"/>
              </a:endParaRPr>
            </a:p>
          </p:txBody>
        </p:sp>
      </p:grpSp>
    </p:spTree>
    <p:extLst>
      <p:ext uri="{BB962C8B-B14F-4D97-AF65-F5344CB8AC3E}">
        <p14:creationId xmlns:p14="http://schemas.microsoft.com/office/powerpoint/2010/main" val="262991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70012" y="93970"/>
            <a:ext cx="5937844" cy="523220"/>
          </a:xfrm>
          <a:prstGeom prst="rect">
            <a:avLst/>
          </a:prstGeom>
          <a:noFill/>
        </p:spPr>
        <p:txBody>
          <a:bodyPr wrap="none" rtlCol="0">
            <a:spAutoFit/>
          </a:bodyPr>
          <a:lstStyle/>
          <a:p>
            <a:r>
              <a:rPr lang="es-ES" sz="2800" b="1" dirty="0" err="1">
                <a:latin typeface="Roboto" pitchFamily="2" charset="0"/>
                <a:ea typeface="Roboto" pitchFamily="2" charset="0"/>
              </a:rPr>
              <a:t>Magnetic</a:t>
            </a:r>
            <a:r>
              <a:rPr lang="es-ES" sz="2800" b="1" dirty="0">
                <a:latin typeface="Roboto" pitchFamily="2" charset="0"/>
                <a:ea typeface="Roboto" pitchFamily="2" charset="0"/>
              </a:rPr>
              <a:t> </a:t>
            </a:r>
            <a:r>
              <a:rPr lang="es-ES" sz="2800" b="1" dirty="0" err="1">
                <a:latin typeface="Roboto" pitchFamily="2" charset="0"/>
                <a:ea typeface="Roboto" pitchFamily="2" charset="0"/>
              </a:rPr>
              <a:t>Resonance</a:t>
            </a:r>
            <a:r>
              <a:rPr lang="es-ES" sz="2800" b="1" dirty="0">
                <a:latin typeface="Roboto" pitchFamily="2" charset="0"/>
                <a:ea typeface="Roboto" pitchFamily="2" charset="0"/>
              </a:rPr>
              <a:t> </a:t>
            </a:r>
            <a:r>
              <a:rPr lang="es-ES" sz="2800" b="1" dirty="0" err="1">
                <a:latin typeface="Roboto" pitchFamily="2" charset="0"/>
                <a:ea typeface="Roboto" pitchFamily="2" charset="0"/>
              </a:rPr>
              <a:t>Imaging</a:t>
            </a:r>
            <a:r>
              <a:rPr lang="es-ES" sz="2800" b="1" dirty="0">
                <a:latin typeface="Roboto" pitchFamily="2" charset="0"/>
                <a:ea typeface="Roboto" pitchFamily="2" charset="0"/>
              </a:rPr>
              <a:t> (MRI)</a:t>
            </a:r>
            <a:endParaRPr lang="en-US" sz="2800" b="1" dirty="0">
              <a:latin typeface="Roboto" pitchFamily="2" charset="0"/>
              <a:ea typeface="Roboto" pitchFamily="2" charset="0"/>
            </a:endParaRPr>
          </a:p>
        </p:txBody>
      </p:sp>
      <p:sp>
        <p:nvSpPr>
          <p:cNvPr id="3" name="Rectangle 2"/>
          <p:cNvSpPr/>
          <p:nvPr/>
        </p:nvSpPr>
        <p:spPr>
          <a:xfrm>
            <a:off x="128726" y="983090"/>
            <a:ext cx="8784455" cy="646331"/>
          </a:xfrm>
          <a:prstGeom prst="rect">
            <a:avLst/>
          </a:prstGeom>
        </p:spPr>
        <p:txBody>
          <a:bodyPr wrap="square">
            <a:spAutoFit/>
          </a:bodyPr>
          <a:lstStyle/>
          <a:p>
            <a:r>
              <a:rPr lang="en-US" dirty="0">
                <a:latin typeface="Roboto" pitchFamily="2" charset="0"/>
                <a:ea typeface="Roboto" pitchFamily="2" charset="0"/>
              </a:rPr>
              <a:t>Over the last 40 years, </a:t>
            </a:r>
            <a:r>
              <a:rPr lang="en-US" b="1" dirty="0">
                <a:solidFill>
                  <a:schemeClr val="accent5">
                    <a:lumMod val="75000"/>
                  </a:schemeClr>
                </a:solidFill>
                <a:latin typeface="Roboto" pitchFamily="2" charset="0"/>
                <a:ea typeface="Roboto" pitchFamily="2" charset="0"/>
              </a:rPr>
              <a:t>MRI</a:t>
            </a:r>
            <a:r>
              <a:rPr lang="en-US" dirty="0">
                <a:latin typeface="Roboto" pitchFamily="2" charset="0"/>
                <a:ea typeface="Roboto" pitchFamily="2" charset="0"/>
              </a:rPr>
              <a:t> has evolved as a clinical modality being an </a:t>
            </a:r>
            <a:r>
              <a:rPr lang="en-US" b="1" dirty="0">
                <a:latin typeface="Roboto" pitchFamily="2" charset="0"/>
                <a:ea typeface="Roboto" pitchFamily="2" charset="0"/>
              </a:rPr>
              <a:t>essential tool for the diagnosis and evaluation</a:t>
            </a:r>
            <a:r>
              <a:rPr lang="en-US" dirty="0">
                <a:latin typeface="Roboto" pitchFamily="2" charset="0"/>
                <a:ea typeface="Roboto" pitchFamily="2" charset="0"/>
              </a:rPr>
              <a:t> of </a:t>
            </a:r>
            <a:r>
              <a:rPr lang="en-US" dirty="0" smtClean="0">
                <a:latin typeface="Roboto" pitchFamily="2" charset="0"/>
                <a:ea typeface="Roboto" pitchFamily="2" charset="0"/>
              </a:rPr>
              <a:t>CNS disorders </a:t>
            </a:r>
            <a:r>
              <a:rPr lang="en-US" dirty="0">
                <a:latin typeface="Roboto" pitchFamily="2" charset="0"/>
                <a:ea typeface="Roboto" pitchFamily="2" charset="0"/>
              </a:rPr>
              <a:t>such as </a:t>
            </a:r>
            <a:r>
              <a:rPr lang="en-US" b="1" dirty="0">
                <a:solidFill>
                  <a:schemeClr val="accent5">
                    <a:lumMod val="75000"/>
                  </a:schemeClr>
                </a:solidFill>
                <a:latin typeface="Roboto" pitchFamily="2" charset="0"/>
                <a:ea typeface="Roboto" pitchFamily="2" charset="0"/>
              </a:rPr>
              <a:t>MS</a:t>
            </a:r>
          </a:p>
        </p:txBody>
      </p:sp>
      <p:sp>
        <p:nvSpPr>
          <p:cNvPr id="37" name="Rectangle 36"/>
          <p:cNvSpPr/>
          <p:nvPr/>
        </p:nvSpPr>
        <p:spPr>
          <a:xfrm>
            <a:off x="179772" y="1759852"/>
            <a:ext cx="7189216" cy="369332"/>
          </a:xfrm>
          <a:prstGeom prst="rect">
            <a:avLst/>
          </a:prstGeom>
        </p:spPr>
        <p:txBody>
          <a:bodyPr wrap="square">
            <a:spAutoFit/>
          </a:bodyPr>
          <a:lstStyle/>
          <a:p>
            <a:r>
              <a:rPr lang="es-ES" b="1" dirty="0" smtClean="0">
                <a:solidFill>
                  <a:schemeClr val="accent5">
                    <a:lumMod val="75000"/>
                  </a:schemeClr>
                </a:solidFill>
                <a:latin typeface="Roboto" pitchFamily="2" charset="0"/>
                <a:ea typeface="Roboto" pitchFamily="2" charset="0"/>
              </a:rPr>
              <a:t>3D </a:t>
            </a:r>
            <a:r>
              <a:rPr lang="es-ES" b="1" dirty="0" err="1" smtClean="0">
                <a:solidFill>
                  <a:schemeClr val="accent5">
                    <a:lumMod val="75000"/>
                  </a:schemeClr>
                </a:solidFill>
                <a:latin typeface="Roboto" pitchFamily="2" charset="0"/>
                <a:ea typeface="Roboto" pitchFamily="2" charset="0"/>
              </a:rPr>
              <a:t>model</a:t>
            </a:r>
            <a:r>
              <a:rPr lang="es-ES" b="1" dirty="0" smtClean="0">
                <a:solidFill>
                  <a:schemeClr val="accent5">
                    <a:lumMod val="75000"/>
                  </a:schemeClr>
                </a:solidFill>
                <a:latin typeface="Roboto" pitchFamily="2" charset="0"/>
                <a:ea typeface="Roboto" pitchFamily="2" charset="0"/>
              </a:rPr>
              <a:t> </a:t>
            </a:r>
            <a:r>
              <a:rPr lang="es-ES" dirty="0" smtClean="0">
                <a:latin typeface="Roboto" pitchFamily="2" charset="0"/>
                <a:ea typeface="Roboto" pitchFamily="2" charset="0"/>
              </a:rPr>
              <a:t>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brain</a:t>
            </a:r>
            <a:r>
              <a:rPr lang="es-ES" dirty="0" smtClean="0">
                <a:latin typeface="Roboto" pitchFamily="2" charset="0"/>
                <a:ea typeface="Roboto" pitchFamily="2" charset="0"/>
              </a:rPr>
              <a:t> as a </a:t>
            </a:r>
            <a:r>
              <a:rPr lang="es-ES" dirty="0" err="1" smtClean="0">
                <a:latin typeface="Roboto" pitchFamily="2" charset="0"/>
                <a:ea typeface="Roboto" pitchFamily="2" charset="0"/>
              </a:rPr>
              <a:t>stack</a:t>
            </a:r>
            <a:r>
              <a:rPr lang="es-ES" dirty="0" smtClean="0">
                <a:latin typeface="Roboto" pitchFamily="2" charset="0"/>
                <a:ea typeface="Roboto" pitchFamily="2" charset="0"/>
              </a:rPr>
              <a:t> of </a:t>
            </a:r>
            <a:r>
              <a:rPr lang="es-ES" dirty="0" err="1" smtClean="0">
                <a:latin typeface="Roboto" pitchFamily="2" charset="0"/>
                <a:ea typeface="Roboto" pitchFamily="2" charset="0"/>
              </a:rPr>
              <a:t>acquired</a:t>
            </a:r>
            <a:r>
              <a:rPr lang="es-ES" dirty="0" smtClean="0">
                <a:latin typeface="Roboto" pitchFamily="2" charset="0"/>
                <a:ea typeface="Roboto" pitchFamily="2" charset="0"/>
              </a:rPr>
              <a:t> 2D </a:t>
            </a:r>
            <a:r>
              <a:rPr lang="es-ES" dirty="0" err="1" smtClean="0">
                <a:latin typeface="Roboto" pitchFamily="2" charset="0"/>
                <a:ea typeface="Roboto" pitchFamily="2" charset="0"/>
              </a:rPr>
              <a:t>images</a:t>
            </a:r>
            <a:endParaRPr lang="en-US" b="1" dirty="0">
              <a:solidFill>
                <a:schemeClr val="accent5">
                  <a:lumMod val="75000"/>
                </a:schemeClr>
              </a:solidFill>
              <a:latin typeface="Roboto" pitchFamily="2" charset="0"/>
              <a:ea typeface="Roboto" pitchFamily="2" charset="0"/>
            </a:endParaRPr>
          </a:p>
        </p:txBody>
      </p:sp>
      <p:sp>
        <p:nvSpPr>
          <p:cNvPr id="40" name="Rectangle 39"/>
          <p:cNvSpPr/>
          <p:nvPr/>
        </p:nvSpPr>
        <p:spPr>
          <a:xfrm>
            <a:off x="128726" y="2318276"/>
            <a:ext cx="4443274" cy="646331"/>
          </a:xfrm>
          <a:prstGeom prst="rect">
            <a:avLst/>
          </a:prstGeom>
        </p:spPr>
        <p:txBody>
          <a:bodyPr wrap="square">
            <a:spAutoFit/>
          </a:bodyPr>
          <a:lstStyle/>
          <a:p>
            <a:r>
              <a:rPr lang="es-ES" dirty="0" err="1" smtClean="0">
                <a:latin typeface="Roboto" pitchFamily="2" charset="0"/>
                <a:ea typeface="Roboto" pitchFamily="2" charset="0"/>
              </a:rPr>
              <a:t>Images</a:t>
            </a:r>
            <a:r>
              <a:rPr lang="es-ES" dirty="0" smtClean="0">
                <a:latin typeface="Roboto" pitchFamily="2" charset="0"/>
                <a:ea typeface="Roboto" pitchFamily="2" charset="0"/>
              </a:rPr>
              <a:t> can be </a:t>
            </a:r>
            <a:r>
              <a:rPr lang="es-ES" dirty="0" err="1" smtClean="0">
                <a:latin typeface="Roboto" pitchFamily="2" charset="0"/>
                <a:ea typeface="Roboto" pitchFamily="2" charset="0"/>
              </a:rPr>
              <a:t>acquired</a:t>
            </a:r>
            <a:r>
              <a:rPr lang="es-ES" dirty="0" smtClean="0">
                <a:latin typeface="Roboto" pitchFamily="2" charset="0"/>
                <a:ea typeface="Roboto" pitchFamily="2" charset="0"/>
              </a:rPr>
              <a:t> at </a:t>
            </a:r>
            <a:r>
              <a:rPr lang="es-ES" dirty="0" err="1" smtClean="0">
                <a:latin typeface="Roboto" pitchFamily="2" charset="0"/>
                <a:ea typeface="Roboto" pitchFamily="2" charset="0"/>
              </a:rPr>
              <a:t>three</a:t>
            </a:r>
            <a:r>
              <a:rPr lang="es-ES" dirty="0" smtClean="0">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orientations</a:t>
            </a:r>
            <a:r>
              <a:rPr lang="es-ES" dirty="0" smtClean="0">
                <a:latin typeface="Roboto" pitchFamily="2" charset="0"/>
                <a:ea typeface="Roboto" pitchFamily="2" charset="0"/>
              </a:rPr>
              <a:t>: </a:t>
            </a:r>
            <a:endParaRPr lang="en-US" dirty="0">
              <a:latin typeface="Roboto" pitchFamily="2" charset="0"/>
              <a:ea typeface="Roboto" pitchFamily="2" charset="0"/>
            </a:endParaRPr>
          </a:p>
        </p:txBody>
      </p:sp>
      <p:grpSp>
        <p:nvGrpSpPr>
          <p:cNvPr id="8" name="Group 7"/>
          <p:cNvGrpSpPr/>
          <p:nvPr/>
        </p:nvGrpSpPr>
        <p:grpSpPr>
          <a:xfrm>
            <a:off x="268996" y="3299197"/>
            <a:ext cx="3190536" cy="3223149"/>
            <a:chOff x="462036" y="3299197"/>
            <a:chExt cx="3190536" cy="3223149"/>
          </a:xfrm>
        </p:grpSpPr>
        <p:grpSp>
          <p:nvGrpSpPr>
            <p:cNvPr id="23" name="Group 22"/>
            <p:cNvGrpSpPr/>
            <p:nvPr/>
          </p:nvGrpSpPr>
          <p:grpSpPr>
            <a:xfrm>
              <a:off x="462036" y="3299197"/>
              <a:ext cx="3190536" cy="3223149"/>
              <a:chOff x="314768" y="3382570"/>
              <a:chExt cx="3190536" cy="3223149"/>
            </a:xfrm>
          </p:grpSpPr>
          <p:sp>
            <p:nvSpPr>
              <p:cNvPr id="20" name="Rectangle 19"/>
              <p:cNvSpPr/>
              <p:nvPr/>
            </p:nvSpPr>
            <p:spPr>
              <a:xfrm>
                <a:off x="314768" y="3382570"/>
                <a:ext cx="3190536" cy="32231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494741" y="3435838"/>
                <a:ext cx="2840131" cy="1499845"/>
              </a:xfrm>
              <a:prstGeom prst="rect">
                <a:avLst/>
              </a:prstGeom>
            </p:spPr>
          </p:pic>
          <p:pic>
            <p:nvPicPr>
              <p:cNvPr id="12" name="Picture 11"/>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481395" y="4935683"/>
                <a:ext cx="2853477" cy="1626482"/>
              </a:xfrm>
              <a:prstGeom prst="rect">
                <a:avLst/>
              </a:prstGeom>
            </p:spPr>
          </p:pic>
        </p:grpSp>
        <p:sp>
          <p:nvSpPr>
            <p:cNvPr id="4" name="TextBox 3"/>
            <p:cNvSpPr txBox="1"/>
            <p:nvPr/>
          </p:nvSpPr>
          <p:spPr>
            <a:xfrm>
              <a:off x="2350363" y="6109460"/>
              <a:ext cx="987552"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ES" sz="1600" dirty="0" err="1" smtClean="0">
                  <a:latin typeface="Roboto" pitchFamily="2" charset="0"/>
                  <a:ea typeface="Roboto" pitchFamily="2" charset="0"/>
                </a:rPr>
                <a:t>sagittal</a:t>
              </a:r>
              <a:endParaRPr lang="en-US" sz="1600" dirty="0">
                <a:latin typeface="Roboto" pitchFamily="2" charset="0"/>
                <a:ea typeface="Roboto" pitchFamily="2" charset="0"/>
              </a:endParaRPr>
            </a:p>
          </p:txBody>
        </p:sp>
        <p:sp>
          <p:nvSpPr>
            <p:cNvPr id="14" name="TextBox 13"/>
            <p:cNvSpPr txBox="1"/>
            <p:nvPr/>
          </p:nvSpPr>
          <p:spPr>
            <a:xfrm>
              <a:off x="838449" y="6109460"/>
              <a:ext cx="987552"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ES" sz="1600" dirty="0" smtClean="0">
                  <a:latin typeface="Roboto" pitchFamily="2" charset="0"/>
                  <a:ea typeface="Roboto" pitchFamily="2" charset="0"/>
                </a:rPr>
                <a:t>coronal</a:t>
              </a:r>
              <a:endParaRPr lang="en-US" sz="1600" dirty="0">
                <a:latin typeface="Roboto" pitchFamily="2" charset="0"/>
                <a:ea typeface="Roboto" pitchFamily="2" charset="0"/>
              </a:endParaRPr>
            </a:p>
          </p:txBody>
        </p:sp>
        <p:sp>
          <p:nvSpPr>
            <p:cNvPr id="15" name="TextBox 14"/>
            <p:cNvSpPr txBox="1"/>
            <p:nvPr/>
          </p:nvSpPr>
          <p:spPr>
            <a:xfrm>
              <a:off x="2451302" y="4513613"/>
              <a:ext cx="633274"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ES" sz="1600" dirty="0" smtClean="0">
                  <a:latin typeface="Roboto" pitchFamily="2" charset="0"/>
                  <a:ea typeface="Roboto" pitchFamily="2" charset="0"/>
                </a:rPr>
                <a:t>axial</a:t>
              </a:r>
              <a:endParaRPr lang="en-US" sz="1600" dirty="0">
                <a:latin typeface="Roboto" pitchFamily="2" charset="0"/>
                <a:ea typeface="Roboto" pitchFamily="2" charset="0"/>
              </a:endParaRPr>
            </a:p>
          </p:txBody>
        </p:sp>
        <p:sp>
          <p:nvSpPr>
            <p:cNvPr id="16" name="TextBox 15"/>
            <p:cNvSpPr txBox="1"/>
            <p:nvPr/>
          </p:nvSpPr>
          <p:spPr>
            <a:xfrm>
              <a:off x="734816" y="4513613"/>
              <a:ext cx="1215290"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ES" sz="1600" dirty="0" smtClean="0">
                  <a:latin typeface="Roboto" pitchFamily="2" charset="0"/>
                  <a:ea typeface="Roboto" pitchFamily="2" charset="0"/>
                </a:rPr>
                <a:t>3D </a:t>
              </a:r>
              <a:r>
                <a:rPr lang="es-ES" sz="1600" dirty="0" err="1" smtClean="0">
                  <a:latin typeface="Roboto" pitchFamily="2" charset="0"/>
                  <a:ea typeface="Roboto" pitchFamily="2" charset="0"/>
                </a:rPr>
                <a:t>volume</a:t>
              </a:r>
              <a:endParaRPr lang="en-US" sz="1600" dirty="0">
                <a:latin typeface="Roboto" pitchFamily="2" charset="0"/>
                <a:ea typeface="Roboto" pitchFamily="2" charset="0"/>
              </a:endParaRPr>
            </a:p>
          </p:txBody>
        </p:sp>
      </p:grpSp>
      <p:sp>
        <p:nvSpPr>
          <p:cNvPr id="9" name="Slide Number Placeholder 8"/>
          <p:cNvSpPr>
            <a:spLocks noGrp="1"/>
          </p:cNvSpPr>
          <p:nvPr>
            <p:ph type="sldNum" sz="quarter" idx="12"/>
          </p:nvPr>
        </p:nvSpPr>
        <p:spPr>
          <a:xfrm>
            <a:off x="6691313" y="6339783"/>
            <a:ext cx="2057400" cy="365125"/>
          </a:xfrm>
        </p:spPr>
        <p:txBody>
          <a:bodyPr/>
          <a:lstStyle/>
          <a:p>
            <a:fld id="{227F3176-F9F6-45D0-9446-6BF35B4A50FB}" type="slidenum">
              <a:rPr lang="en-US" smtClean="0"/>
              <a:pPr/>
              <a:t>5</a:t>
            </a:fld>
            <a:r>
              <a:rPr lang="en-US" smtClean="0"/>
              <a:t> / 75</a:t>
            </a:r>
            <a:endParaRPr lang="en-US"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47000" y="2378458"/>
            <a:ext cx="3204838" cy="3895342"/>
          </a:xfrm>
          <a:prstGeom prst="rect">
            <a:avLst/>
          </a:prstGeom>
        </p:spPr>
      </p:pic>
    </p:spTree>
    <p:extLst>
      <p:ext uri="{BB962C8B-B14F-4D97-AF65-F5344CB8AC3E}">
        <p14:creationId xmlns:p14="http://schemas.microsoft.com/office/powerpoint/2010/main" val="13819962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445995"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a:latin typeface="Roboto" pitchFamily="2" charset="0"/>
                <a:ea typeface="Roboto" pitchFamily="2" charset="0"/>
              </a:rPr>
              <a:t>t</a:t>
            </a:r>
            <a:r>
              <a:rPr lang="es-ES" sz="2800" b="1" dirty="0" err="1" smtClean="0">
                <a:latin typeface="Roboto" pitchFamily="2" charset="0"/>
                <a:ea typeface="Roboto" pitchFamily="2" charset="0"/>
              </a:rPr>
              <a: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5" name="Rectangle 4"/>
          <p:cNvSpPr/>
          <p:nvPr/>
        </p:nvSpPr>
        <p:spPr>
          <a:xfrm>
            <a:off x="165772" y="859055"/>
            <a:ext cx="7968514" cy="369332"/>
          </a:xfrm>
          <a:prstGeom prst="rect">
            <a:avLst/>
          </a:prstGeom>
        </p:spPr>
        <p:txBody>
          <a:bodyPr wrap="square">
            <a:spAutoFit/>
          </a:bodyPr>
          <a:lstStyle/>
          <a:p>
            <a:r>
              <a:rPr lang="es-ES" b="1" dirty="0" err="1" smtClean="0">
                <a:latin typeface="Roboto" pitchFamily="2" charset="0"/>
                <a:ea typeface="Roboto" pitchFamily="2" charset="0"/>
              </a:rPr>
              <a:t>Proposed</a:t>
            </a:r>
            <a:r>
              <a:rPr lang="es-ES" b="1" dirty="0" smtClean="0">
                <a:latin typeface="Roboto" pitchFamily="2" charset="0"/>
                <a:ea typeface="Roboto" pitchFamily="2" charset="0"/>
              </a:rPr>
              <a:t> </a:t>
            </a:r>
            <a:r>
              <a:rPr lang="es-ES" b="1" dirty="0" err="1" smtClean="0">
                <a:latin typeface="Roboto" pitchFamily="2" charset="0"/>
                <a:ea typeface="Roboto" pitchFamily="2" charset="0"/>
              </a:rPr>
              <a:t>method</a:t>
            </a:r>
            <a:r>
              <a:rPr lang="es-ES" b="1" dirty="0" smtClean="0">
                <a:latin typeface="Roboto" pitchFamily="2" charset="0"/>
                <a:ea typeface="Roboto" pitchFamily="2" charset="0"/>
              </a:rPr>
              <a:t>: </a:t>
            </a:r>
          </a:p>
        </p:txBody>
      </p:sp>
      <p:grpSp>
        <p:nvGrpSpPr>
          <p:cNvPr id="7" name="Group 6"/>
          <p:cNvGrpSpPr/>
          <p:nvPr/>
        </p:nvGrpSpPr>
        <p:grpSpPr>
          <a:xfrm>
            <a:off x="349481" y="2841615"/>
            <a:ext cx="873302" cy="1501171"/>
            <a:chOff x="374116" y="2470644"/>
            <a:chExt cx="1080089" cy="1925782"/>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374116" y="2470644"/>
              <a:ext cx="1080089" cy="1431286"/>
            </a:xfrm>
            <a:prstGeom prst="rect">
              <a:avLst/>
            </a:prstGeom>
          </p:spPr>
        </p:pic>
        <p:sp>
          <p:nvSpPr>
            <p:cNvPr id="6" name="TextBox 5"/>
            <p:cNvSpPr txBox="1"/>
            <p:nvPr/>
          </p:nvSpPr>
          <p:spPr>
            <a:xfrm>
              <a:off x="463719" y="3962111"/>
              <a:ext cx="900882" cy="434315"/>
            </a:xfrm>
            <a:prstGeom prst="rect">
              <a:avLst/>
            </a:prstGeom>
            <a:noFill/>
          </p:spPr>
          <p:txBody>
            <a:bodyPr wrap="square" rtlCol="0">
              <a:spAutoFit/>
            </a:bodyPr>
            <a:lstStyle/>
            <a:p>
              <a:r>
                <a:rPr lang="es-ES" sz="1600" dirty="0" smtClean="0">
                  <a:latin typeface="Roboto" pitchFamily="2" charset="0"/>
                  <a:ea typeface="Roboto" pitchFamily="2" charset="0"/>
                </a:rPr>
                <a:t>T1-w</a:t>
              </a:r>
              <a:endParaRPr lang="en-US" sz="1600" dirty="0">
                <a:latin typeface="Roboto" pitchFamily="2" charset="0"/>
                <a:ea typeface="Roboto" pitchFamily="2" charset="0"/>
              </a:endParaRPr>
            </a:p>
          </p:txBody>
        </p:sp>
      </p:grpSp>
      <p:grpSp>
        <p:nvGrpSpPr>
          <p:cNvPr id="24" name="Group 23"/>
          <p:cNvGrpSpPr/>
          <p:nvPr/>
        </p:nvGrpSpPr>
        <p:grpSpPr>
          <a:xfrm>
            <a:off x="412191" y="5073204"/>
            <a:ext cx="837134" cy="1394722"/>
            <a:chOff x="6903410" y="4065237"/>
            <a:chExt cx="883464" cy="1458322"/>
          </a:xfrm>
        </p:grpSpPr>
        <p:pic>
          <p:nvPicPr>
            <p:cNvPr id="18" name="Picture 17"/>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6903410" y="4065237"/>
              <a:ext cx="883464" cy="1104330"/>
            </a:xfrm>
            <a:prstGeom prst="rect">
              <a:avLst/>
            </a:prstGeom>
          </p:spPr>
        </p:pic>
        <p:sp>
          <p:nvSpPr>
            <p:cNvPr id="23" name="TextBox 22"/>
            <p:cNvSpPr txBox="1"/>
            <p:nvPr/>
          </p:nvSpPr>
          <p:spPr>
            <a:xfrm>
              <a:off x="6903410" y="5169567"/>
              <a:ext cx="851211" cy="353992"/>
            </a:xfrm>
            <a:prstGeom prst="rect">
              <a:avLst/>
            </a:prstGeom>
            <a:noFill/>
          </p:spPr>
          <p:txBody>
            <a:bodyPr wrap="square" rtlCol="0">
              <a:spAutoFit/>
            </a:bodyPr>
            <a:lstStyle/>
            <a:p>
              <a:r>
                <a:rPr lang="es-ES" sz="1600" dirty="0" smtClean="0">
                  <a:latin typeface="Roboto" pitchFamily="2" charset="0"/>
                  <a:ea typeface="Roboto" pitchFamily="2" charset="0"/>
                </a:rPr>
                <a:t>FLAIR</a:t>
              </a:r>
              <a:endParaRPr lang="en-US" sz="1600" dirty="0">
                <a:latin typeface="Roboto" pitchFamily="2" charset="0"/>
                <a:ea typeface="Roboto" pitchFamily="2" charset="0"/>
              </a:endParaRPr>
            </a:p>
          </p:txBody>
        </p:sp>
      </p:grpSp>
      <p:grpSp>
        <p:nvGrpSpPr>
          <p:cNvPr id="27" name="Group 26"/>
          <p:cNvGrpSpPr/>
          <p:nvPr/>
        </p:nvGrpSpPr>
        <p:grpSpPr>
          <a:xfrm>
            <a:off x="2199561" y="2850302"/>
            <a:ext cx="1749845" cy="1685566"/>
            <a:chOff x="2223899" y="3846390"/>
            <a:chExt cx="1749845" cy="1685566"/>
          </a:xfrm>
        </p:grpSpPr>
        <p:pic>
          <p:nvPicPr>
            <p:cNvPr id="25" name="Picture 24"/>
            <p:cNvPicPr>
              <a:picLocks noChangeAspect="1"/>
            </p:cNvPicPr>
            <p:nvPr/>
          </p:nvPicPr>
          <p:blipFill>
            <a:blip r:embed="rId7"/>
            <a:stretch>
              <a:fillRect/>
            </a:stretch>
          </p:blipFill>
          <p:spPr>
            <a:xfrm>
              <a:off x="2697849" y="3846390"/>
              <a:ext cx="871446" cy="1100791"/>
            </a:xfrm>
            <a:prstGeom prst="rect">
              <a:avLst/>
            </a:prstGeom>
          </p:spPr>
        </p:pic>
        <p:sp>
          <p:nvSpPr>
            <p:cNvPr id="26" name="TextBox 25"/>
            <p:cNvSpPr txBox="1"/>
            <p:nvPr/>
          </p:nvSpPr>
          <p:spPr>
            <a:xfrm>
              <a:off x="2223899" y="4947181"/>
              <a:ext cx="1749845" cy="584775"/>
            </a:xfrm>
            <a:prstGeom prst="rect">
              <a:avLst/>
            </a:prstGeom>
            <a:noFill/>
          </p:spPr>
          <p:txBody>
            <a:bodyPr wrap="square" rtlCol="0">
              <a:spAutoFit/>
            </a:bodyPr>
            <a:lstStyle/>
            <a:p>
              <a:pPr algn="ctr"/>
              <a:r>
                <a:rPr lang="es-ES" sz="1600" dirty="0" smtClean="0">
                  <a:latin typeface="Roboto" pitchFamily="2" charset="0"/>
                  <a:ea typeface="Roboto" pitchFamily="2" charset="0"/>
                </a:rPr>
                <a:t>5 </a:t>
              </a:r>
              <a:r>
                <a:rPr lang="es-ES" sz="1600" dirty="0" err="1" smtClean="0">
                  <a:latin typeface="Roboto" pitchFamily="2" charset="0"/>
                  <a:ea typeface="Roboto" pitchFamily="2" charset="0"/>
                </a:rPr>
                <a:t>class</a:t>
              </a:r>
              <a:r>
                <a:rPr lang="es-ES" sz="1600" dirty="0" smtClean="0">
                  <a:latin typeface="Roboto" pitchFamily="2" charset="0"/>
                  <a:ea typeface="Roboto" pitchFamily="2" charset="0"/>
                </a:rPr>
                <a:t> </a:t>
              </a:r>
            </a:p>
            <a:p>
              <a:pPr algn="ctr"/>
              <a:r>
                <a:rPr lang="es-ES" sz="1600" dirty="0" err="1" smtClean="0">
                  <a:latin typeface="Roboto" pitchFamily="2" charset="0"/>
                  <a:ea typeface="Roboto" pitchFamily="2" charset="0"/>
                </a:rPr>
                <a:t>segmentation</a:t>
              </a:r>
              <a:endParaRPr lang="en-US" sz="1600" dirty="0">
                <a:latin typeface="Roboto" pitchFamily="2" charset="0"/>
                <a:ea typeface="Roboto" pitchFamily="2" charset="0"/>
              </a:endParaRPr>
            </a:p>
          </p:txBody>
        </p:sp>
      </p:grpSp>
      <p:grpSp>
        <p:nvGrpSpPr>
          <p:cNvPr id="30" name="Group 29"/>
          <p:cNvGrpSpPr/>
          <p:nvPr/>
        </p:nvGrpSpPr>
        <p:grpSpPr>
          <a:xfrm>
            <a:off x="3889316" y="2868810"/>
            <a:ext cx="2006065" cy="1683580"/>
            <a:chOff x="3156919" y="3594065"/>
            <a:chExt cx="2006065" cy="1683580"/>
          </a:xfrm>
        </p:grpSpPr>
        <p:pic>
          <p:nvPicPr>
            <p:cNvPr id="28" name="Picture 27"/>
            <p:cNvPicPr>
              <a:picLocks noChangeAspect="1"/>
            </p:cNvPicPr>
            <p:nvPr/>
          </p:nvPicPr>
          <p:blipFill>
            <a:blip r:embed="rId8"/>
            <a:stretch>
              <a:fillRect/>
            </a:stretch>
          </p:blipFill>
          <p:spPr>
            <a:xfrm>
              <a:off x="3768061" y="3594065"/>
              <a:ext cx="868221" cy="1067074"/>
            </a:xfrm>
            <a:prstGeom prst="rect">
              <a:avLst/>
            </a:prstGeom>
          </p:spPr>
        </p:pic>
        <p:sp>
          <p:nvSpPr>
            <p:cNvPr id="29" name="TextBox 28"/>
            <p:cNvSpPr txBox="1"/>
            <p:nvPr/>
          </p:nvSpPr>
          <p:spPr>
            <a:xfrm>
              <a:off x="3156919" y="4692870"/>
              <a:ext cx="2006065" cy="584775"/>
            </a:xfrm>
            <a:prstGeom prst="rect">
              <a:avLst/>
            </a:prstGeom>
            <a:noFill/>
          </p:spPr>
          <p:txBody>
            <a:bodyPr wrap="square" rtlCol="0">
              <a:spAutoFit/>
            </a:bodyPr>
            <a:lstStyle/>
            <a:p>
              <a:pPr algn="ctr"/>
              <a:r>
                <a:rPr lang="es-ES" sz="1600" dirty="0" err="1" smtClean="0">
                  <a:latin typeface="Roboto" pitchFamily="2" charset="0"/>
                  <a:ea typeface="Roboto" pitchFamily="2" charset="0"/>
                </a:rPr>
                <a:t>Estimate</a:t>
              </a:r>
              <a:r>
                <a:rPr lang="es-ES" sz="1600" dirty="0" smtClean="0">
                  <a:latin typeface="Roboto" pitchFamily="2" charset="0"/>
                  <a:ea typeface="Roboto" pitchFamily="2" charset="0"/>
                </a:rPr>
                <a:t> and </a:t>
              </a:r>
              <a:r>
                <a:rPr lang="es-ES" sz="1600" dirty="0" err="1" smtClean="0">
                  <a:latin typeface="Roboto" pitchFamily="2" charset="0"/>
                  <a:ea typeface="Roboto" pitchFamily="2" charset="0"/>
                </a:rPr>
                <a:t>refill</a:t>
              </a:r>
              <a:r>
                <a:rPr lang="es-ES" sz="1600" dirty="0" smtClean="0">
                  <a:latin typeface="Roboto" pitchFamily="2" charset="0"/>
                  <a:ea typeface="Roboto" pitchFamily="2" charset="0"/>
                </a:rPr>
                <a:t> WM </a:t>
              </a:r>
              <a:r>
                <a:rPr lang="es-ES" sz="1600" dirty="0" err="1" smtClean="0">
                  <a:latin typeface="Roboto" pitchFamily="2" charset="0"/>
                  <a:ea typeface="Roboto" pitchFamily="2" charset="0"/>
                </a:rPr>
                <a:t>outliers</a:t>
              </a:r>
              <a:r>
                <a:rPr lang="es-ES" sz="1600" dirty="0" smtClean="0">
                  <a:latin typeface="Roboto" pitchFamily="2" charset="0"/>
                  <a:ea typeface="Roboto" pitchFamily="2" charset="0"/>
                </a:rPr>
                <a:t> </a:t>
              </a:r>
            </a:p>
          </p:txBody>
        </p:sp>
      </p:grpSp>
      <p:grpSp>
        <p:nvGrpSpPr>
          <p:cNvPr id="33" name="Group 32"/>
          <p:cNvGrpSpPr/>
          <p:nvPr/>
        </p:nvGrpSpPr>
        <p:grpSpPr>
          <a:xfrm>
            <a:off x="3878195" y="5044571"/>
            <a:ext cx="2006065" cy="1679738"/>
            <a:chOff x="2223253" y="3219728"/>
            <a:chExt cx="2006065" cy="1774586"/>
          </a:xfrm>
        </p:grpSpPr>
        <p:pic>
          <p:nvPicPr>
            <p:cNvPr id="31" name="Picture 30"/>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20000"/>
                      </a14:imgEffect>
                    </a14:imgLayer>
                  </a14:imgProps>
                </a:ext>
              </a:extLst>
            </a:blip>
            <a:stretch>
              <a:fillRect/>
            </a:stretch>
          </p:blipFill>
          <p:spPr>
            <a:xfrm>
              <a:off x="2792176" y="3219728"/>
              <a:ext cx="893086" cy="1180170"/>
            </a:xfrm>
            <a:prstGeom prst="rect">
              <a:avLst/>
            </a:prstGeom>
          </p:spPr>
        </p:pic>
        <p:sp>
          <p:nvSpPr>
            <p:cNvPr id="32" name="TextBox 31"/>
            <p:cNvSpPr txBox="1"/>
            <p:nvPr/>
          </p:nvSpPr>
          <p:spPr>
            <a:xfrm>
              <a:off x="2223253" y="4376519"/>
              <a:ext cx="2006065" cy="617795"/>
            </a:xfrm>
            <a:prstGeom prst="rect">
              <a:avLst/>
            </a:prstGeom>
            <a:noFill/>
          </p:spPr>
          <p:txBody>
            <a:bodyPr wrap="square" rtlCol="0">
              <a:spAutoFit/>
            </a:bodyPr>
            <a:lstStyle/>
            <a:p>
              <a:pPr algn="ctr"/>
              <a:r>
                <a:rPr lang="es-ES" sz="1600" dirty="0" err="1" smtClean="0">
                  <a:latin typeface="Roboto" pitchFamily="2" charset="0"/>
                  <a:ea typeface="Roboto" pitchFamily="2" charset="0"/>
                </a:rPr>
                <a:t>Hyperintense</a:t>
              </a:r>
              <a:endParaRPr lang="es-ES" sz="1600" dirty="0" smtClean="0">
                <a:latin typeface="Roboto" pitchFamily="2" charset="0"/>
                <a:ea typeface="Roboto" pitchFamily="2" charset="0"/>
              </a:endParaRPr>
            </a:p>
            <a:p>
              <a:pPr algn="ctr"/>
              <a:r>
                <a:rPr lang="es-ES" sz="1600" dirty="0" err="1" smtClean="0">
                  <a:latin typeface="Roboto" pitchFamily="2" charset="0"/>
                  <a:ea typeface="Roboto" pitchFamily="2" charset="0"/>
                </a:rPr>
                <a:t>map</a:t>
              </a:r>
              <a:endParaRPr lang="es-ES" sz="1600" dirty="0" smtClean="0">
                <a:latin typeface="Roboto" pitchFamily="2" charset="0"/>
                <a:ea typeface="Roboto" pitchFamily="2" charset="0"/>
              </a:endParaRPr>
            </a:p>
          </p:txBody>
        </p:sp>
      </p:grpSp>
      <p:grpSp>
        <p:nvGrpSpPr>
          <p:cNvPr id="37" name="Group 36"/>
          <p:cNvGrpSpPr/>
          <p:nvPr/>
        </p:nvGrpSpPr>
        <p:grpSpPr>
          <a:xfrm>
            <a:off x="7371703" y="2810953"/>
            <a:ext cx="2006065" cy="1723564"/>
            <a:chOff x="4657877" y="1907908"/>
            <a:chExt cx="2006065" cy="1716219"/>
          </a:xfrm>
        </p:grpSpPr>
        <p:pic>
          <p:nvPicPr>
            <p:cNvPr id="34" name="Picture 33"/>
            <p:cNvPicPr>
              <a:picLocks noChangeAspect="1"/>
            </p:cNvPicPr>
            <p:nvPr/>
          </p:nvPicPr>
          <p:blipFill>
            <a:blip r:embed="rId11"/>
            <a:stretch>
              <a:fillRect/>
            </a:stretch>
          </p:blipFill>
          <p:spPr>
            <a:xfrm>
              <a:off x="5205468" y="1907908"/>
              <a:ext cx="853811" cy="1133935"/>
            </a:xfrm>
            <a:prstGeom prst="rect">
              <a:avLst/>
            </a:prstGeom>
          </p:spPr>
        </p:pic>
        <p:sp>
          <p:nvSpPr>
            <p:cNvPr id="36" name="TextBox 35"/>
            <p:cNvSpPr txBox="1"/>
            <p:nvPr/>
          </p:nvSpPr>
          <p:spPr>
            <a:xfrm>
              <a:off x="4657877" y="3041844"/>
              <a:ext cx="2006065" cy="582283"/>
            </a:xfrm>
            <a:prstGeom prst="rect">
              <a:avLst/>
            </a:prstGeom>
            <a:noFill/>
          </p:spPr>
          <p:txBody>
            <a:bodyPr wrap="square" rtlCol="0">
              <a:spAutoFit/>
            </a:bodyPr>
            <a:lstStyle/>
            <a:p>
              <a:pPr algn="ctr"/>
              <a:r>
                <a:rPr lang="es-ES" sz="1600" dirty="0" err="1" smtClean="0">
                  <a:latin typeface="Roboto" pitchFamily="2" charset="0"/>
                  <a:ea typeface="Roboto" pitchFamily="2" charset="0"/>
                </a:rPr>
                <a:t>Tissue</a:t>
              </a:r>
              <a:endParaRPr lang="es-ES" sz="1600" dirty="0" smtClean="0">
                <a:latin typeface="Roboto" pitchFamily="2" charset="0"/>
                <a:ea typeface="Roboto" pitchFamily="2" charset="0"/>
              </a:endParaRPr>
            </a:p>
            <a:p>
              <a:pPr algn="ctr"/>
              <a:r>
                <a:rPr lang="es-ES" sz="1600" dirty="0" err="1" smtClean="0">
                  <a:latin typeface="Roboto" pitchFamily="2" charset="0"/>
                  <a:ea typeface="Roboto" pitchFamily="2" charset="0"/>
                </a:rPr>
                <a:t>seg</a:t>
              </a:r>
              <a:endParaRPr lang="es-ES" sz="1600" dirty="0" smtClean="0">
                <a:latin typeface="Roboto" pitchFamily="2" charset="0"/>
                <a:ea typeface="Roboto" pitchFamily="2" charset="0"/>
              </a:endParaRPr>
            </a:p>
          </p:txBody>
        </p:sp>
      </p:grpSp>
      <p:grpSp>
        <p:nvGrpSpPr>
          <p:cNvPr id="40" name="Group 39"/>
          <p:cNvGrpSpPr/>
          <p:nvPr/>
        </p:nvGrpSpPr>
        <p:grpSpPr>
          <a:xfrm>
            <a:off x="5842873" y="2810952"/>
            <a:ext cx="1749845" cy="1694600"/>
            <a:chOff x="2258649" y="3815918"/>
            <a:chExt cx="1749845" cy="1694600"/>
          </a:xfrm>
        </p:grpSpPr>
        <p:pic>
          <p:nvPicPr>
            <p:cNvPr id="41" name="Picture 40"/>
            <p:cNvPicPr>
              <a:picLocks noChangeAspect="1"/>
            </p:cNvPicPr>
            <p:nvPr/>
          </p:nvPicPr>
          <p:blipFill>
            <a:blip r:embed="rId7"/>
            <a:stretch>
              <a:fillRect/>
            </a:stretch>
          </p:blipFill>
          <p:spPr>
            <a:xfrm>
              <a:off x="2697849" y="3815918"/>
              <a:ext cx="871446" cy="1132522"/>
            </a:xfrm>
            <a:prstGeom prst="rect">
              <a:avLst/>
            </a:prstGeom>
          </p:spPr>
        </p:pic>
        <p:sp>
          <p:nvSpPr>
            <p:cNvPr id="42" name="TextBox 41"/>
            <p:cNvSpPr txBox="1"/>
            <p:nvPr/>
          </p:nvSpPr>
          <p:spPr>
            <a:xfrm>
              <a:off x="2258649" y="4925743"/>
              <a:ext cx="1749845" cy="584775"/>
            </a:xfrm>
            <a:prstGeom prst="rect">
              <a:avLst/>
            </a:prstGeom>
            <a:noFill/>
          </p:spPr>
          <p:txBody>
            <a:bodyPr wrap="square" rtlCol="0">
              <a:spAutoFit/>
            </a:bodyPr>
            <a:lstStyle/>
            <a:p>
              <a:pPr algn="ctr"/>
              <a:r>
                <a:rPr lang="es-ES" sz="1600" dirty="0" smtClean="0">
                  <a:latin typeface="Roboto" pitchFamily="2" charset="0"/>
                  <a:ea typeface="Roboto" pitchFamily="2" charset="0"/>
                </a:rPr>
                <a:t>5 </a:t>
              </a:r>
              <a:r>
                <a:rPr lang="es-ES" sz="1600" dirty="0" err="1" smtClean="0">
                  <a:latin typeface="Roboto" pitchFamily="2" charset="0"/>
                  <a:ea typeface="Roboto" pitchFamily="2" charset="0"/>
                </a:rPr>
                <a:t>class</a:t>
              </a:r>
              <a:r>
                <a:rPr lang="es-ES" sz="1600" dirty="0" smtClean="0">
                  <a:latin typeface="Roboto" pitchFamily="2" charset="0"/>
                  <a:ea typeface="Roboto" pitchFamily="2" charset="0"/>
                </a:rPr>
                <a:t> </a:t>
              </a:r>
            </a:p>
            <a:p>
              <a:pPr algn="ctr"/>
              <a:r>
                <a:rPr lang="es-ES" sz="1600" dirty="0" err="1" smtClean="0">
                  <a:latin typeface="Roboto" pitchFamily="2" charset="0"/>
                  <a:ea typeface="Roboto" pitchFamily="2" charset="0"/>
                </a:rPr>
                <a:t>segmentation</a:t>
              </a:r>
              <a:endParaRPr lang="en-US" sz="1600" dirty="0">
                <a:latin typeface="Roboto" pitchFamily="2" charset="0"/>
                <a:ea typeface="Roboto" pitchFamily="2" charset="0"/>
              </a:endParaRPr>
            </a:p>
          </p:txBody>
        </p:sp>
      </p:grpSp>
      <p:grpSp>
        <p:nvGrpSpPr>
          <p:cNvPr id="44" name="Group 43"/>
          <p:cNvGrpSpPr/>
          <p:nvPr/>
        </p:nvGrpSpPr>
        <p:grpSpPr>
          <a:xfrm>
            <a:off x="1150334" y="1372169"/>
            <a:ext cx="1724886" cy="1389845"/>
            <a:chOff x="682391" y="1570610"/>
            <a:chExt cx="1724886" cy="1389845"/>
          </a:xfrm>
        </p:grpSpPr>
        <p:sp>
          <p:nvSpPr>
            <p:cNvPr id="38" name="TextBox 37"/>
            <p:cNvSpPr txBox="1"/>
            <p:nvPr/>
          </p:nvSpPr>
          <p:spPr>
            <a:xfrm>
              <a:off x="682391" y="2621901"/>
              <a:ext cx="1724886" cy="338554"/>
            </a:xfrm>
            <a:prstGeom prst="rect">
              <a:avLst/>
            </a:prstGeom>
            <a:noFill/>
          </p:spPr>
          <p:txBody>
            <a:bodyPr wrap="square" rtlCol="0">
              <a:spAutoFit/>
            </a:bodyPr>
            <a:lstStyle/>
            <a:p>
              <a:pPr algn="ctr"/>
              <a:r>
                <a:rPr lang="es-ES" sz="1600" dirty="0" err="1" smtClean="0">
                  <a:latin typeface="Roboto" pitchFamily="2" charset="0"/>
                  <a:ea typeface="Roboto" pitchFamily="2" charset="0"/>
                </a:rPr>
                <a:t>Register</a:t>
              </a:r>
              <a:r>
                <a:rPr lang="es-ES" sz="1600" dirty="0" smtClean="0">
                  <a:latin typeface="Roboto" pitchFamily="2" charset="0"/>
                  <a:ea typeface="Roboto" pitchFamily="2" charset="0"/>
                </a:rPr>
                <a:t> </a:t>
              </a:r>
              <a:r>
                <a:rPr lang="es-ES" sz="1600" dirty="0" err="1" smtClean="0">
                  <a:latin typeface="Roboto" pitchFamily="2" charset="0"/>
                  <a:ea typeface="Roboto" pitchFamily="2" charset="0"/>
                </a:rPr>
                <a:t>priors</a:t>
              </a:r>
              <a:endParaRPr lang="es-ES" sz="1600" dirty="0" smtClean="0">
                <a:latin typeface="Roboto" pitchFamily="2" charset="0"/>
                <a:ea typeface="Roboto" pitchFamily="2" charset="0"/>
              </a:endParaRPr>
            </a:p>
          </p:txBody>
        </p:sp>
        <p:pic>
          <p:nvPicPr>
            <p:cNvPr id="43" name="Picture 42"/>
            <p:cNvPicPr>
              <a:picLocks noChangeAspect="1"/>
            </p:cNvPicPr>
            <p:nvPr/>
          </p:nvPicPr>
          <p:blipFill>
            <a:blip r:embed="rId12"/>
            <a:stretch>
              <a:fillRect/>
            </a:stretch>
          </p:blipFill>
          <p:spPr>
            <a:xfrm>
              <a:off x="1096697" y="1570610"/>
              <a:ext cx="843152" cy="1079065"/>
            </a:xfrm>
            <a:prstGeom prst="rect">
              <a:avLst/>
            </a:prstGeom>
          </p:spPr>
        </p:pic>
      </p:grpSp>
      <p:cxnSp>
        <p:nvCxnSpPr>
          <p:cNvPr id="46" name="Elbow Connector 45"/>
          <p:cNvCxnSpPr>
            <a:stCxn id="3" idx="0"/>
            <a:endCxn id="43" idx="1"/>
          </p:cNvCxnSpPr>
          <p:nvPr/>
        </p:nvCxnSpPr>
        <p:spPr>
          <a:xfrm rot="5400000" flipH="1" flipV="1">
            <a:off x="710430" y="1987405"/>
            <a:ext cx="929913" cy="77850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3" idx="3"/>
            <a:endCxn id="25" idx="0"/>
          </p:cNvCxnSpPr>
          <p:nvPr/>
        </p:nvCxnSpPr>
        <p:spPr>
          <a:xfrm>
            <a:off x="2407792" y="1911702"/>
            <a:ext cx="701442" cy="93860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43" idx="3"/>
            <a:endCxn id="28" idx="0"/>
          </p:cNvCxnSpPr>
          <p:nvPr/>
        </p:nvCxnSpPr>
        <p:spPr>
          <a:xfrm>
            <a:off x="2407792" y="1911702"/>
            <a:ext cx="2526777" cy="95710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43" idx="3"/>
            <a:endCxn id="41" idx="0"/>
          </p:cNvCxnSpPr>
          <p:nvPr/>
        </p:nvCxnSpPr>
        <p:spPr>
          <a:xfrm>
            <a:off x="2407792" y="1911702"/>
            <a:ext cx="4310004" cy="89925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endCxn id="34" idx="0"/>
          </p:cNvCxnSpPr>
          <p:nvPr/>
        </p:nvCxnSpPr>
        <p:spPr>
          <a:xfrm>
            <a:off x="2593738" y="1911701"/>
            <a:ext cx="5752462" cy="899252"/>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3" idx="3"/>
            <a:endCxn id="25" idx="1"/>
          </p:cNvCxnSpPr>
          <p:nvPr/>
        </p:nvCxnSpPr>
        <p:spPr>
          <a:xfrm>
            <a:off x="1222783" y="3399468"/>
            <a:ext cx="1450728" cy="123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25" idx="3"/>
            <a:endCxn id="28" idx="1"/>
          </p:cNvCxnSpPr>
          <p:nvPr/>
        </p:nvCxnSpPr>
        <p:spPr>
          <a:xfrm>
            <a:off x="3544957" y="3400698"/>
            <a:ext cx="955501" cy="164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5347626" y="3415570"/>
            <a:ext cx="955501" cy="164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41" idx="3"/>
            <a:endCxn id="34" idx="1"/>
          </p:cNvCxnSpPr>
          <p:nvPr/>
        </p:nvCxnSpPr>
        <p:spPr>
          <a:xfrm>
            <a:off x="7153519" y="3377213"/>
            <a:ext cx="765775" cy="3134"/>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18" idx="3"/>
            <a:endCxn id="31" idx="1"/>
          </p:cNvCxnSpPr>
          <p:nvPr/>
        </p:nvCxnSpPr>
        <p:spPr>
          <a:xfrm>
            <a:off x="1249325" y="5601287"/>
            <a:ext cx="3197793" cy="183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16200000" flipV="1">
            <a:off x="4690837" y="4775706"/>
            <a:ext cx="430625" cy="1312"/>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Slide Number Placeholder 93"/>
          <p:cNvSpPr>
            <a:spLocks noGrp="1"/>
          </p:cNvSpPr>
          <p:nvPr>
            <p:ph type="sldNum" sz="quarter" idx="12"/>
          </p:nvPr>
        </p:nvSpPr>
        <p:spPr/>
        <p:txBody>
          <a:bodyPr/>
          <a:lstStyle/>
          <a:p>
            <a:fld id="{227F3176-F9F6-45D0-9446-6BF35B4A50FB}" type="slidenum">
              <a:rPr lang="en-US" smtClean="0"/>
              <a:pPr/>
              <a:t>50</a:t>
            </a:fld>
            <a:r>
              <a:rPr lang="en-US" smtClean="0"/>
              <a:t> / 75</a:t>
            </a:r>
            <a:endParaRPr lang="en-US" dirty="0"/>
          </a:p>
        </p:txBody>
      </p:sp>
    </p:spTree>
    <p:extLst>
      <p:ext uri="{BB962C8B-B14F-4D97-AF65-F5344CB8AC3E}">
        <p14:creationId xmlns:p14="http://schemas.microsoft.com/office/powerpoint/2010/main" val="29258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445995"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a:latin typeface="Roboto" pitchFamily="2" charset="0"/>
                <a:ea typeface="Roboto" pitchFamily="2" charset="0"/>
              </a:rPr>
              <a:t>t</a:t>
            </a:r>
            <a:r>
              <a:rPr lang="es-ES" sz="2800" b="1" dirty="0" err="1" smtClean="0">
                <a:latin typeface="Roboto" pitchFamily="2" charset="0"/>
                <a:ea typeface="Roboto" pitchFamily="2" charset="0"/>
              </a:rPr>
              <a: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5" name="Rectangle 4"/>
          <p:cNvSpPr/>
          <p:nvPr/>
        </p:nvSpPr>
        <p:spPr>
          <a:xfrm>
            <a:off x="165772" y="859055"/>
            <a:ext cx="7968514" cy="369332"/>
          </a:xfrm>
          <a:prstGeom prst="rect">
            <a:avLst/>
          </a:prstGeom>
        </p:spPr>
        <p:txBody>
          <a:bodyPr wrap="square">
            <a:spAutoFit/>
          </a:bodyPr>
          <a:lstStyle/>
          <a:p>
            <a:r>
              <a:rPr lang="es-ES" b="1" dirty="0" err="1" smtClean="0">
                <a:latin typeface="Roboto" pitchFamily="2" charset="0"/>
                <a:ea typeface="Roboto" pitchFamily="2" charset="0"/>
              </a:rPr>
              <a:t>Proposed</a:t>
            </a:r>
            <a:r>
              <a:rPr lang="es-ES" b="1" dirty="0" smtClean="0">
                <a:latin typeface="Roboto" pitchFamily="2" charset="0"/>
                <a:ea typeface="Roboto" pitchFamily="2" charset="0"/>
              </a:rPr>
              <a:t> </a:t>
            </a:r>
            <a:r>
              <a:rPr lang="es-ES" b="1" dirty="0" err="1" smtClean="0">
                <a:latin typeface="Roboto" pitchFamily="2" charset="0"/>
                <a:ea typeface="Roboto" pitchFamily="2" charset="0"/>
              </a:rPr>
              <a:t>method</a:t>
            </a:r>
            <a:r>
              <a:rPr lang="es-ES" b="1" dirty="0" smtClean="0">
                <a:latin typeface="Roboto" pitchFamily="2" charset="0"/>
                <a:ea typeface="Roboto" pitchFamily="2" charset="0"/>
              </a:rPr>
              <a:t>: </a:t>
            </a:r>
          </a:p>
        </p:txBody>
      </p:sp>
      <p:grpSp>
        <p:nvGrpSpPr>
          <p:cNvPr id="7" name="Group 6"/>
          <p:cNvGrpSpPr/>
          <p:nvPr/>
        </p:nvGrpSpPr>
        <p:grpSpPr>
          <a:xfrm>
            <a:off x="349481" y="2841615"/>
            <a:ext cx="873302" cy="1501171"/>
            <a:chOff x="374116" y="2470644"/>
            <a:chExt cx="1080089" cy="1925782"/>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374116" y="2470644"/>
              <a:ext cx="1080089" cy="1431286"/>
            </a:xfrm>
            <a:prstGeom prst="rect">
              <a:avLst/>
            </a:prstGeom>
          </p:spPr>
        </p:pic>
        <p:sp>
          <p:nvSpPr>
            <p:cNvPr id="6" name="TextBox 5"/>
            <p:cNvSpPr txBox="1"/>
            <p:nvPr/>
          </p:nvSpPr>
          <p:spPr>
            <a:xfrm>
              <a:off x="463719" y="3962111"/>
              <a:ext cx="900882" cy="434315"/>
            </a:xfrm>
            <a:prstGeom prst="rect">
              <a:avLst/>
            </a:prstGeom>
            <a:noFill/>
          </p:spPr>
          <p:txBody>
            <a:bodyPr wrap="square" rtlCol="0">
              <a:spAutoFit/>
            </a:bodyPr>
            <a:lstStyle/>
            <a:p>
              <a:r>
                <a:rPr lang="es-ES" sz="1600" dirty="0" smtClean="0">
                  <a:latin typeface="Roboto" pitchFamily="2" charset="0"/>
                  <a:ea typeface="Roboto" pitchFamily="2" charset="0"/>
                </a:rPr>
                <a:t>T1-w</a:t>
              </a:r>
              <a:endParaRPr lang="en-US" sz="1600" dirty="0">
                <a:latin typeface="Roboto" pitchFamily="2" charset="0"/>
                <a:ea typeface="Roboto" pitchFamily="2" charset="0"/>
              </a:endParaRPr>
            </a:p>
          </p:txBody>
        </p:sp>
      </p:grpSp>
      <p:grpSp>
        <p:nvGrpSpPr>
          <p:cNvPr id="44" name="Group 43"/>
          <p:cNvGrpSpPr/>
          <p:nvPr/>
        </p:nvGrpSpPr>
        <p:grpSpPr>
          <a:xfrm>
            <a:off x="1150334" y="1372169"/>
            <a:ext cx="1724886" cy="1389845"/>
            <a:chOff x="682391" y="1570610"/>
            <a:chExt cx="1724886" cy="1389845"/>
          </a:xfrm>
        </p:grpSpPr>
        <p:sp>
          <p:nvSpPr>
            <p:cNvPr id="38" name="TextBox 37"/>
            <p:cNvSpPr txBox="1"/>
            <p:nvPr/>
          </p:nvSpPr>
          <p:spPr>
            <a:xfrm>
              <a:off x="682391" y="2621901"/>
              <a:ext cx="1724886" cy="338554"/>
            </a:xfrm>
            <a:prstGeom prst="rect">
              <a:avLst/>
            </a:prstGeom>
            <a:noFill/>
          </p:spPr>
          <p:txBody>
            <a:bodyPr wrap="square" rtlCol="0">
              <a:spAutoFit/>
            </a:bodyPr>
            <a:lstStyle/>
            <a:p>
              <a:pPr algn="ctr"/>
              <a:r>
                <a:rPr lang="es-ES" sz="1600" dirty="0" err="1" smtClean="0">
                  <a:latin typeface="Roboto" pitchFamily="2" charset="0"/>
                  <a:ea typeface="Roboto" pitchFamily="2" charset="0"/>
                </a:rPr>
                <a:t>Register</a:t>
              </a:r>
              <a:r>
                <a:rPr lang="es-ES" sz="1600" dirty="0" smtClean="0">
                  <a:latin typeface="Roboto" pitchFamily="2" charset="0"/>
                  <a:ea typeface="Roboto" pitchFamily="2" charset="0"/>
                </a:rPr>
                <a:t> </a:t>
              </a:r>
              <a:r>
                <a:rPr lang="es-ES" sz="1600" dirty="0" err="1" smtClean="0">
                  <a:latin typeface="Roboto" pitchFamily="2" charset="0"/>
                  <a:ea typeface="Roboto" pitchFamily="2" charset="0"/>
                </a:rPr>
                <a:t>priors</a:t>
              </a:r>
              <a:endParaRPr lang="es-ES" sz="1600" dirty="0" smtClean="0">
                <a:latin typeface="Roboto" pitchFamily="2" charset="0"/>
                <a:ea typeface="Roboto" pitchFamily="2" charset="0"/>
              </a:endParaRPr>
            </a:p>
          </p:txBody>
        </p:sp>
        <p:pic>
          <p:nvPicPr>
            <p:cNvPr id="43" name="Picture 42"/>
            <p:cNvPicPr>
              <a:picLocks noChangeAspect="1"/>
            </p:cNvPicPr>
            <p:nvPr/>
          </p:nvPicPr>
          <p:blipFill>
            <a:blip r:embed="rId4"/>
            <a:stretch>
              <a:fillRect/>
            </a:stretch>
          </p:blipFill>
          <p:spPr>
            <a:xfrm>
              <a:off x="1096697" y="1570610"/>
              <a:ext cx="843152" cy="1079065"/>
            </a:xfrm>
            <a:prstGeom prst="rect">
              <a:avLst/>
            </a:prstGeom>
          </p:spPr>
        </p:pic>
      </p:grpSp>
      <p:cxnSp>
        <p:nvCxnSpPr>
          <p:cNvPr id="46" name="Elbow Connector 45"/>
          <p:cNvCxnSpPr>
            <a:stCxn id="3" idx="0"/>
            <a:endCxn id="43" idx="1"/>
          </p:cNvCxnSpPr>
          <p:nvPr/>
        </p:nvCxnSpPr>
        <p:spPr>
          <a:xfrm rot="5400000" flipH="1" flipV="1">
            <a:off x="710430" y="1987405"/>
            <a:ext cx="929913" cy="77850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227F3176-F9F6-45D0-9446-6BF35B4A50FB}" type="slidenum">
              <a:rPr lang="en-US" smtClean="0"/>
              <a:pPr/>
              <a:t>51</a:t>
            </a:fld>
            <a:r>
              <a:rPr lang="en-US" smtClean="0"/>
              <a:t> / 75</a:t>
            </a:r>
            <a:endParaRPr lang="en-US" dirty="0"/>
          </a:p>
        </p:txBody>
      </p:sp>
    </p:spTree>
    <p:extLst>
      <p:ext uri="{BB962C8B-B14F-4D97-AF65-F5344CB8AC3E}">
        <p14:creationId xmlns:p14="http://schemas.microsoft.com/office/powerpoint/2010/main" val="139917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62654"/>
            <a:ext cx="6364243"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smtClean="0">
                <a:latin typeface="Roboto" pitchFamily="2" charset="0"/>
                <a:ea typeface="Roboto" pitchFamily="2" charset="0"/>
              </a:rPr>
              <a:t>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5" name="Rectangle 4"/>
          <p:cNvSpPr/>
          <p:nvPr/>
        </p:nvSpPr>
        <p:spPr>
          <a:xfrm>
            <a:off x="95986" y="949011"/>
            <a:ext cx="7968514" cy="369332"/>
          </a:xfrm>
          <a:prstGeom prst="rect">
            <a:avLst/>
          </a:prstGeom>
        </p:spPr>
        <p:txBody>
          <a:bodyPr wrap="square">
            <a:spAutoFit/>
          </a:bodyPr>
          <a:lstStyle/>
          <a:p>
            <a:r>
              <a:rPr lang="es-ES" b="1" dirty="0" err="1" smtClean="0">
                <a:latin typeface="Roboto" pitchFamily="2" charset="0"/>
                <a:ea typeface="Roboto" pitchFamily="2" charset="0"/>
              </a:rPr>
              <a:t>Register</a:t>
            </a:r>
            <a:r>
              <a:rPr lang="es-ES" b="1" dirty="0" smtClean="0">
                <a:latin typeface="Roboto" pitchFamily="2" charset="0"/>
                <a:ea typeface="Roboto" pitchFamily="2" charset="0"/>
              </a:rPr>
              <a:t> atlas </a:t>
            </a:r>
            <a:r>
              <a:rPr lang="es-ES" b="1" dirty="0" err="1" smtClean="0">
                <a:latin typeface="Roboto" pitchFamily="2" charset="0"/>
                <a:ea typeface="Roboto" pitchFamily="2" charset="0"/>
              </a:rPr>
              <a:t>priors</a:t>
            </a:r>
            <a:r>
              <a:rPr lang="es-ES" b="1" dirty="0" smtClean="0">
                <a:latin typeface="Roboto" pitchFamily="2" charset="0"/>
                <a:ea typeface="Roboto" pitchFamily="2" charset="0"/>
              </a:rPr>
              <a:t> to T1-w </a:t>
            </a:r>
            <a:r>
              <a:rPr lang="es-ES" b="1" dirty="0" err="1" smtClean="0">
                <a:latin typeface="Roboto" pitchFamily="2" charset="0"/>
                <a:ea typeface="Roboto" pitchFamily="2" charset="0"/>
              </a:rPr>
              <a:t>space</a:t>
            </a:r>
            <a:endParaRPr lang="es-ES" b="1" dirty="0" smtClean="0">
              <a:latin typeface="Roboto" pitchFamily="2" charset="0"/>
              <a:ea typeface="Roboto" pitchFamily="2" charset="0"/>
            </a:endParaRPr>
          </a:p>
        </p:txBody>
      </p:sp>
      <p:sp>
        <p:nvSpPr>
          <p:cNvPr id="7" name="TextBox 6"/>
          <p:cNvSpPr txBox="1"/>
          <p:nvPr/>
        </p:nvSpPr>
        <p:spPr>
          <a:xfrm>
            <a:off x="146262" y="1350411"/>
            <a:ext cx="8557260"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Roboto" pitchFamily="2" charset="0"/>
                <a:ea typeface="Roboto" pitchFamily="2" charset="0"/>
              </a:rPr>
              <a:t>The </a:t>
            </a:r>
            <a:r>
              <a:rPr lang="en-US" b="1" dirty="0">
                <a:latin typeface="Roboto" pitchFamily="2" charset="0"/>
                <a:ea typeface="Roboto" pitchFamily="2" charset="0"/>
              </a:rPr>
              <a:t>MNI-ICBM</a:t>
            </a:r>
            <a:r>
              <a:rPr lang="en-US" dirty="0">
                <a:latin typeface="Roboto" pitchFamily="2" charset="0"/>
                <a:ea typeface="Roboto" pitchFamily="2" charset="0"/>
              </a:rPr>
              <a:t> </a:t>
            </a:r>
            <a:r>
              <a:rPr lang="en-US" b="1" dirty="0">
                <a:latin typeface="Roboto" pitchFamily="2" charset="0"/>
                <a:ea typeface="Roboto" pitchFamily="2" charset="0"/>
              </a:rPr>
              <a:t>152 2009a Nonlinear</a:t>
            </a:r>
            <a:r>
              <a:rPr lang="en-US" dirty="0">
                <a:latin typeface="Roboto" pitchFamily="2" charset="0"/>
                <a:ea typeface="Roboto" pitchFamily="2" charset="0"/>
              </a:rPr>
              <a:t> </a:t>
            </a:r>
            <a:r>
              <a:rPr lang="en-US" b="1" dirty="0">
                <a:latin typeface="Roboto" pitchFamily="2" charset="0"/>
                <a:ea typeface="Roboto" pitchFamily="2" charset="0"/>
              </a:rPr>
              <a:t>T1-w</a:t>
            </a:r>
            <a:r>
              <a:rPr lang="en-US" dirty="0">
                <a:latin typeface="Roboto" pitchFamily="2" charset="0"/>
                <a:ea typeface="Roboto" pitchFamily="2" charset="0"/>
              </a:rPr>
              <a:t> </a:t>
            </a:r>
            <a:r>
              <a:rPr lang="en-US" dirty="0" smtClean="0">
                <a:latin typeface="Roboto" pitchFamily="2" charset="0"/>
                <a:ea typeface="Roboto" pitchFamily="2" charset="0"/>
              </a:rPr>
              <a:t>template was affine + non-rigidly with </a:t>
            </a:r>
            <a:r>
              <a:rPr lang="en-US" dirty="0">
                <a:latin typeface="Roboto" pitchFamily="2" charset="0"/>
                <a:ea typeface="Roboto" pitchFamily="2" charset="0"/>
              </a:rPr>
              <a:t>a fast free-form </a:t>
            </a:r>
            <a:r>
              <a:rPr lang="en-US" dirty="0" smtClean="0">
                <a:latin typeface="Roboto" pitchFamily="2" charset="0"/>
                <a:ea typeface="Roboto" pitchFamily="2" charset="0"/>
              </a:rPr>
              <a:t>deformation </a:t>
            </a:r>
            <a:r>
              <a:rPr lang="nl-NL" dirty="0" smtClean="0">
                <a:latin typeface="Roboto" pitchFamily="2" charset="0"/>
                <a:ea typeface="Roboto" pitchFamily="2" charset="0"/>
              </a:rPr>
              <a:t>method (Ourselin 2002, Modat 2010)</a:t>
            </a:r>
          </a:p>
          <a:p>
            <a:pPr algn="just"/>
            <a:endParaRPr lang="en-US" dirty="0" smtClean="0">
              <a:latin typeface="Roboto" pitchFamily="2" charset="0"/>
              <a:ea typeface="Roboto" pitchFamily="2" charset="0"/>
            </a:endParaRPr>
          </a:p>
          <a:p>
            <a:pPr marL="285750" indent="-285750" algn="just">
              <a:buFont typeface="Arial" panose="020B0604020202020204" pitchFamily="34" charset="0"/>
              <a:buChar char="•"/>
            </a:pPr>
            <a:r>
              <a:rPr lang="en-US" b="1" dirty="0" smtClean="0">
                <a:latin typeface="Roboto" pitchFamily="2" charset="0"/>
                <a:ea typeface="Roboto" pitchFamily="2" charset="0"/>
              </a:rPr>
              <a:t>Transformation parameters </a:t>
            </a:r>
            <a:r>
              <a:rPr lang="en-US" dirty="0" smtClean="0">
                <a:latin typeface="Roboto" pitchFamily="2" charset="0"/>
                <a:ea typeface="Roboto" pitchFamily="2" charset="0"/>
              </a:rPr>
              <a:t>obtained </a:t>
            </a:r>
            <a:r>
              <a:rPr lang="en-US" dirty="0">
                <a:latin typeface="Roboto" pitchFamily="2" charset="0"/>
                <a:ea typeface="Roboto" pitchFamily="2" charset="0"/>
              </a:rPr>
              <a:t>were then used to </a:t>
            </a:r>
            <a:r>
              <a:rPr lang="en-US" dirty="0" smtClean="0">
                <a:latin typeface="Roboto" pitchFamily="2" charset="0"/>
                <a:ea typeface="Roboto" pitchFamily="2" charset="0"/>
              </a:rPr>
              <a:t>resample </a:t>
            </a:r>
            <a:r>
              <a:rPr lang="en-US" dirty="0">
                <a:latin typeface="Roboto" pitchFamily="2" charset="0"/>
                <a:ea typeface="Roboto" pitchFamily="2" charset="0"/>
              </a:rPr>
              <a:t>the available MNI </a:t>
            </a:r>
            <a:r>
              <a:rPr lang="en-US" b="1" dirty="0">
                <a:latin typeface="Roboto" pitchFamily="2" charset="0"/>
                <a:ea typeface="Roboto" pitchFamily="2" charset="0"/>
              </a:rPr>
              <a:t>CSF</a:t>
            </a:r>
            <a:r>
              <a:rPr lang="en-US" dirty="0">
                <a:latin typeface="Roboto" pitchFamily="2" charset="0"/>
                <a:ea typeface="Roboto" pitchFamily="2" charset="0"/>
              </a:rPr>
              <a:t>, </a:t>
            </a:r>
            <a:r>
              <a:rPr lang="en-US" b="1" dirty="0">
                <a:latin typeface="Roboto" pitchFamily="2" charset="0"/>
                <a:ea typeface="Roboto" pitchFamily="2" charset="0"/>
              </a:rPr>
              <a:t>GM</a:t>
            </a:r>
            <a:r>
              <a:rPr lang="en-US" dirty="0">
                <a:latin typeface="Roboto" pitchFamily="2" charset="0"/>
                <a:ea typeface="Roboto" pitchFamily="2" charset="0"/>
              </a:rPr>
              <a:t> and </a:t>
            </a:r>
            <a:r>
              <a:rPr lang="en-US" b="1" dirty="0">
                <a:latin typeface="Roboto" pitchFamily="2" charset="0"/>
                <a:ea typeface="Roboto" pitchFamily="2" charset="0"/>
              </a:rPr>
              <a:t>WM</a:t>
            </a:r>
            <a:r>
              <a:rPr lang="en-US" dirty="0">
                <a:latin typeface="Roboto" pitchFamily="2" charset="0"/>
                <a:ea typeface="Roboto" pitchFamily="2" charset="0"/>
              </a:rPr>
              <a:t> </a:t>
            </a:r>
            <a:r>
              <a:rPr lang="en-US" b="1" dirty="0">
                <a:solidFill>
                  <a:schemeClr val="accent5">
                    <a:lumMod val="75000"/>
                  </a:schemeClr>
                </a:solidFill>
                <a:latin typeface="Roboto" pitchFamily="2" charset="0"/>
                <a:ea typeface="Roboto" pitchFamily="2" charset="0"/>
              </a:rPr>
              <a:t>tissue priors </a:t>
            </a:r>
            <a:r>
              <a:rPr lang="en-US" dirty="0" smtClean="0">
                <a:latin typeface="Roboto" pitchFamily="2" charset="0"/>
                <a:ea typeface="Roboto" pitchFamily="2" charset="0"/>
              </a:rPr>
              <a:t>to  the </a:t>
            </a:r>
            <a:r>
              <a:rPr lang="en-US" b="1" dirty="0">
                <a:latin typeface="Roboto" pitchFamily="2" charset="0"/>
                <a:ea typeface="Roboto" pitchFamily="2" charset="0"/>
              </a:rPr>
              <a:t>T1-w</a:t>
            </a:r>
            <a:r>
              <a:rPr lang="en-US" dirty="0">
                <a:latin typeface="Roboto" pitchFamily="2" charset="0"/>
                <a:ea typeface="Roboto" pitchFamily="2" charset="0"/>
              </a:rPr>
              <a:t> </a:t>
            </a:r>
            <a:r>
              <a:rPr lang="en-US" dirty="0" smtClean="0">
                <a:latin typeface="Roboto" pitchFamily="2" charset="0"/>
                <a:ea typeface="Roboto" pitchFamily="2" charset="0"/>
              </a:rPr>
              <a:t>space</a:t>
            </a:r>
          </a:p>
          <a:p>
            <a:pPr marL="285750" indent="-285750" algn="just">
              <a:buFont typeface="Arial" panose="020B0604020202020204" pitchFamily="34" charset="0"/>
              <a:buChar char="•"/>
            </a:pPr>
            <a:endParaRPr lang="es-ES" dirty="0">
              <a:latin typeface="Roboto" pitchFamily="2" charset="0"/>
              <a:ea typeface="Roboto" pitchFamily="2" charset="0"/>
            </a:endParaRPr>
          </a:p>
          <a:p>
            <a:pPr marL="285750" indent="-285750" algn="just">
              <a:buFont typeface="Arial" panose="020B0604020202020204" pitchFamily="34" charset="0"/>
              <a:buChar char="•"/>
            </a:pPr>
            <a:r>
              <a:rPr lang="en-US" dirty="0">
                <a:latin typeface="Roboto" pitchFamily="2" charset="0"/>
                <a:ea typeface="Roboto" pitchFamily="2" charset="0"/>
              </a:rPr>
              <a:t>The resampled probabilistic tissue maps were extended to build intermediate partial volumes </a:t>
            </a:r>
            <a:r>
              <a:rPr lang="en-US" b="1" dirty="0">
                <a:latin typeface="Roboto" pitchFamily="2" charset="0"/>
                <a:ea typeface="Roboto" pitchFamily="2" charset="0"/>
              </a:rPr>
              <a:t>CSFGM</a:t>
            </a:r>
            <a:r>
              <a:rPr lang="en-US" dirty="0">
                <a:latin typeface="Roboto" pitchFamily="2" charset="0"/>
                <a:ea typeface="Roboto" pitchFamily="2" charset="0"/>
              </a:rPr>
              <a:t> and </a:t>
            </a:r>
            <a:r>
              <a:rPr lang="en-US" b="1" dirty="0">
                <a:latin typeface="Roboto" pitchFamily="2" charset="0"/>
                <a:ea typeface="Roboto" pitchFamily="2" charset="0"/>
              </a:rPr>
              <a:t>GMWM</a:t>
            </a:r>
          </a:p>
          <a:p>
            <a:pPr marL="285750" indent="-285750" algn="just">
              <a:buFont typeface="Arial" panose="020B0604020202020204" pitchFamily="34" charset="0"/>
              <a:buChar char="•"/>
            </a:pPr>
            <a:endParaRPr lang="en-US" dirty="0" smtClean="0">
              <a:latin typeface="Roboto" pitchFamily="2" charset="0"/>
              <a:ea typeface="Roboto" pitchFamily="2" charset="0"/>
            </a:endParaRPr>
          </a:p>
          <a:p>
            <a:pPr algn="just"/>
            <a:endParaRPr lang="es-ES" dirty="0"/>
          </a:p>
          <a:p>
            <a:pPr algn="just"/>
            <a:endParaRPr lang="en-US" dirty="0"/>
          </a:p>
        </p:txBody>
      </p:sp>
      <p:sp>
        <p:nvSpPr>
          <p:cNvPr id="23" name="Rectangle 22"/>
          <p:cNvSpPr/>
          <p:nvPr/>
        </p:nvSpPr>
        <p:spPr>
          <a:xfrm>
            <a:off x="95986" y="4096977"/>
            <a:ext cx="5927624" cy="369332"/>
          </a:xfrm>
          <a:prstGeom prst="rect">
            <a:avLst/>
          </a:prstGeom>
        </p:spPr>
        <p:txBody>
          <a:bodyPr wrap="square">
            <a:spAutoFit/>
          </a:bodyPr>
          <a:lstStyle/>
          <a:p>
            <a:endParaRPr lang="es-ES" dirty="0" smtClean="0">
              <a:latin typeface="Roboto" pitchFamily="2" charset="0"/>
              <a:ea typeface="Roboto" pitchFamily="2" charset="0"/>
            </a:endParaRPr>
          </a:p>
        </p:txBody>
      </p:sp>
      <p:sp>
        <p:nvSpPr>
          <p:cNvPr id="10" name="Rectangle 9"/>
          <p:cNvSpPr/>
          <p:nvPr/>
        </p:nvSpPr>
        <p:spPr>
          <a:xfrm>
            <a:off x="146262" y="4500031"/>
            <a:ext cx="5705898" cy="1384995"/>
          </a:xfrm>
          <a:prstGeom prst="rect">
            <a:avLst/>
          </a:prstGeom>
        </p:spPr>
        <p:txBody>
          <a:bodyPr wrap="square">
            <a:spAutoFit/>
          </a:bodyPr>
          <a:lstStyle/>
          <a:p>
            <a:pPr algn="just"/>
            <a:r>
              <a:rPr lang="en-US" dirty="0">
                <a:latin typeface="Roboto" pitchFamily="2" charset="0"/>
                <a:ea typeface="Roboto" pitchFamily="2" charset="0"/>
              </a:rPr>
              <a:t>Also, a </a:t>
            </a:r>
            <a:r>
              <a:rPr lang="en-US" b="1" dirty="0">
                <a:latin typeface="Roboto" pitchFamily="2" charset="0"/>
                <a:ea typeface="Roboto" pitchFamily="2" charset="0"/>
              </a:rPr>
              <a:t>morphological </a:t>
            </a:r>
            <a:r>
              <a:rPr lang="en-US" b="1" dirty="0">
                <a:solidFill>
                  <a:schemeClr val="accent5">
                    <a:lumMod val="75000"/>
                  </a:schemeClr>
                </a:solidFill>
                <a:latin typeface="Roboto" pitchFamily="2" charset="0"/>
                <a:ea typeface="Roboto" pitchFamily="2" charset="0"/>
              </a:rPr>
              <a:t>brain</a:t>
            </a:r>
            <a:r>
              <a:rPr lang="en-US" b="1" dirty="0">
                <a:latin typeface="Roboto" pitchFamily="2" charset="0"/>
                <a:ea typeface="Roboto" pitchFamily="2" charset="0"/>
              </a:rPr>
              <a:t> </a:t>
            </a:r>
            <a:r>
              <a:rPr lang="en-US" b="1" dirty="0">
                <a:solidFill>
                  <a:schemeClr val="accent5">
                    <a:lumMod val="75000"/>
                  </a:schemeClr>
                </a:solidFill>
                <a:latin typeface="Roboto" pitchFamily="2" charset="0"/>
                <a:ea typeface="Roboto" pitchFamily="2" charset="0"/>
              </a:rPr>
              <a:t>structure</a:t>
            </a:r>
            <a:r>
              <a:rPr lang="en-US" b="1" dirty="0">
                <a:latin typeface="Roboto" pitchFamily="2" charset="0"/>
                <a:ea typeface="Roboto" pitchFamily="2" charset="0"/>
              </a:rPr>
              <a:t> atlas </a:t>
            </a:r>
            <a:r>
              <a:rPr lang="en-US" dirty="0" smtClean="0">
                <a:latin typeface="Roboto" pitchFamily="2" charset="0"/>
                <a:ea typeface="Roboto" pitchFamily="2" charset="0"/>
              </a:rPr>
              <a:t>of </a:t>
            </a:r>
            <a:r>
              <a:rPr lang="en-US" b="1" i="1" dirty="0" smtClean="0">
                <a:latin typeface="Roboto" pitchFamily="2" charset="0"/>
                <a:ea typeface="Roboto" pitchFamily="2" charset="0"/>
              </a:rPr>
              <a:t>cortex</a:t>
            </a:r>
            <a:r>
              <a:rPr lang="en-US" i="1" dirty="0" smtClean="0">
                <a:latin typeface="Roboto" pitchFamily="2" charset="0"/>
                <a:ea typeface="Roboto" pitchFamily="2" charset="0"/>
              </a:rPr>
              <a:t>, </a:t>
            </a:r>
            <a:r>
              <a:rPr lang="en-US" b="1" i="1" dirty="0" smtClean="0">
                <a:latin typeface="Roboto" pitchFamily="2" charset="0"/>
                <a:ea typeface="Roboto" pitchFamily="2" charset="0"/>
              </a:rPr>
              <a:t>ventricles</a:t>
            </a:r>
            <a:r>
              <a:rPr lang="en-US" i="1" dirty="0" smtClean="0">
                <a:latin typeface="Roboto" pitchFamily="2" charset="0"/>
                <a:ea typeface="Roboto" pitchFamily="2" charset="0"/>
              </a:rPr>
              <a:t>, </a:t>
            </a:r>
            <a:r>
              <a:rPr lang="en-US" b="1" i="1" dirty="0" smtClean="0">
                <a:latin typeface="Roboto" pitchFamily="2" charset="0"/>
                <a:ea typeface="Roboto" pitchFamily="2" charset="0"/>
              </a:rPr>
              <a:t>basal ganglia </a:t>
            </a:r>
            <a:r>
              <a:rPr lang="en-US" dirty="0" smtClean="0">
                <a:latin typeface="Roboto" pitchFamily="2" charset="0"/>
                <a:ea typeface="Roboto" pitchFamily="2" charset="0"/>
              </a:rPr>
              <a:t>and</a:t>
            </a:r>
            <a:r>
              <a:rPr lang="en-US" i="1" dirty="0" smtClean="0">
                <a:latin typeface="Roboto" pitchFamily="2" charset="0"/>
                <a:ea typeface="Roboto" pitchFamily="2" charset="0"/>
              </a:rPr>
              <a:t> </a:t>
            </a:r>
            <a:r>
              <a:rPr lang="en-US" b="1" i="1" dirty="0" smtClean="0">
                <a:latin typeface="Roboto" pitchFamily="2" charset="0"/>
                <a:ea typeface="Roboto" pitchFamily="2" charset="0"/>
              </a:rPr>
              <a:t>brainstem</a:t>
            </a:r>
            <a:r>
              <a:rPr lang="en-US" i="1" dirty="0" smtClean="0">
                <a:latin typeface="Roboto" pitchFamily="2" charset="0"/>
                <a:ea typeface="Roboto" pitchFamily="2" charset="0"/>
              </a:rPr>
              <a:t> </a:t>
            </a:r>
            <a:r>
              <a:rPr lang="en-US" dirty="0" smtClean="0">
                <a:latin typeface="Roboto" pitchFamily="2" charset="0"/>
                <a:ea typeface="Roboto" pitchFamily="2" charset="0"/>
              </a:rPr>
              <a:t>was </a:t>
            </a:r>
            <a:r>
              <a:rPr lang="en-US" dirty="0" err="1" smtClean="0">
                <a:latin typeface="Roboto" pitchFamily="2" charset="0"/>
                <a:ea typeface="Roboto" pitchFamily="2" charset="0"/>
              </a:rPr>
              <a:t>parcellated</a:t>
            </a:r>
            <a:r>
              <a:rPr lang="en-US" dirty="0" smtClean="0">
                <a:latin typeface="Roboto" pitchFamily="2" charset="0"/>
                <a:ea typeface="Roboto" pitchFamily="2" charset="0"/>
              </a:rPr>
              <a:t> </a:t>
            </a:r>
            <a:r>
              <a:rPr lang="en-US" dirty="0">
                <a:latin typeface="Roboto" pitchFamily="2" charset="0"/>
                <a:ea typeface="Roboto" pitchFamily="2" charset="0"/>
              </a:rPr>
              <a:t>on the original </a:t>
            </a:r>
            <a:r>
              <a:rPr lang="en-US" b="1" dirty="0" smtClean="0">
                <a:latin typeface="Roboto" pitchFamily="2" charset="0"/>
                <a:ea typeface="Roboto" pitchFamily="2" charset="0"/>
              </a:rPr>
              <a:t>MNI</a:t>
            </a:r>
            <a:r>
              <a:rPr lang="en-US" dirty="0" smtClean="0">
                <a:latin typeface="Roboto" pitchFamily="2" charset="0"/>
                <a:ea typeface="Roboto" pitchFamily="2" charset="0"/>
              </a:rPr>
              <a:t> atlas </a:t>
            </a:r>
            <a:r>
              <a:rPr lang="en-US" dirty="0">
                <a:latin typeface="Roboto" pitchFamily="2" charset="0"/>
                <a:ea typeface="Roboto" pitchFamily="2" charset="0"/>
              </a:rPr>
              <a:t>using the hierarchical algorithm proposed by Pohl et al. (</a:t>
            </a:r>
            <a:r>
              <a:rPr lang="en-US" dirty="0" smtClean="0">
                <a:latin typeface="Roboto" pitchFamily="2" charset="0"/>
                <a:ea typeface="Roboto" pitchFamily="2" charset="0"/>
              </a:rPr>
              <a:t>2007)</a:t>
            </a:r>
          </a:p>
          <a:p>
            <a:endParaRPr lang="en-US" sz="1200" dirty="0">
              <a:latin typeface="CMR12"/>
            </a:endParaRPr>
          </a:p>
        </p:txBody>
      </p:sp>
      <p:pic>
        <p:nvPicPr>
          <p:cNvPr id="30" name="Picture 29"/>
          <p:cNvPicPr>
            <a:picLocks noChangeAspect="1"/>
          </p:cNvPicPr>
          <p:nvPr/>
        </p:nvPicPr>
        <p:blipFill>
          <a:blip r:embed="rId3"/>
          <a:stretch>
            <a:fillRect/>
          </a:stretch>
        </p:blipFill>
        <p:spPr>
          <a:xfrm>
            <a:off x="6445682" y="3909767"/>
            <a:ext cx="2120351" cy="2597247"/>
          </a:xfrm>
          <a:prstGeom prst="rect">
            <a:avLst/>
          </a:prstGeom>
        </p:spPr>
      </p:pic>
      <p:pic>
        <p:nvPicPr>
          <p:cNvPr id="31" name="Picture 30"/>
          <p:cNvPicPr>
            <a:picLocks noChangeAspect="1"/>
          </p:cNvPicPr>
          <p:nvPr/>
        </p:nvPicPr>
        <p:blipFill>
          <a:blip r:embed="rId4"/>
          <a:stretch>
            <a:fillRect/>
          </a:stretch>
        </p:blipFill>
        <p:spPr>
          <a:xfrm>
            <a:off x="6493474" y="3895370"/>
            <a:ext cx="1998726" cy="2633701"/>
          </a:xfrm>
          <a:prstGeom prst="rect">
            <a:avLst/>
          </a:prstGeom>
        </p:spPr>
      </p:pic>
      <p:sp>
        <p:nvSpPr>
          <p:cNvPr id="3" name="Slide Number Placeholder 2"/>
          <p:cNvSpPr>
            <a:spLocks noGrp="1"/>
          </p:cNvSpPr>
          <p:nvPr>
            <p:ph type="sldNum" sz="quarter" idx="12"/>
          </p:nvPr>
        </p:nvSpPr>
        <p:spPr>
          <a:xfrm>
            <a:off x="6457950" y="6386831"/>
            <a:ext cx="2057400" cy="365125"/>
          </a:xfrm>
        </p:spPr>
        <p:txBody>
          <a:bodyPr/>
          <a:lstStyle/>
          <a:p>
            <a:fld id="{227F3176-F9F6-45D0-9446-6BF35B4A50FB}" type="slidenum">
              <a:rPr lang="en-US" smtClean="0"/>
              <a:pPr/>
              <a:t>52</a:t>
            </a:fld>
            <a:r>
              <a:rPr lang="en-US" smtClean="0"/>
              <a:t> / 75</a:t>
            </a:r>
            <a:endParaRPr lang="en-US" dirty="0"/>
          </a:p>
        </p:txBody>
      </p:sp>
    </p:spTree>
    <p:extLst>
      <p:ext uri="{BB962C8B-B14F-4D97-AF65-F5344CB8AC3E}">
        <p14:creationId xmlns:p14="http://schemas.microsoft.com/office/powerpoint/2010/main" val="1771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445995"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a:latin typeface="Roboto" pitchFamily="2" charset="0"/>
                <a:ea typeface="Roboto" pitchFamily="2" charset="0"/>
              </a:rPr>
              <a:t>t</a:t>
            </a:r>
            <a:r>
              <a:rPr lang="es-ES" sz="2800" b="1" dirty="0" err="1" smtClean="0">
                <a:latin typeface="Roboto" pitchFamily="2" charset="0"/>
                <a:ea typeface="Roboto" pitchFamily="2" charset="0"/>
              </a:rPr>
              <a: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5" name="Rectangle 4"/>
          <p:cNvSpPr/>
          <p:nvPr/>
        </p:nvSpPr>
        <p:spPr>
          <a:xfrm>
            <a:off x="165772" y="859055"/>
            <a:ext cx="7968514" cy="369332"/>
          </a:xfrm>
          <a:prstGeom prst="rect">
            <a:avLst/>
          </a:prstGeom>
        </p:spPr>
        <p:txBody>
          <a:bodyPr wrap="square">
            <a:spAutoFit/>
          </a:bodyPr>
          <a:lstStyle/>
          <a:p>
            <a:r>
              <a:rPr lang="es-ES" b="1" dirty="0" err="1" smtClean="0">
                <a:latin typeface="Roboto" pitchFamily="2" charset="0"/>
                <a:ea typeface="Roboto" pitchFamily="2" charset="0"/>
              </a:rPr>
              <a:t>Proposed</a:t>
            </a:r>
            <a:r>
              <a:rPr lang="es-ES" b="1" dirty="0" smtClean="0">
                <a:latin typeface="Roboto" pitchFamily="2" charset="0"/>
                <a:ea typeface="Roboto" pitchFamily="2" charset="0"/>
              </a:rPr>
              <a:t> </a:t>
            </a:r>
            <a:r>
              <a:rPr lang="es-ES" b="1" dirty="0" err="1" smtClean="0">
                <a:latin typeface="Roboto" pitchFamily="2" charset="0"/>
                <a:ea typeface="Roboto" pitchFamily="2" charset="0"/>
              </a:rPr>
              <a:t>method</a:t>
            </a:r>
            <a:r>
              <a:rPr lang="es-ES" b="1" dirty="0" smtClean="0">
                <a:latin typeface="Roboto" pitchFamily="2" charset="0"/>
                <a:ea typeface="Roboto" pitchFamily="2" charset="0"/>
              </a:rPr>
              <a:t>: </a:t>
            </a:r>
          </a:p>
        </p:txBody>
      </p:sp>
      <p:grpSp>
        <p:nvGrpSpPr>
          <p:cNvPr id="7" name="Group 6"/>
          <p:cNvGrpSpPr/>
          <p:nvPr/>
        </p:nvGrpSpPr>
        <p:grpSpPr>
          <a:xfrm>
            <a:off x="349481" y="2841615"/>
            <a:ext cx="873302" cy="1501171"/>
            <a:chOff x="374116" y="2470644"/>
            <a:chExt cx="1080089" cy="1925782"/>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374116" y="2470644"/>
              <a:ext cx="1080089" cy="1431286"/>
            </a:xfrm>
            <a:prstGeom prst="rect">
              <a:avLst/>
            </a:prstGeom>
          </p:spPr>
        </p:pic>
        <p:sp>
          <p:nvSpPr>
            <p:cNvPr id="6" name="TextBox 5"/>
            <p:cNvSpPr txBox="1"/>
            <p:nvPr/>
          </p:nvSpPr>
          <p:spPr>
            <a:xfrm>
              <a:off x="463719" y="3962111"/>
              <a:ext cx="900882" cy="434315"/>
            </a:xfrm>
            <a:prstGeom prst="rect">
              <a:avLst/>
            </a:prstGeom>
            <a:noFill/>
          </p:spPr>
          <p:txBody>
            <a:bodyPr wrap="square" rtlCol="0">
              <a:spAutoFit/>
            </a:bodyPr>
            <a:lstStyle/>
            <a:p>
              <a:r>
                <a:rPr lang="es-ES" sz="1600" dirty="0" smtClean="0">
                  <a:latin typeface="Roboto" pitchFamily="2" charset="0"/>
                  <a:ea typeface="Roboto" pitchFamily="2" charset="0"/>
                </a:rPr>
                <a:t>T1-w</a:t>
              </a:r>
              <a:endParaRPr lang="en-US" sz="1600" dirty="0">
                <a:latin typeface="Roboto" pitchFamily="2" charset="0"/>
                <a:ea typeface="Roboto" pitchFamily="2" charset="0"/>
              </a:endParaRPr>
            </a:p>
          </p:txBody>
        </p:sp>
      </p:grpSp>
      <p:grpSp>
        <p:nvGrpSpPr>
          <p:cNvPr id="27" name="Group 26"/>
          <p:cNvGrpSpPr/>
          <p:nvPr/>
        </p:nvGrpSpPr>
        <p:grpSpPr>
          <a:xfrm>
            <a:off x="2199561" y="2850302"/>
            <a:ext cx="1749845" cy="1685566"/>
            <a:chOff x="2223899" y="3846390"/>
            <a:chExt cx="1749845" cy="1685566"/>
          </a:xfrm>
        </p:grpSpPr>
        <p:pic>
          <p:nvPicPr>
            <p:cNvPr id="25" name="Picture 24"/>
            <p:cNvPicPr>
              <a:picLocks noChangeAspect="1"/>
            </p:cNvPicPr>
            <p:nvPr/>
          </p:nvPicPr>
          <p:blipFill>
            <a:blip r:embed="rId4"/>
            <a:stretch>
              <a:fillRect/>
            </a:stretch>
          </p:blipFill>
          <p:spPr>
            <a:xfrm>
              <a:off x="2697849" y="3846390"/>
              <a:ext cx="871446" cy="1100791"/>
            </a:xfrm>
            <a:prstGeom prst="rect">
              <a:avLst/>
            </a:prstGeom>
          </p:spPr>
        </p:pic>
        <p:sp>
          <p:nvSpPr>
            <p:cNvPr id="26" name="TextBox 25"/>
            <p:cNvSpPr txBox="1"/>
            <p:nvPr/>
          </p:nvSpPr>
          <p:spPr>
            <a:xfrm>
              <a:off x="2223899" y="4947181"/>
              <a:ext cx="1749845" cy="584775"/>
            </a:xfrm>
            <a:prstGeom prst="rect">
              <a:avLst/>
            </a:prstGeom>
            <a:noFill/>
          </p:spPr>
          <p:txBody>
            <a:bodyPr wrap="square" rtlCol="0">
              <a:spAutoFit/>
            </a:bodyPr>
            <a:lstStyle/>
            <a:p>
              <a:pPr algn="ctr"/>
              <a:r>
                <a:rPr lang="es-ES" sz="1600" dirty="0" smtClean="0">
                  <a:latin typeface="Roboto" pitchFamily="2" charset="0"/>
                  <a:ea typeface="Roboto" pitchFamily="2" charset="0"/>
                </a:rPr>
                <a:t>5 </a:t>
              </a:r>
              <a:r>
                <a:rPr lang="es-ES" sz="1600" dirty="0" err="1" smtClean="0">
                  <a:latin typeface="Roboto" pitchFamily="2" charset="0"/>
                  <a:ea typeface="Roboto" pitchFamily="2" charset="0"/>
                </a:rPr>
                <a:t>class</a:t>
              </a:r>
              <a:r>
                <a:rPr lang="es-ES" sz="1600" dirty="0" smtClean="0">
                  <a:latin typeface="Roboto" pitchFamily="2" charset="0"/>
                  <a:ea typeface="Roboto" pitchFamily="2" charset="0"/>
                </a:rPr>
                <a:t> </a:t>
              </a:r>
            </a:p>
            <a:p>
              <a:pPr algn="ctr"/>
              <a:r>
                <a:rPr lang="es-ES" sz="1600" dirty="0" err="1" smtClean="0">
                  <a:latin typeface="Roboto" pitchFamily="2" charset="0"/>
                  <a:ea typeface="Roboto" pitchFamily="2" charset="0"/>
                </a:rPr>
                <a:t>segmentation</a:t>
              </a:r>
              <a:endParaRPr lang="en-US" sz="1600" dirty="0">
                <a:latin typeface="Roboto" pitchFamily="2" charset="0"/>
                <a:ea typeface="Roboto" pitchFamily="2" charset="0"/>
              </a:endParaRPr>
            </a:p>
          </p:txBody>
        </p:sp>
      </p:grpSp>
      <p:grpSp>
        <p:nvGrpSpPr>
          <p:cNvPr id="44" name="Group 43"/>
          <p:cNvGrpSpPr/>
          <p:nvPr/>
        </p:nvGrpSpPr>
        <p:grpSpPr>
          <a:xfrm>
            <a:off x="1150334" y="1372169"/>
            <a:ext cx="1724886" cy="1389845"/>
            <a:chOff x="682391" y="1570610"/>
            <a:chExt cx="1724886" cy="1389845"/>
          </a:xfrm>
        </p:grpSpPr>
        <p:sp>
          <p:nvSpPr>
            <p:cNvPr id="38" name="TextBox 37"/>
            <p:cNvSpPr txBox="1"/>
            <p:nvPr/>
          </p:nvSpPr>
          <p:spPr>
            <a:xfrm>
              <a:off x="682391" y="2621901"/>
              <a:ext cx="1724886" cy="338554"/>
            </a:xfrm>
            <a:prstGeom prst="rect">
              <a:avLst/>
            </a:prstGeom>
            <a:noFill/>
          </p:spPr>
          <p:txBody>
            <a:bodyPr wrap="square" rtlCol="0">
              <a:spAutoFit/>
            </a:bodyPr>
            <a:lstStyle/>
            <a:p>
              <a:pPr algn="ctr"/>
              <a:r>
                <a:rPr lang="es-ES" sz="1600" dirty="0" err="1" smtClean="0">
                  <a:latin typeface="Roboto" pitchFamily="2" charset="0"/>
                  <a:ea typeface="Roboto" pitchFamily="2" charset="0"/>
                </a:rPr>
                <a:t>Register</a:t>
              </a:r>
              <a:r>
                <a:rPr lang="es-ES" sz="1600" dirty="0" smtClean="0">
                  <a:latin typeface="Roboto" pitchFamily="2" charset="0"/>
                  <a:ea typeface="Roboto" pitchFamily="2" charset="0"/>
                </a:rPr>
                <a:t> </a:t>
              </a:r>
              <a:r>
                <a:rPr lang="es-ES" sz="1600" dirty="0" err="1" smtClean="0">
                  <a:latin typeface="Roboto" pitchFamily="2" charset="0"/>
                  <a:ea typeface="Roboto" pitchFamily="2" charset="0"/>
                </a:rPr>
                <a:t>priors</a:t>
              </a:r>
              <a:endParaRPr lang="es-ES" sz="1600" dirty="0" smtClean="0">
                <a:latin typeface="Roboto" pitchFamily="2" charset="0"/>
                <a:ea typeface="Roboto" pitchFamily="2" charset="0"/>
              </a:endParaRPr>
            </a:p>
          </p:txBody>
        </p:sp>
        <p:pic>
          <p:nvPicPr>
            <p:cNvPr id="43" name="Picture 42"/>
            <p:cNvPicPr>
              <a:picLocks noChangeAspect="1"/>
            </p:cNvPicPr>
            <p:nvPr/>
          </p:nvPicPr>
          <p:blipFill>
            <a:blip r:embed="rId5"/>
            <a:stretch>
              <a:fillRect/>
            </a:stretch>
          </p:blipFill>
          <p:spPr>
            <a:xfrm>
              <a:off x="1096697" y="1570610"/>
              <a:ext cx="843152" cy="1079065"/>
            </a:xfrm>
            <a:prstGeom prst="rect">
              <a:avLst/>
            </a:prstGeom>
          </p:spPr>
        </p:pic>
      </p:grpSp>
      <p:cxnSp>
        <p:nvCxnSpPr>
          <p:cNvPr id="46" name="Elbow Connector 45"/>
          <p:cNvCxnSpPr>
            <a:stCxn id="3" idx="0"/>
            <a:endCxn id="43" idx="1"/>
          </p:cNvCxnSpPr>
          <p:nvPr/>
        </p:nvCxnSpPr>
        <p:spPr>
          <a:xfrm rot="5400000" flipH="1" flipV="1">
            <a:off x="710430" y="1987405"/>
            <a:ext cx="929913" cy="77850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3" idx="3"/>
            <a:endCxn id="25" idx="0"/>
          </p:cNvCxnSpPr>
          <p:nvPr/>
        </p:nvCxnSpPr>
        <p:spPr>
          <a:xfrm>
            <a:off x="2407792" y="1911702"/>
            <a:ext cx="701442" cy="93860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3" idx="3"/>
            <a:endCxn id="25" idx="1"/>
          </p:cNvCxnSpPr>
          <p:nvPr/>
        </p:nvCxnSpPr>
        <p:spPr>
          <a:xfrm>
            <a:off x="1222783" y="3399468"/>
            <a:ext cx="1450728" cy="123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227F3176-F9F6-45D0-9446-6BF35B4A50FB}" type="slidenum">
              <a:rPr lang="en-US" smtClean="0"/>
              <a:pPr/>
              <a:t>53</a:t>
            </a:fld>
            <a:r>
              <a:rPr lang="en-US" smtClean="0"/>
              <a:t> / 75</a:t>
            </a:r>
            <a:endParaRPr lang="en-US" dirty="0"/>
          </a:p>
        </p:txBody>
      </p:sp>
    </p:spTree>
    <p:extLst>
      <p:ext uri="{BB962C8B-B14F-4D97-AF65-F5344CB8AC3E}">
        <p14:creationId xmlns:p14="http://schemas.microsoft.com/office/powerpoint/2010/main" val="5341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364243"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smtClean="0">
                <a:latin typeface="Roboto" pitchFamily="2" charset="0"/>
                <a:ea typeface="Roboto" pitchFamily="2" charset="0"/>
              </a:rPr>
              <a:t>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5" name="Rectangle 4"/>
          <p:cNvSpPr/>
          <p:nvPr/>
        </p:nvSpPr>
        <p:spPr>
          <a:xfrm>
            <a:off x="95986" y="776291"/>
            <a:ext cx="7968514" cy="369332"/>
          </a:xfrm>
          <a:prstGeom prst="rect">
            <a:avLst/>
          </a:prstGeom>
        </p:spPr>
        <p:txBody>
          <a:bodyPr wrap="square">
            <a:spAutoFit/>
          </a:bodyPr>
          <a:lstStyle/>
          <a:p>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estimation</a:t>
            </a:r>
            <a:r>
              <a:rPr lang="es-ES" b="1" dirty="0" smtClean="0">
                <a:latin typeface="Roboto" pitchFamily="2" charset="0"/>
                <a:ea typeface="Roboto" pitchFamily="2" charset="0"/>
              </a:rPr>
              <a:t>:</a:t>
            </a:r>
          </a:p>
        </p:txBody>
      </p:sp>
      <p:sp>
        <p:nvSpPr>
          <p:cNvPr id="23" name="Rectangle 22"/>
          <p:cNvSpPr/>
          <p:nvPr/>
        </p:nvSpPr>
        <p:spPr>
          <a:xfrm>
            <a:off x="95986" y="3924257"/>
            <a:ext cx="5927624" cy="369332"/>
          </a:xfrm>
          <a:prstGeom prst="rect">
            <a:avLst/>
          </a:prstGeom>
        </p:spPr>
        <p:txBody>
          <a:bodyPr wrap="square">
            <a:spAutoFit/>
          </a:bodyPr>
          <a:lstStyle/>
          <a:p>
            <a:endParaRPr lang="es-ES" dirty="0" smtClean="0">
              <a:latin typeface="Roboto" pitchFamily="2" charset="0"/>
              <a:ea typeface="Roboto" pitchFamily="2" charset="0"/>
            </a:endParaRPr>
          </a:p>
        </p:txBody>
      </p:sp>
      <p:sp>
        <p:nvSpPr>
          <p:cNvPr id="8" name="Rectangle 7"/>
          <p:cNvSpPr/>
          <p:nvPr/>
        </p:nvSpPr>
        <p:spPr>
          <a:xfrm>
            <a:off x="95986" y="1248309"/>
            <a:ext cx="8463280" cy="646331"/>
          </a:xfrm>
          <a:prstGeom prst="rect">
            <a:avLst/>
          </a:prstGeom>
        </p:spPr>
        <p:txBody>
          <a:bodyPr wrap="square">
            <a:spAutoFit/>
          </a:bodyPr>
          <a:lstStyle/>
          <a:p>
            <a:r>
              <a:rPr lang="en-US" dirty="0">
                <a:latin typeface="Roboto" pitchFamily="2" charset="0"/>
                <a:ea typeface="Roboto" pitchFamily="2" charset="0"/>
              </a:rPr>
              <a:t>Brain tissue was estimated following a robust fuzzy-clustering approach similar to </a:t>
            </a:r>
            <a:r>
              <a:rPr lang="en-US" dirty="0" smtClean="0">
                <a:latin typeface="Roboto" pitchFamily="2" charset="0"/>
                <a:ea typeface="Roboto" pitchFamily="2" charset="0"/>
              </a:rPr>
              <a:t>the FANTASM approach </a:t>
            </a:r>
            <a:r>
              <a:rPr lang="en-US" dirty="0">
                <a:latin typeface="Roboto" pitchFamily="2" charset="0"/>
                <a:ea typeface="Roboto" pitchFamily="2" charset="0"/>
              </a:rPr>
              <a:t>proposed in Pham (2001)</a:t>
            </a:r>
          </a:p>
        </p:txBody>
      </p:sp>
      <p:pic>
        <p:nvPicPr>
          <p:cNvPr id="14" name="Picture 13"/>
          <p:cNvPicPr>
            <a:picLocks noChangeAspect="1"/>
          </p:cNvPicPr>
          <p:nvPr/>
        </p:nvPicPr>
        <p:blipFill>
          <a:blip r:embed="rId3"/>
          <a:stretch>
            <a:fillRect/>
          </a:stretch>
        </p:blipFill>
        <p:spPr>
          <a:xfrm>
            <a:off x="182880" y="1938906"/>
            <a:ext cx="5612971" cy="914967"/>
          </a:xfrm>
          <a:prstGeom prst="rect">
            <a:avLst/>
          </a:prstGeom>
        </p:spPr>
      </p:pic>
      <p:pic>
        <p:nvPicPr>
          <p:cNvPr id="15" name="Picture 14"/>
          <p:cNvPicPr>
            <a:picLocks noChangeAspect="1"/>
          </p:cNvPicPr>
          <p:nvPr/>
        </p:nvPicPr>
        <p:blipFill>
          <a:blip r:embed="rId4"/>
          <a:stretch>
            <a:fillRect/>
          </a:stretch>
        </p:blipFill>
        <p:spPr>
          <a:xfrm>
            <a:off x="5885934" y="1920169"/>
            <a:ext cx="2663190" cy="952440"/>
          </a:xfrm>
          <a:prstGeom prst="rect">
            <a:avLst/>
          </a:prstGeom>
        </p:spPr>
      </p:pic>
      <p:grpSp>
        <p:nvGrpSpPr>
          <p:cNvPr id="21" name="Group 20"/>
          <p:cNvGrpSpPr/>
          <p:nvPr/>
        </p:nvGrpSpPr>
        <p:grpSpPr>
          <a:xfrm>
            <a:off x="4248727" y="3275865"/>
            <a:ext cx="2386446" cy="3221392"/>
            <a:chOff x="4344713" y="3123835"/>
            <a:chExt cx="2386446" cy="3221392"/>
          </a:xfrm>
        </p:grpSpPr>
        <p:pic>
          <p:nvPicPr>
            <p:cNvPr id="18" name="Picture 17"/>
            <p:cNvPicPr>
              <a:picLocks noChangeAspect="1"/>
            </p:cNvPicPr>
            <p:nvPr/>
          </p:nvPicPr>
          <p:blipFill>
            <a:blip r:embed="rId5"/>
            <a:stretch>
              <a:fillRect/>
            </a:stretch>
          </p:blipFill>
          <p:spPr>
            <a:xfrm>
              <a:off x="4344713" y="3123835"/>
              <a:ext cx="2386446" cy="2915180"/>
            </a:xfrm>
            <a:prstGeom prst="rect">
              <a:avLst/>
            </a:prstGeom>
          </p:spPr>
        </p:pic>
        <p:sp>
          <p:nvSpPr>
            <p:cNvPr id="20" name="TextBox 19"/>
            <p:cNvSpPr txBox="1"/>
            <p:nvPr/>
          </p:nvSpPr>
          <p:spPr>
            <a:xfrm>
              <a:off x="5188609" y="5975895"/>
              <a:ext cx="795411" cy="369332"/>
            </a:xfrm>
            <a:prstGeom prst="rect">
              <a:avLst/>
            </a:prstGeom>
            <a:noFill/>
          </p:spPr>
          <p:txBody>
            <a:bodyPr wrap="none" rtlCol="0">
              <a:spAutoFit/>
            </a:bodyPr>
            <a:lstStyle/>
            <a:p>
              <a:r>
                <a:rPr lang="es-ES" dirty="0" smtClean="0"/>
                <a:t>3 </a:t>
              </a:r>
              <a:r>
                <a:rPr lang="es-ES" dirty="0" err="1" smtClean="0"/>
                <a:t>class</a:t>
              </a:r>
              <a:endParaRPr lang="en-US" dirty="0"/>
            </a:p>
          </p:txBody>
        </p:sp>
      </p:grpSp>
      <p:grpSp>
        <p:nvGrpSpPr>
          <p:cNvPr id="24" name="Group 23"/>
          <p:cNvGrpSpPr/>
          <p:nvPr/>
        </p:nvGrpSpPr>
        <p:grpSpPr>
          <a:xfrm>
            <a:off x="6635173" y="3217405"/>
            <a:ext cx="2468349" cy="3284096"/>
            <a:chOff x="6731159" y="3065375"/>
            <a:chExt cx="2468349" cy="3284096"/>
          </a:xfrm>
        </p:grpSpPr>
        <p:pic>
          <p:nvPicPr>
            <p:cNvPr id="19" name="Picture 18"/>
            <p:cNvPicPr>
              <a:picLocks noChangeAspect="1"/>
            </p:cNvPicPr>
            <p:nvPr/>
          </p:nvPicPr>
          <p:blipFill>
            <a:blip r:embed="rId6"/>
            <a:stretch>
              <a:fillRect/>
            </a:stretch>
          </p:blipFill>
          <p:spPr>
            <a:xfrm>
              <a:off x="6731159" y="3065375"/>
              <a:ext cx="2468349" cy="2984979"/>
            </a:xfrm>
            <a:prstGeom prst="rect">
              <a:avLst/>
            </a:prstGeom>
          </p:spPr>
        </p:pic>
        <p:sp>
          <p:nvSpPr>
            <p:cNvPr id="22" name="TextBox 21"/>
            <p:cNvSpPr txBox="1"/>
            <p:nvPr/>
          </p:nvSpPr>
          <p:spPr>
            <a:xfrm>
              <a:off x="7532462" y="5980139"/>
              <a:ext cx="795411" cy="369332"/>
            </a:xfrm>
            <a:prstGeom prst="rect">
              <a:avLst/>
            </a:prstGeom>
            <a:noFill/>
          </p:spPr>
          <p:txBody>
            <a:bodyPr wrap="none" rtlCol="0">
              <a:spAutoFit/>
            </a:bodyPr>
            <a:lstStyle/>
            <a:p>
              <a:r>
                <a:rPr lang="es-ES" dirty="0"/>
                <a:t>5</a:t>
              </a:r>
              <a:r>
                <a:rPr lang="es-ES" dirty="0" smtClean="0"/>
                <a:t> </a:t>
              </a:r>
              <a:r>
                <a:rPr lang="es-ES" dirty="0" err="1" smtClean="0"/>
                <a:t>class</a:t>
              </a:r>
              <a:endParaRPr lang="en-US" dirty="0"/>
            </a:p>
          </p:txBody>
        </p:sp>
      </p:grpSp>
      <p:grpSp>
        <p:nvGrpSpPr>
          <p:cNvPr id="28" name="Group 27"/>
          <p:cNvGrpSpPr/>
          <p:nvPr/>
        </p:nvGrpSpPr>
        <p:grpSpPr>
          <a:xfrm>
            <a:off x="4807468" y="4288446"/>
            <a:ext cx="2908271" cy="559966"/>
            <a:chOff x="4826000" y="4142620"/>
            <a:chExt cx="2908271" cy="559966"/>
          </a:xfrm>
        </p:grpSpPr>
        <p:sp>
          <p:nvSpPr>
            <p:cNvPr id="26" name="Oval 25"/>
            <p:cNvSpPr/>
            <p:nvPr/>
          </p:nvSpPr>
          <p:spPr>
            <a:xfrm>
              <a:off x="4826000" y="4157640"/>
              <a:ext cx="591127" cy="54494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143144" y="4142620"/>
              <a:ext cx="591127" cy="54494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95986" y="3030704"/>
            <a:ext cx="8366244" cy="646331"/>
          </a:xfrm>
          <a:prstGeom prst="rect">
            <a:avLst/>
          </a:prstGeom>
        </p:spPr>
        <p:txBody>
          <a:bodyPr wrap="square">
            <a:spAutoFit/>
          </a:bodyPr>
          <a:lstStyle/>
          <a:p>
            <a:r>
              <a:rPr lang="en-US" dirty="0">
                <a:latin typeface="Roboto" pitchFamily="2" charset="0"/>
                <a:ea typeface="Roboto" pitchFamily="2" charset="0"/>
              </a:rPr>
              <a:t>b</a:t>
            </a:r>
            <a:r>
              <a:rPr lang="en-US" dirty="0" smtClean="0">
                <a:latin typeface="Roboto" pitchFamily="2" charset="0"/>
                <a:ea typeface="Roboto" pitchFamily="2" charset="0"/>
              </a:rPr>
              <a:t>ut spatial </a:t>
            </a:r>
            <a:r>
              <a:rPr lang="en-US" dirty="0">
                <a:latin typeface="Roboto" pitchFamily="2" charset="0"/>
                <a:ea typeface="Roboto" pitchFamily="2" charset="0"/>
              </a:rPr>
              <a:t>penalizing </a:t>
            </a:r>
            <a:r>
              <a:rPr lang="en-US" dirty="0" smtClean="0">
                <a:latin typeface="Roboto" pitchFamily="2" charset="0"/>
                <a:ea typeface="Roboto" pitchFamily="2" charset="0"/>
              </a:rPr>
              <a:t>weights incorporating </a:t>
            </a:r>
            <a:r>
              <a:rPr lang="en-US" dirty="0">
                <a:latin typeface="Roboto" pitchFamily="2" charset="0"/>
                <a:ea typeface="Roboto" pitchFamily="2" charset="0"/>
              </a:rPr>
              <a:t>the probabilistic tissue </a:t>
            </a:r>
            <a:r>
              <a:rPr lang="en-US" dirty="0" smtClean="0">
                <a:latin typeface="Roboto" pitchFamily="2" charset="0"/>
                <a:ea typeface="Roboto" pitchFamily="2" charset="0"/>
              </a:rPr>
              <a:t>priors were added </a:t>
            </a:r>
            <a:endParaRPr lang="en-US" dirty="0">
              <a:latin typeface="Roboto" pitchFamily="2" charset="0"/>
              <a:ea typeface="Roboto" pitchFamily="2" charset="0"/>
            </a:endParaRPr>
          </a:p>
        </p:txBody>
      </p:sp>
      <p:sp>
        <p:nvSpPr>
          <p:cNvPr id="3" name="Rectangle 2"/>
          <p:cNvSpPr/>
          <p:nvPr/>
        </p:nvSpPr>
        <p:spPr>
          <a:xfrm>
            <a:off x="5795851" y="2052320"/>
            <a:ext cx="2952862" cy="82028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27F3176-F9F6-45D0-9446-6BF35B4A50FB}" type="slidenum">
              <a:rPr lang="en-US" smtClean="0"/>
              <a:pPr/>
              <a:t>54</a:t>
            </a:fld>
            <a:r>
              <a:rPr lang="en-US" smtClean="0"/>
              <a:t> / 75</a:t>
            </a:r>
            <a:endParaRPr lang="en-US" dirty="0"/>
          </a:p>
        </p:txBody>
      </p:sp>
      <p:grpSp>
        <p:nvGrpSpPr>
          <p:cNvPr id="41" name="Group 40"/>
          <p:cNvGrpSpPr/>
          <p:nvPr/>
        </p:nvGrpSpPr>
        <p:grpSpPr>
          <a:xfrm>
            <a:off x="459635" y="4541922"/>
            <a:ext cx="3200727" cy="1863706"/>
            <a:chOff x="502925" y="3851867"/>
            <a:chExt cx="3200727" cy="1863706"/>
          </a:xfrm>
        </p:grpSpPr>
        <p:pic>
          <p:nvPicPr>
            <p:cNvPr id="7" name="Picture 6"/>
            <p:cNvPicPr>
              <a:picLocks noChangeAspect="1"/>
            </p:cNvPicPr>
            <p:nvPr/>
          </p:nvPicPr>
          <p:blipFill>
            <a:blip r:embed="rId7"/>
            <a:stretch>
              <a:fillRect/>
            </a:stretch>
          </p:blipFill>
          <p:spPr>
            <a:xfrm>
              <a:off x="502925" y="3917751"/>
              <a:ext cx="1102355" cy="1790696"/>
            </a:xfrm>
            <a:prstGeom prst="rect">
              <a:avLst/>
            </a:prstGeom>
          </p:spPr>
        </p:pic>
        <p:pic>
          <p:nvPicPr>
            <p:cNvPr id="9" name="Picture 8"/>
            <p:cNvPicPr>
              <a:picLocks noChangeAspect="1"/>
            </p:cNvPicPr>
            <p:nvPr/>
          </p:nvPicPr>
          <p:blipFill>
            <a:blip r:embed="rId8"/>
            <a:stretch>
              <a:fillRect/>
            </a:stretch>
          </p:blipFill>
          <p:spPr>
            <a:xfrm>
              <a:off x="737619" y="3923809"/>
              <a:ext cx="1638331" cy="1791764"/>
            </a:xfrm>
            <a:prstGeom prst="rect">
              <a:avLst/>
            </a:prstGeom>
          </p:spPr>
        </p:pic>
        <p:pic>
          <p:nvPicPr>
            <p:cNvPr id="10" name="Picture 9"/>
            <p:cNvPicPr>
              <a:picLocks noChangeAspect="1"/>
            </p:cNvPicPr>
            <p:nvPr/>
          </p:nvPicPr>
          <p:blipFill>
            <a:blip r:embed="rId9"/>
            <a:stretch>
              <a:fillRect/>
            </a:stretch>
          </p:blipFill>
          <p:spPr>
            <a:xfrm>
              <a:off x="1474394" y="3926057"/>
              <a:ext cx="1784190" cy="1784190"/>
            </a:xfrm>
            <a:prstGeom prst="rect">
              <a:avLst/>
            </a:prstGeom>
          </p:spPr>
        </p:pic>
        <p:cxnSp>
          <p:nvCxnSpPr>
            <p:cNvPr id="12" name="Straight Connector 11"/>
            <p:cNvCxnSpPr/>
            <p:nvPr/>
          </p:nvCxnSpPr>
          <p:spPr>
            <a:xfrm flipV="1">
              <a:off x="620179" y="4069080"/>
              <a:ext cx="19901" cy="1311145"/>
            </a:xfrm>
            <a:prstGeom prst="line">
              <a:avLst/>
            </a:prstGeom>
            <a:ln w="57150">
              <a:solidFill>
                <a:schemeClr val="tx1"/>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03646" y="5337175"/>
              <a:ext cx="3100006" cy="24420"/>
            </a:xfrm>
            <a:prstGeom prst="line">
              <a:avLst/>
            </a:prstGeom>
            <a:ln w="571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294211" y="5432348"/>
              <a:ext cx="1247457" cy="276999"/>
            </a:xfrm>
            <a:prstGeom prst="rect">
              <a:avLst/>
            </a:prstGeom>
          </p:spPr>
          <p:txBody>
            <a:bodyPr wrap="none">
              <a:spAutoFit/>
            </a:bodyPr>
            <a:lstStyle/>
            <a:p>
              <a:r>
                <a:rPr lang="en-US" sz="1200" i="1" dirty="0" smtClean="0">
                  <a:latin typeface="Roboto" pitchFamily="2" charset="0"/>
                  <a:ea typeface="Roboto" pitchFamily="2" charset="0"/>
                </a:rPr>
                <a:t>Signal intensity</a:t>
              </a:r>
              <a:endParaRPr lang="en-US" sz="1200" i="1" dirty="0"/>
            </a:p>
          </p:txBody>
        </p:sp>
        <p:sp>
          <p:nvSpPr>
            <p:cNvPr id="38" name="Rectangle 37"/>
            <p:cNvSpPr/>
            <p:nvPr/>
          </p:nvSpPr>
          <p:spPr>
            <a:xfrm>
              <a:off x="2097917" y="3851867"/>
              <a:ext cx="583814" cy="369332"/>
            </a:xfrm>
            <a:prstGeom prst="rect">
              <a:avLst/>
            </a:prstGeom>
          </p:spPr>
          <p:txBody>
            <a:bodyPr wrap="none">
              <a:spAutoFit/>
            </a:bodyPr>
            <a:lstStyle/>
            <a:p>
              <a:r>
                <a:rPr lang="es-ES" b="1" dirty="0" smtClean="0">
                  <a:solidFill>
                    <a:srgbClr val="FF0000"/>
                  </a:solidFill>
                  <a:latin typeface="Roboto" pitchFamily="2" charset="0"/>
                  <a:ea typeface="Roboto" pitchFamily="2" charset="0"/>
                </a:rPr>
                <a:t>WM</a:t>
              </a:r>
              <a:endParaRPr lang="en-US" b="1" dirty="0">
                <a:solidFill>
                  <a:srgbClr val="FF0000"/>
                </a:solidFill>
              </a:endParaRPr>
            </a:p>
          </p:txBody>
        </p:sp>
        <p:sp>
          <p:nvSpPr>
            <p:cNvPr id="39" name="Rectangle 38"/>
            <p:cNvSpPr/>
            <p:nvPr/>
          </p:nvSpPr>
          <p:spPr>
            <a:xfrm>
              <a:off x="1251643" y="3851867"/>
              <a:ext cx="538930" cy="369332"/>
            </a:xfrm>
            <a:prstGeom prst="rect">
              <a:avLst/>
            </a:prstGeom>
          </p:spPr>
          <p:txBody>
            <a:bodyPr wrap="none">
              <a:spAutoFit/>
            </a:bodyPr>
            <a:lstStyle/>
            <a:p>
              <a:r>
                <a:rPr lang="es-ES" b="1" dirty="0" smtClean="0">
                  <a:solidFill>
                    <a:schemeClr val="accent4">
                      <a:lumMod val="60000"/>
                      <a:lumOff val="40000"/>
                    </a:schemeClr>
                  </a:solidFill>
                  <a:latin typeface="Roboto" pitchFamily="2" charset="0"/>
                  <a:ea typeface="Roboto" pitchFamily="2" charset="0"/>
                </a:rPr>
                <a:t>GM</a:t>
              </a:r>
              <a:endParaRPr lang="en-US" b="1" dirty="0">
                <a:solidFill>
                  <a:schemeClr val="accent4">
                    <a:lumMod val="60000"/>
                    <a:lumOff val="40000"/>
                  </a:schemeClr>
                </a:solidFill>
              </a:endParaRPr>
            </a:p>
          </p:txBody>
        </p:sp>
        <p:sp>
          <p:nvSpPr>
            <p:cNvPr id="40" name="Rectangle 39"/>
            <p:cNvSpPr/>
            <p:nvPr/>
          </p:nvSpPr>
          <p:spPr>
            <a:xfrm>
              <a:off x="737428" y="3858373"/>
              <a:ext cx="603050" cy="369332"/>
            </a:xfrm>
            <a:prstGeom prst="rect">
              <a:avLst/>
            </a:prstGeom>
          </p:spPr>
          <p:txBody>
            <a:bodyPr wrap="none">
              <a:spAutoFit/>
            </a:bodyPr>
            <a:lstStyle/>
            <a:p>
              <a:r>
                <a:rPr lang="es-ES" b="1" dirty="0" smtClean="0">
                  <a:solidFill>
                    <a:schemeClr val="accent5">
                      <a:lumMod val="75000"/>
                    </a:schemeClr>
                  </a:solidFill>
                  <a:latin typeface="Roboto" pitchFamily="2" charset="0"/>
                  <a:ea typeface="Roboto" pitchFamily="2" charset="0"/>
                </a:rPr>
                <a:t>CSF</a:t>
              </a:r>
              <a:endParaRPr lang="en-US" b="1" dirty="0">
                <a:solidFill>
                  <a:schemeClr val="accent5">
                    <a:lumMod val="75000"/>
                  </a:schemeClr>
                </a:solidFill>
              </a:endParaRPr>
            </a:p>
          </p:txBody>
        </p:sp>
      </p:grpSp>
      <p:grpSp>
        <p:nvGrpSpPr>
          <p:cNvPr id="61" name="Group 60"/>
          <p:cNvGrpSpPr/>
          <p:nvPr/>
        </p:nvGrpSpPr>
        <p:grpSpPr>
          <a:xfrm>
            <a:off x="459636" y="4060917"/>
            <a:ext cx="3195552" cy="2362800"/>
            <a:chOff x="1564255" y="5619130"/>
            <a:chExt cx="3195552" cy="2362800"/>
          </a:xfrm>
        </p:grpSpPr>
        <p:grpSp>
          <p:nvGrpSpPr>
            <p:cNvPr id="57" name="Group 56"/>
            <p:cNvGrpSpPr/>
            <p:nvPr/>
          </p:nvGrpSpPr>
          <p:grpSpPr>
            <a:xfrm>
              <a:off x="1564255" y="5619130"/>
              <a:ext cx="3195552" cy="2362800"/>
              <a:chOff x="1534934" y="5772265"/>
              <a:chExt cx="3195552" cy="2362800"/>
            </a:xfrm>
          </p:grpSpPr>
          <p:pic>
            <p:nvPicPr>
              <p:cNvPr id="43" name="Picture 42"/>
              <p:cNvPicPr>
                <a:picLocks noChangeAspect="1"/>
              </p:cNvPicPr>
              <p:nvPr/>
            </p:nvPicPr>
            <p:blipFill>
              <a:blip r:embed="rId7"/>
              <a:stretch>
                <a:fillRect/>
              </a:stretch>
            </p:blipFill>
            <p:spPr>
              <a:xfrm>
                <a:off x="1534934" y="6315389"/>
                <a:ext cx="982434" cy="1790696"/>
              </a:xfrm>
              <a:prstGeom prst="rect">
                <a:avLst/>
              </a:prstGeom>
            </p:spPr>
          </p:pic>
          <p:pic>
            <p:nvPicPr>
              <p:cNvPr id="44" name="Picture 43"/>
              <p:cNvPicPr>
                <a:picLocks noChangeAspect="1"/>
              </p:cNvPicPr>
              <p:nvPr/>
            </p:nvPicPr>
            <p:blipFill>
              <a:blip r:embed="rId8"/>
              <a:stretch>
                <a:fillRect/>
              </a:stretch>
            </p:blipFill>
            <p:spPr>
              <a:xfrm>
                <a:off x="2055225" y="6321447"/>
                <a:ext cx="1352733" cy="1791764"/>
              </a:xfrm>
              <a:prstGeom prst="rect">
                <a:avLst/>
              </a:prstGeom>
            </p:spPr>
          </p:pic>
          <p:pic>
            <p:nvPicPr>
              <p:cNvPr id="45" name="Picture 44"/>
              <p:cNvPicPr>
                <a:picLocks noChangeAspect="1"/>
              </p:cNvPicPr>
              <p:nvPr/>
            </p:nvPicPr>
            <p:blipFill>
              <a:blip r:embed="rId9"/>
              <a:stretch>
                <a:fillRect/>
              </a:stretch>
            </p:blipFill>
            <p:spPr>
              <a:xfrm>
                <a:off x="2858279" y="6350875"/>
                <a:ext cx="1384115" cy="1784190"/>
              </a:xfrm>
              <a:prstGeom prst="rect">
                <a:avLst/>
              </a:prstGeom>
            </p:spPr>
          </p:pic>
          <p:cxnSp>
            <p:nvCxnSpPr>
              <p:cNvPr id="46" name="Straight Connector 45"/>
              <p:cNvCxnSpPr/>
              <p:nvPr/>
            </p:nvCxnSpPr>
            <p:spPr>
              <a:xfrm flipV="1">
                <a:off x="1652187" y="6466718"/>
                <a:ext cx="19901" cy="1311145"/>
              </a:xfrm>
              <a:prstGeom prst="line">
                <a:avLst/>
              </a:prstGeom>
              <a:ln w="57150">
                <a:solidFill>
                  <a:schemeClr val="tx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2326219" y="7829986"/>
                <a:ext cx="1247457" cy="276999"/>
              </a:xfrm>
              <a:prstGeom prst="rect">
                <a:avLst/>
              </a:prstGeom>
            </p:spPr>
            <p:txBody>
              <a:bodyPr wrap="none">
                <a:spAutoFit/>
              </a:bodyPr>
              <a:lstStyle/>
              <a:p>
                <a:r>
                  <a:rPr lang="en-US" sz="1200" i="1" dirty="0" smtClean="0">
                    <a:latin typeface="Roboto" pitchFamily="2" charset="0"/>
                    <a:ea typeface="Roboto" pitchFamily="2" charset="0"/>
                  </a:rPr>
                  <a:t>Signal intensity</a:t>
                </a:r>
                <a:endParaRPr lang="en-US" sz="1200" i="1" dirty="0"/>
              </a:p>
            </p:txBody>
          </p:sp>
          <p:sp>
            <p:nvSpPr>
              <p:cNvPr id="49" name="Rectangle 48"/>
              <p:cNvSpPr/>
              <p:nvPr/>
            </p:nvSpPr>
            <p:spPr>
              <a:xfrm>
                <a:off x="3281769" y="6282052"/>
                <a:ext cx="583814" cy="369332"/>
              </a:xfrm>
              <a:prstGeom prst="rect">
                <a:avLst/>
              </a:prstGeom>
            </p:spPr>
            <p:txBody>
              <a:bodyPr wrap="none">
                <a:spAutoFit/>
              </a:bodyPr>
              <a:lstStyle/>
              <a:p>
                <a:r>
                  <a:rPr lang="es-ES" b="1" dirty="0" smtClean="0">
                    <a:solidFill>
                      <a:srgbClr val="FF0000"/>
                    </a:solidFill>
                    <a:latin typeface="Roboto" pitchFamily="2" charset="0"/>
                    <a:ea typeface="Roboto" pitchFamily="2" charset="0"/>
                  </a:rPr>
                  <a:t>WM</a:t>
                </a:r>
                <a:endParaRPr lang="en-US" b="1" dirty="0">
                  <a:solidFill>
                    <a:srgbClr val="FF0000"/>
                  </a:solidFill>
                </a:endParaRPr>
              </a:p>
            </p:txBody>
          </p:sp>
          <p:sp>
            <p:nvSpPr>
              <p:cNvPr id="50" name="Rectangle 49"/>
              <p:cNvSpPr/>
              <p:nvPr/>
            </p:nvSpPr>
            <p:spPr>
              <a:xfrm>
                <a:off x="2436769" y="6279058"/>
                <a:ext cx="538930" cy="369332"/>
              </a:xfrm>
              <a:prstGeom prst="rect">
                <a:avLst/>
              </a:prstGeom>
            </p:spPr>
            <p:txBody>
              <a:bodyPr wrap="none">
                <a:spAutoFit/>
              </a:bodyPr>
              <a:lstStyle/>
              <a:p>
                <a:r>
                  <a:rPr lang="es-ES" b="1" dirty="0" smtClean="0">
                    <a:solidFill>
                      <a:schemeClr val="accent4">
                        <a:lumMod val="60000"/>
                        <a:lumOff val="40000"/>
                      </a:schemeClr>
                    </a:solidFill>
                    <a:latin typeface="Roboto" pitchFamily="2" charset="0"/>
                    <a:ea typeface="Roboto" pitchFamily="2" charset="0"/>
                  </a:rPr>
                  <a:t>GM</a:t>
                </a:r>
                <a:endParaRPr lang="en-US" b="1" dirty="0">
                  <a:solidFill>
                    <a:schemeClr val="accent4">
                      <a:lumMod val="60000"/>
                      <a:lumOff val="40000"/>
                    </a:schemeClr>
                  </a:solidFill>
                </a:endParaRPr>
              </a:p>
            </p:txBody>
          </p:sp>
          <p:sp>
            <p:nvSpPr>
              <p:cNvPr id="51" name="Rectangle 50"/>
              <p:cNvSpPr/>
              <p:nvPr/>
            </p:nvSpPr>
            <p:spPr>
              <a:xfrm>
                <a:off x="1744132" y="6279058"/>
                <a:ext cx="603050" cy="369332"/>
              </a:xfrm>
              <a:prstGeom prst="rect">
                <a:avLst/>
              </a:prstGeom>
            </p:spPr>
            <p:txBody>
              <a:bodyPr wrap="none">
                <a:spAutoFit/>
              </a:bodyPr>
              <a:lstStyle/>
              <a:p>
                <a:r>
                  <a:rPr lang="es-ES" b="1" dirty="0" smtClean="0">
                    <a:solidFill>
                      <a:schemeClr val="accent5">
                        <a:lumMod val="75000"/>
                      </a:schemeClr>
                    </a:solidFill>
                    <a:latin typeface="Roboto" pitchFamily="2" charset="0"/>
                    <a:ea typeface="Roboto" pitchFamily="2" charset="0"/>
                  </a:rPr>
                  <a:t>CSF</a:t>
                </a:r>
                <a:endParaRPr lang="en-US" b="1" dirty="0">
                  <a:solidFill>
                    <a:schemeClr val="accent5">
                      <a:lumMod val="75000"/>
                    </a:schemeClr>
                  </a:solidFill>
                </a:endParaRPr>
              </a:p>
            </p:txBody>
          </p:sp>
          <p:pic>
            <p:nvPicPr>
              <p:cNvPr id="52" name="Picture 51"/>
              <p:cNvPicPr>
                <a:picLocks noChangeAspect="1"/>
              </p:cNvPicPr>
              <p:nvPr/>
            </p:nvPicPr>
            <p:blipFill>
              <a:blip r:embed="rId10"/>
              <a:stretch>
                <a:fillRect/>
              </a:stretch>
            </p:blipFill>
            <p:spPr>
              <a:xfrm>
                <a:off x="2561839" y="6350875"/>
                <a:ext cx="1228613" cy="1764960"/>
              </a:xfrm>
              <a:prstGeom prst="rect">
                <a:avLst/>
              </a:prstGeom>
            </p:spPr>
          </p:pic>
          <p:pic>
            <p:nvPicPr>
              <p:cNvPr id="54" name="Picture 53"/>
              <p:cNvPicPr>
                <a:picLocks noChangeAspect="1"/>
              </p:cNvPicPr>
              <p:nvPr/>
            </p:nvPicPr>
            <p:blipFill>
              <a:blip r:embed="rId11"/>
              <a:stretch>
                <a:fillRect/>
              </a:stretch>
            </p:blipFill>
            <p:spPr>
              <a:xfrm>
                <a:off x="1770591" y="6348059"/>
                <a:ext cx="1131484" cy="1772682"/>
              </a:xfrm>
              <a:prstGeom prst="rect">
                <a:avLst/>
              </a:prstGeom>
            </p:spPr>
          </p:pic>
          <p:cxnSp>
            <p:nvCxnSpPr>
              <p:cNvPr id="47" name="Straight Connector 46"/>
              <p:cNvCxnSpPr/>
              <p:nvPr/>
            </p:nvCxnSpPr>
            <p:spPr>
              <a:xfrm flipV="1">
                <a:off x="1630480" y="7759539"/>
                <a:ext cx="3100006" cy="24420"/>
              </a:xfrm>
              <a:prstGeom prst="line">
                <a:avLst/>
              </a:prstGeom>
              <a:ln w="571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2692530" y="5772265"/>
                <a:ext cx="942887" cy="369332"/>
              </a:xfrm>
              <a:prstGeom prst="rect">
                <a:avLst/>
              </a:prstGeom>
            </p:spPr>
            <p:txBody>
              <a:bodyPr wrap="none">
                <a:spAutoFit/>
              </a:bodyPr>
              <a:lstStyle/>
              <a:p>
                <a:r>
                  <a:rPr lang="es-ES" b="1" dirty="0" smtClean="0">
                    <a:solidFill>
                      <a:schemeClr val="accent2">
                        <a:lumMod val="75000"/>
                      </a:schemeClr>
                    </a:solidFill>
                    <a:latin typeface="Roboto" pitchFamily="2" charset="0"/>
                    <a:ea typeface="Roboto" pitchFamily="2" charset="0"/>
                  </a:rPr>
                  <a:t>GMWM</a:t>
                </a:r>
                <a:endParaRPr lang="en-US" b="1" dirty="0">
                  <a:solidFill>
                    <a:schemeClr val="accent2">
                      <a:lumMod val="75000"/>
                    </a:schemeClr>
                  </a:solidFill>
                </a:endParaRPr>
              </a:p>
            </p:txBody>
          </p:sp>
          <p:sp>
            <p:nvSpPr>
              <p:cNvPr id="56" name="Rectangle 55"/>
              <p:cNvSpPr/>
              <p:nvPr/>
            </p:nvSpPr>
            <p:spPr>
              <a:xfrm>
                <a:off x="1852820" y="5774199"/>
                <a:ext cx="957313" cy="369332"/>
              </a:xfrm>
              <a:prstGeom prst="rect">
                <a:avLst/>
              </a:prstGeom>
            </p:spPr>
            <p:txBody>
              <a:bodyPr wrap="none">
                <a:spAutoFit/>
              </a:bodyPr>
              <a:lstStyle/>
              <a:p>
                <a:r>
                  <a:rPr lang="es-ES" b="1" dirty="0" smtClean="0">
                    <a:solidFill>
                      <a:srgbClr val="00B0F0"/>
                    </a:solidFill>
                    <a:latin typeface="Roboto" pitchFamily="2" charset="0"/>
                    <a:ea typeface="Roboto" pitchFamily="2" charset="0"/>
                  </a:rPr>
                  <a:t>CSFGM</a:t>
                </a:r>
                <a:endParaRPr lang="en-US" b="1" dirty="0">
                  <a:solidFill>
                    <a:srgbClr val="00B0F0"/>
                  </a:solidFill>
                </a:endParaRPr>
              </a:p>
            </p:txBody>
          </p:sp>
        </p:grpSp>
        <p:cxnSp>
          <p:nvCxnSpPr>
            <p:cNvPr id="59" name="Straight Arrow Connector 58"/>
            <p:cNvCxnSpPr>
              <a:stCxn id="55" idx="2"/>
            </p:cNvCxnSpPr>
            <p:nvPr/>
          </p:nvCxnSpPr>
          <p:spPr>
            <a:xfrm flipH="1">
              <a:off x="3193294" y="5988462"/>
              <a:ext cx="1" cy="3678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375950" y="5988462"/>
              <a:ext cx="1" cy="3678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216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2000"/>
                                        <p:tgtEl>
                                          <p:spTgt spid="41"/>
                                        </p:tgtEl>
                                      </p:cBhvr>
                                    </p:animEffect>
                                    <p:set>
                                      <p:cBhvr>
                                        <p:cTn id="25" dur="1" fill="hold">
                                          <p:stCondLst>
                                            <p:cond delay="1999"/>
                                          </p:stCondLst>
                                        </p:cTn>
                                        <p:tgtEl>
                                          <p:spTgt spid="41"/>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445995"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a:latin typeface="Roboto" pitchFamily="2" charset="0"/>
                <a:ea typeface="Roboto" pitchFamily="2" charset="0"/>
              </a:rPr>
              <a:t>t</a:t>
            </a:r>
            <a:r>
              <a:rPr lang="es-ES" sz="2800" b="1" dirty="0" err="1" smtClean="0">
                <a:latin typeface="Roboto" pitchFamily="2" charset="0"/>
                <a:ea typeface="Roboto" pitchFamily="2" charset="0"/>
              </a:rPr>
              <a: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5" name="Rectangle 4"/>
          <p:cNvSpPr/>
          <p:nvPr/>
        </p:nvSpPr>
        <p:spPr>
          <a:xfrm>
            <a:off x="165772" y="859055"/>
            <a:ext cx="7968514" cy="369332"/>
          </a:xfrm>
          <a:prstGeom prst="rect">
            <a:avLst/>
          </a:prstGeom>
        </p:spPr>
        <p:txBody>
          <a:bodyPr wrap="square">
            <a:spAutoFit/>
          </a:bodyPr>
          <a:lstStyle/>
          <a:p>
            <a:r>
              <a:rPr lang="es-ES" b="1" dirty="0" err="1" smtClean="0">
                <a:latin typeface="Roboto" pitchFamily="2" charset="0"/>
                <a:ea typeface="Roboto" pitchFamily="2" charset="0"/>
              </a:rPr>
              <a:t>Proposed</a:t>
            </a:r>
            <a:r>
              <a:rPr lang="es-ES" b="1" dirty="0" smtClean="0">
                <a:latin typeface="Roboto" pitchFamily="2" charset="0"/>
                <a:ea typeface="Roboto" pitchFamily="2" charset="0"/>
              </a:rPr>
              <a:t> </a:t>
            </a:r>
            <a:r>
              <a:rPr lang="es-ES" b="1" dirty="0" err="1" smtClean="0">
                <a:latin typeface="Roboto" pitchFamily="2" charset="0"/>
                <a:ea typeface="Roboto" pitchFamily="2" charset="0"/>
              </a:rPr>
              <a:t>method</a:t>
            </a:r>
            <a:r>
              <a:rPr lang="es-ES" b="1" dirty="0" smtClean="0">
                <a:latin typeface="Roboto" pitchFamily="2" charset="0"/>
                <a:ea typeface="Roboto" pitchFamily="2" charset="0"/>
              </a:rPr>
              <a:t>: </a:t>
            </a:r>
          </a:p>
        </p:txBody>
      </p:sp>
      <p:grpSp>
        <p:nvGrpSpPr>
          <p:cNvPr id="7" name="Group 6"/>
          <p:cNvGrpSpPr/>
          <p:nvPr/>
        </p:nvGrpSpPr>
        <p:grpSpPr>
          <a:xfrm>
            <a:off x="349481" y="2841615"/>
            <a:ext cx="873302" cy="1501171"/>
            <a:chOff x="374116" y="2470644"/>
            <a:chExt cx="1080089" cy="1925782"/>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374116" y="2470644"/>
              <a:ext cx="1080089" cy="1431286"/>
            </a:xfrm>
            <a:prstGeom prst="rect">
              <a:avLst/>
            </a:prstGeom>
          </p:spPr>
        </p:pic>
        <p:sp>
          <p:nvSpPr>
            <p:cNvPr id="6" name="TextBox 5"/>
            <p:cNvSpPr txBox="1"/>
            <p:nvPr/>
          </p:nvSpPr>
          <p:spPr>
            <a:xfrm>
              <a:off x="463719" y="3962111"/>
              <a:ext cx="900882" cy="434315"/>
            </a:xfrm>
            <a:prstGeom prst="rect">
              <a:avLst/>
            </a:prstGeom>
            <a:noFill/>
          </p:spPr>
          <p:txBody>
            <a:bodyPr wrap="square" rtlCol="0">
              <a:spAutoFit/>
            </a:bodyPr>
            <a:lstStyle/>
            <a:p>
              <a:r>
                <a:rPr lang="es-ES" sz="1600" dirty="0" smtClean="0">
                  <a:latin typeface="Roboto" pitchFamily="2" charset="0"/>
                  <a:ea typeface="Roboto" pitchFamily="2" charset="0"/>
                </a:rPr>
                <a:t>T1-w</a:t>
              </a:r>
              <a:endParaRPr lang="en-US" sz="1600" dirty="0">
                <a:latin typeface="Roboto" pitchFamily="2" charset="0"/>
                <a:ea typeface="Roboto" pitchFamily="2" charset="0"/>
              </a:endParaRPr>
            </a:p>
          </p:txBody>
        </p:sp>
      </p:grpSp>
      <p:grpSp>
        <p:nvGrpSpPr>
          <p:cNvPr id="24" name="Group 23"/>
          <p:cNvGrpSpPr/>
          <p:nvPr/>
        </p:nvGrpSpPr>
        <p:grpSpPr>
          <a:xfrm>
            <a:off x="412191" y="5073204"/>
            <a:ext cx="837134" cy="1394722"/>
            <a:chOff x="6903410" y="4065237"/>
            <a:chExt cx="883464" cy="1458322"/>
          </a:xfrm>
        </p:grpSpPr>
        <p:pic>
          <p:nvPicPr>
            <p:cNvPr id="18" name="Picture 17"/>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6903410" y="4065237"/>
              <a:ext cx="883464" cy="1104330"/>
            </a:xfrm>
            <a:prstGeom prst="rect">
              <a:avLst/>
            </a:prstGeom>
          </p:spPr>
        </p:pic>
        <p:sp>
          <p:nvSpPr>
            <p:cNvPr id="23" name="TextBox 22"/>
            <p:cNvSpPr txBox="1"/>
            <p:nvPr/>
          </p:nvSpPr>
          <p:spPr>
            <a:xfrm>
              <a:off x="6903410" y="5169567"/>
              <a:ext cx="851211" cy="353992"/>
            </a:xfrm>
            <a:prstGeom prst="rect">
              <a:avLst/>
            </a:prstGeom>
            <a:noFill/>
          </p:spPr>
          <p:txBody>
            <a:bodyPr wrap="square" rtlCol="0">
              <a:spAutoFit/>
            </a:bodyPr>
            <a:lstStyle/>
            <a:p>
              <a:r>
                <a:rPr lang="es-ES" sz="1600" dirty="0" smtClean="0">
                  <a:latin typeface="Roboto" pitchFamily="2" charset="0"/>
                  <a:ea typeface="Roboto" pitchFamily="2" charset="0"/>
                </a:rPr>
                <a:t>FLAIR</a:t>
              </a:r>
              <a:endParaRPr lang="en-US" sz="1600" dirty="0">
                <a:latin typeface="Roboto" pitchFamily="2" charset="0"/>
                <a:ea typeface="Roboto" pitchFamily="2" charset="0"/>
              </a:endParaRPr>
            </a:p>
          </p:txBody>
        </p:sp>
      </p:grpSp>
      <p:grpSp>
        <p:nvGrpSpPr>
          <p:cNvPr id="27" name="Group 26"/>
          <p:cNvGrpSpPr/>
          <p:nvPr/>
        </p:nvGrpSpPr>
        <p:grpSpPr>
          <a:xfrm>
            <a:off x="2199561" y="2850302"/>
            <a:ext cx="1749845" cy="1685566"/>
            <a:chOff x="2223899" y="3846390"/>
            <a:chExt cx="1749845" cy="1685566"/>
          </a:xfrm>
        </p:grpSpPr>
        <p:pic>
          <p:nvPicPr>
            <p:cNvPr id="25" name="Picture 24"/>
            <p:cNvPicPr>
              <a:picLocks noChangeAspect="1"/>
            </p:cNvPicPr>
            <p:nvPr/>
          </p:nvPicPr>
          <p:blipFill>
            <a:blip r:embed="rId7"/>
            <a:stretch>
              <a:fillRect/>
            </a:stretch>
          </p:blipFill>
          <p:spPr>
            <a:xfrm>
              <a:off x="2697849" y="3846390"/>
              <a:ext cx="871446" cy="1100791"/>
            </a:xfrm>
            <a:prstGeom prst="rect">
              <a:avLst/>
            </a:prstGeom>
          </p:spPr>
        </p:pic>
        <p:sp>
          <p:nvSpPr>
            <p:cNvPr id="26" name="TextBox 25"/>
            <p:cNvSpPr txBox="1"/>
            <p:nvPr/>
          </p:nvSpPr>
          <p:spPr>
            <a:xfrm>
              <a:off x="2223899" y="4947181"/>
              <a:ext cx="1749845" cy="584775"/>
            </a:xfrm>
            <a:prstGeom prst="rect">
              <a:avLst/>
            </a:prstGeom>
            <a:noFill/>
          </p:spPr>
          <p:txBody>
            <a:bodyPr wrap="square" rtlCol="0">
              <a:spAutoFit/>
            </a:bodyPr>
            <a:lstStyle/>
            <a:p>
              <a:pPr algn="ctr"/>
              <a:r>
                <a:rPr lang="es-ES" sz="1600" dirty="0" smtClean="0">
                  <a:latin typeface="Roboto" pitchFamily="2" charset="0"/>
                  <a:ea typeface="Roboto" pitchFamily="2" charset="0"/>
                </a:rPr>
                <a:t>5 </a:t>
              </a:r>
              <a:r>
                <a:rPr lang="es-ES" sz="1600" dirty="0" err="1" smtClean="0">
                  <a:latin typeface="Roboto" pitchFamily="2" charset="0"/>
                  <a:ea typeface="Roboto" pitchFamily="2" charset="0"/>
                </a:rPr>
                <a:t>class</a:t>
              </a:r>
              <a:r>
                <a:rPr lang="es-ES" sz="1600" dirty="0" smtClean="0">
                  <a:latin typeface="Roboto" pitchFamily="2" charset="0"/>
                  <a:ea typeface="Roboto" pitchFamily="2" charset="0"/>
                </a:rPr>
                <a:t> </a:t>
              </a:r>
            </a:p>
            <a:p>
              <a:pPr algn="ctr"/>
              <a:r>
                <a:rPr lang="es-ES" sz="1600" dirty="0" err="1" smtClean="0">
                  <a:latin typeface="Roboto" pitchFamily="2" charset="0"/>
                  <a:ea typeface="Roboto" pitchFamily="2" charset="0"/>
                </a:rPr>
                <a:t>segmentation</a:t>
              </a:r>
              <a:endParaRPr lang="en-US" sz="1600" dirty="0">
                <a:latin typeface="Roboto" pitchFamily="2" charset="0"/>
                <a:ea typeface="Roboto" pitchFamily="2" charset="0"/>
              </a:endParaRPr>
            </a:p>
          </p:txBody>
        </p:sp>
      </p:grpSp>
      <p:grpSp>
        <p:nvGrpSpPr>
          <p:cNvPr id="30" name="Group 29"/>
          <p:cNvGrpSpPr/>
          <p:nvPr/>
        </p:nvGrpSpPr>
        <p:grpSpPr>
          <a:xfrm>
            <a:off x="3889316" y="2868810"/>
            <a:ext cx="2006065" cy="1683580"/>
            <a:chOff x="3156919" y="3594065"/>
            <a:chExt cx="2006065" cy="1683580"/>
          </a:xfrm>
        </p:grpSpPr>
        <p:pic>
          <p:nvPicPr>
            <p:cNvPr id="28" name="Picture 27"/>
            <p:cNvPicPr>
              <a:picLocks noChangeAspect="1"/>
            </p:cNvPicPr>
            <p:nvPr/>
          </p:nvPicPr>
          <p:blipFill>
            <a:blip r:embed="rId8"/>
            <a:stretch>
              <a:fillRect/>
            </a:stretch>
          </p:blipFill>
          <p:spPr>
            <a:xfrm>
              <a:off x="3768061" y="3594065"/>
              <a:ext cx="868221" cy="1067074"/>
            </a:xfrm>
            <a:prstGeom prst="rect">
              <a:avLst/>
            </a:prstGeom>
          </p:spPr>
        </p:pic>
        <p:sp>
          <p:nvSpPr>
            <p:cNvPr id="29" name="TextBox 28"/>
            <p:cNvSpPr txBox="1"/>
            <p:nvPr/>
          </p:nvSpPr>
          <p:spPr>
            <a:xfrm>
              <a:off x="3156919" y="4692870"/>
              <a:ext cx="2006065" cy="584775"/>
            </a:xfrm>
            <a:prstGeom prst="rect">
              <a:avLst/>
            </a:prstGeom>
            <a:noFill/>
          </p:spPr>
          <p:txBody>
            <a:bodyPr wrap="square" rtlCol="0">
              <a:spAutoFit/>
            </a:bodyPr>
            <a:lstStyle/>
            <a:p>
              <a:pPr algn="ctr"/>
              <a:r>
                <a:rPr lang="es-ES" sz="1600" dirty="0" err="1" smtClean="0">
                  <a:latin typeface="Roboto" pitchFamily="2" charset="0"/>
                  <a:ea typeface="Roboto" pitchFamily="2" charset="0"/>
                </a:rPr>
                <a:t>Estimate</a:t>
              </a:r>
              <a:r>
                <a:rPr lang="es-ES" sz="1600" dirty="0" smtClean="0">
                  <a:latin typeface="Roboto" pitchFamily="2" charset="0"/>
                  <a:ea typeface="Roboto" pitchFamily="2" charset="0"/>
                </a:rPr>
                <a:t> and </a:t>
              </a:r>
              <a:r>
                <a:rPr lang="es-ES" sz="1600" dirty="0" err="1" smtClean="0">
                  <a:latin typeface="Roboto" pitchFamily="2" charset="0"/>
                  <a:ea typeface="Roboto" pitchFamily="2" charset="0"/>
                </a:rPr>
                <a:t>refill</a:t>
              </a:r>
              <a:r>
                <a:rPr lang="es-ES" sz="1600" dirty="0" smtClean="0">
                  <a:latin typeface="Roboto" pitchFamily="2" charset="0"/>
                  <a:ea typeface="Roboto" pitchFamily="2" charset="0"/>
                </a:rPr>
                <a:t> WM </a:t>
              </a:r>
              <a:r>
                <a:rPr lang="es-ES" sz="1600" dirty="0" err="1" smtClean="0">
                  <a:latin typeface="Roboto" pitchFamily="2" charset="0"/>
                  <a:ea typeface="Roboto" pitchFamily="2" charset="0"/>
                </a:rPr>
                <a:t>outliers</a:t>
              </a:r>
              <a:r>
                <a:rPr lang="es-ES" sz="1600" dirty="0" smtClean="0">
                  <a:latin typeface="Roboto" pitchFamily="2" charset="0"/>
                  <a:ea typeface="Roboto" pitchFamily="2" charset="0"/>
                </a:rPr>
                <a:t> </a:t>
              </a:r>
            </a:p>
          </p:txBody>
        </p:sp>
      </p:grpSp>
      <p:grpSp>
        <p:nvGrpSpPr>
          <p:cNvPr id="33" name="Group 32"/>
          <p:cNvGrpSpPr/>
          <p:nvPr/>
        </p:nvGrpSpPr>
        <p:grpSpPr>
          <a:xfrm>
            <a:off x="3878195" y="5044570"/>
            <a:ext cx="2006065" cy="1679738"/>
            <a:chOff x="2223253" y="3219728"/>
            <a:chExt cx="2006065" cy="1774586"/>
          </a:xfrm>
        </p:grpSpPr>
        <p:pic>
          <p:nvPicPr>
            <p:cNvPr id="31" name="Picture 30"/>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20000"/>
                      </a14:imgEffect>
                    </a14:imgLayer>
                  </a14:imgProps>
                </a:ext>
              </a:extLst>
            </a:blip>
            <a:stretch>
              <a:fillRect/>
            </a:stretch>
          </p:blipFill>
          <p:spPr>
            <a:xfrm>
              <a:off x="2792176" y="3219728"/>
              <a:ext cx="893086" cy="1180170"/>
            </a:xfrm>
            <a:prstGeom prst="rect">
              <a:avLst/>
            </a:prstGeom>
          </p:spPr>
        </p:pic>
        <p:sp>
          <p:nvSpPr>
            <p:cNvPr id="32" name="TextBox 31"/>
            <p:cNvSpPr txBox="1"/>
            <p:nvPr/>
          </p:nvSpPr>
          <p:spPr>
            <a:xfrm>
              <a:off x="2223253" y="4376519"/>
              <a:ext cx="2006065" cy="617795"/>
            </a:xfrm>
            <a:prstGeom prst="rect">
              <a:avLst/>
            </a:prstGeom>
            <a:noFill/>
          </p:spPr>
          <p:txBody>
            <a:bodyPr wrap="square" rtlCol="0">
              <a:spAutoFit/>
            </a:bodyPr>
            <a:lstStyle/>
            <a:p>
              <a:pPr algn="ctr"/>
              <a:r>
                <a:rPr lang="es-ES" sz="1600" dirty="0" err="1" smtClean="0">
                  <a:latin typeface="Roboto" pitchFamily="2" charset="0"/>
                  <a:ea typeface="Roboto" pitchFamily="2" charset="0"/>
                </a:rPr>
                <a:t>Hyperintense</a:t>
              </a:r>
              <a:endParaRPr lang="es-ES" sz="1600" dirty="0" smtClean="0">
                <a:latin typeface="Roboto" pitchFamily="2" charset="0"/>
                <a:ea typeface="Roboto" pitchFamily="2" charset="0"/>
              </a:endParaRPr>
            </a:p>
            <a:p>
              <a:pPr algn="ctr"/>
              <a:r>
                <a:rPr lang="es-ES" sz="1600" dirty="0" err="1" smtClean="0">
                  <a:latin typeface="Roboto" pitchFamily="2" charset="0"/>
                  <a:ea typeface="Roboto" pitchFamily="2" charset="0"/>
                </a:rPr>
                <a:t>map</a:t>
              </a:r>
              <a:endParaRPr lang="es-ES" sz="1600" dirty="0" smtClean="0">
                <a:latin typeface="Roboto" pitchFamily="2" charset="0"/>
                <a:ea typeface="Roboto" pitchFamily="2" charset="0"/>
              </a:endParaRPr>
            </a:p>
          </p:txBody>
        </p:sp>
      </p:grpSp>
      <p:grpSp>
        <p:nvGrpSpPr>
          <p:cNvPr id="44" name="Group 43"/>
          <p:cNvGrpSpPr/>
          <p:nvPr/>
        </p:nvGrpSpPr>
        <p:grpSpPr>
          <a:xfrm>
            <a:off x="1150334" y="1372169"/>
            <a:ext cx="1724886" cy="1389845"/>
            <a:chOff x="682391" y="1570610"/>
            <a:chExt cx="1724886" cy="1389845"/>
          </a:xfrm>
        </p:grpSpPr>
        <p:sp>
          <p:nvSpPr>
            <p:cNvPr id="38" name="TextBox 37"/>
            <p:cNvSpPr txBox="1"/>
            <p:nvPr/>
          </p:nvSpPr>
          <p:spPr>
            <a:xfrm>
              <a:off x="682391" y="2621901"/>
              <a:ext cx="1724886" cy="338554"/>
            </a:xfrm>
            <a:prstGeom prst="rect">
              <a:avLst/>
            </a:prstGeom>
            <a:noFill/>
          </p:spPr>
          <p:txBody>
            <a:bodyPr wrap="square" rtlCol="0">
              <a:spAutoFit/>
            </a:bodyPr>
            <a:lstStyle/>
            <a:p>
              <a:pPr algn="ctr"/>
              <a:r>
                <a:rPr lang="es-ES" sz="1600" dirty="0" err="1" smtClean="0">
                  <a:latin typeface="Roboto" pitchFamily="2" charset="0"/>
                  <a:ea typeface="Roboto" pitchFamily="2" charset="0"/>
                </a:rPr>
                <a:t>Register</a:t>
              </a:r>
              <a:r>
                <a:rPr lang="es-ES" sz="1600" dirty="0" smtClean="0">
                  <a:latin typeface="Roboto" pitchFamily="2" charset="0"/>
                  <a:ea typeface="Roboto" pitchFamily="2" charset="0"/>
                </a:rPr>
                <a:t> </a:t>
              </a:r>
              <a:r>
                <a:rPr lang="es-ES" sz="1600" dirty="0" err="1" smtClean="0">
                  <a:latin typeface="Roboto" pitchFamily="2" charset="0"/>
                  <a:ea typeface="Roboto" pitchFamily="2" charset="0"/>
                </a:rPr>
                <a:t>priors</a:t>
              </a:r>
              <a:endParaRPr lang="es-ES" sz="1600" dirty="0" smtClean="0">
                <a:latin typeface="Roboto" pitchFamily="2" charset="0"/>
                <a:ea typeface="Roboto" pitchFamily="2" charset="0"/>
              </a:endParaRPr>
            </a:p>
          </p:txBody>
        </p:sp>
        <p:pic>
          <p:nvPicPr>
            <p:cNvPr id="43" name="Picture 42"/>
            <p:cNvPicPr>
              <a:picLocks noChangeAspect="1"/>
            </p:cNvPicPr>
            <p:nvPr/>
          </p:nvPicPr>
          <p:blipFill>
            <a:blip r:embed="rId11"/>
            <a:stretch>
              <a:fillRect/>
            </a:stretch>
          </p:blipFill>
          <p:spPr>
            <a:xfrm>
              <a:off x="1096697" y="1570610"/>
              <a:ext cx="843152" cy="1079065"/>
            </a:xfrm>
            <a:prstGeom prst="rect">
              <a:avLst/>
            </a:prstGeom>
          </p:spPr>
        </p:pic>
      </p:grpSp>
      <p:cxnSp>
        <p:nvCxnSpPr>
          <p:cNvPr id="46" name="Elbow Connector 45"/>
          <p:cNvCxnSpPr>
            <a:stCxn id="3" idx="0"/>
            <a:endCxn id="43" idx="1"/>
          </p:cNvCxnSpPr>
          <p:nvPr/>
        </p:nvCxnSpPr>
        <p:spPr>
          <a:xfrm rot="5400000" flipH="1" flipV="1">
            <a:off x="710430" y="1987405"/>
            <a:ext cx="929913" cy="77850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3" idx="3"/>
            <a:endCxn id="25" idx="0"/>
          </p:cNvCxnSpPr>
          <p:nvPr/>
        </p:nvCxnSpPr>
        <p:spPr>
          <a:xfrm>
            <a:off x="2407792" y="1911702"/>
            <a:ext cx="701442" cy="93860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43" idx="3"/>
            <a:endCxn id="28" idx="0"/>
          </p:cNvCxnSpPr>
          <p:nvPr/>
        </p:nvCxnSpPr>
        <p:spPr>
          <a:xfrm>
            <a:off x="2407792" y="1911702"/>
            <a:ext cx="2526777" cy="95710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3" idx="3"/>
            <a:endCxn id="25" idx="1"/>
          </p:cNvCxnSpPr>
          <p:nvPr/>
        </p:nvCxnSpPr>
        <p:spPr>
          <a:xfrm>
            <a:off x="1222783" y="3399468"/>
            <a:ext cx="1450728" cy="123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25" idx="3"/>
            <a:endCxn id="28" idx="1"/>
          </p:cNvCxnSpPr>
          <p:nvPr/>
        </p:nvCxnSpPr>
        <p:spPr>
          <a:xfrm>
            <a:off x="3544957" y="3400698"/>
            <a:ext cx="955501" cy="164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18" idx="3"/>
            <a:endCxn id="31" idx="1"/>
          </p:cNvCxnSpPr>
          <p:nvPr/>
        </p:nvCxnSpPr>
        <p:spPr>
          <a:xfrm>
            <a:off x="1249325" y="5601287"/>
            <a:ext cx="3197793" cy="183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16200000" flipV="1">
            <a:off x="4690837" y="4775706"/>
            <a:ext cx="430625" cy="1312"/>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227F3176-F9F6-45D0-9446-6BF35B4A50FB}" type="slidenum">
              <a:rPr lang="en-US" smtClean="0"/>
              <a:pPr/>
              <a:t>55</a:t>
            </a:fld>
            <a:r>
              <a:rPr lang="en-US" smtClean="0"/>
              <a:t> / 75</a:t>
            </a:r>
            <a:endParaRPr lang="en-US" dirty="0"/>
          </a:p>
        </p:txBody>
      </p:sp>
    </p:spTree>
    <p:extLst>
      <p:ext uri="{BB962C8B-B14F-4D97-AF65-F5344CB8AC3E}">
        <p14:creationId xmlns:p14="http://schemas.microsoft.com/office/powerpoint/2010/main" val="95791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421951"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a:t>
            </a:r>
            <a:r>
              <a:rPr lang="es-ES" sz="2800" dirty="0" smtClean="0">
                <a:latin typeface="Roboto" pitchFamily="2" charset="0"/>
                <a:ea typeface="Roboto" pitchFamily="2" charset="0"/>
              </a:rPr>
              <a:t> </a:t>
            </a:r>
            <a:r>
              <a:rPr lang="es-ES" sz="2800" b="1" dirty="0" smtClean="0">
                <a:latin typeface="Roboto" pitchFamily="2" charset="0"/>
                <a:ea typeface="Roboto" pitchFamily="2" charset="0"/>
              </a:rPr>
              <a:t>MSSEG: </a:t>
            </a:r>
            <a:r>
              <a:rPr lang="es-ES" sz="2800" b="1" dirty="0" err="1" smtClean="0">
                <a:latin typeface="Roboto" pitchFamily="2" charset="0"/>
                <a:ea typeface="Roboto" pitchFamily="2" charset="0"/>
              </a:rPr>
              <a:t>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5" name="Rectangle 4"/>
          <p:cNvSpPr/>
          <p:nvPr/>
        </p:nvSpPr>
        <p:spPr>
          <a:xfrm>
            <a:off x="49050" y="754575"/>
            <a:ext cx="7968514" cy="369332"/>
          </a:xfrm>
          <a:prstGeom prst="rect">
            <a:avLst/>
          </a:prstGeom>
        </p:spPr>
        <p:txBody>
          <a:bodyPr wrap="square">
            <a:spAutoFit/>
          </a:bodyPr>
          <a:lstStyle/>
          <a:p>
            <a:r>
              <a:rPr lang="es-ES" b="1" dirty="0" err="1" smtClean="0">
                <a:latin typeface="Roboto" pitchFamily="2" charset="0"/>
                <a:ea typeface="Roboto" pitchFamily="2" charset="0"/>
              </a:rPr>
              <a:t>Estimate</a:t>
            </a:r>
            <a:r>
              <a:rPr lang="es-ES" b="1" dirty="0" smtClean="0">
                <a:latin typeface="Roboto" pitchFamily="2" charset="0"/>
                <a:ea typeface="Roboto" pitchFamily="2" charset="0"/>
              </a:rPr>
              <a:t> and </a:t>
            </a:r>
            <a:r>
              <a:rPr lang="es-ES" b="1" dirty="0" err="1" smtClean="0">
                <a:latin typeface="Roboto" pitchFamily="2" charset="0"/>
                <a:ea typeface="Roboto" pitchFamily="2" charset="0"/>
              </a:rPr>
              <a:t>refill</a:t>
            </a:r>
            <a:r>
              <a:rPr lang="es-ES" b="1" dirty="0" smtClean="0">
                <a:latin typeface="Roboto" pitchFamily="2" charset="0"/>
                <a:ea typeface="Roboto" pitchFamily="2" charset="0"/>
              </a:rPr>
              <a:t> WM </a:t>
            </a:r>
            <a:r>
              <a:rPr lang="es-ES" b="1" dirty="0" err="1" smtClean="0">
                <a:latin typeface="Roboto" pitchFamily="2" charset="0"/>
                <a:ea typeface="Roboto" pitchFamily="2" charset="0"/>
              </a:rPr>
              <a:t>outliers</a:t>
            </a:r>
            <a:endParaRPr lang="es-ES" b="1" dirty="0" smtClean="0">
              <a:latin typeface="Roboto" pitchFamily="2" charset="0"/>
              <a:ea typeface="Roboto" pitchFamily="2" charset="0"/>
            </a:endParaRPr>
          </a:p>
        </p:txBody>
      </p:sp>
      <p:sp>
        <p:nvSpPr>
          <p:cNvPr id="7" name="Rounded Rectangle 6"/>
          <p:cNvSpPr/>
          <p:nvPr/>
        </p:nvSpPr>
        <p:spPr>
          <a:xfrm>
            <a:off x="4678653" y="819616"/>
            <a:ext cx="1653310" cy="41022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1000" b="1" dirty="0" smtClean="0"/>
              <a:t>T1 5 </a:t>
            </a:r>
            <a:r>
              <a:rPr lang="es-ES" sz="1000" b="1" dirty="0" err="1" smtClean="0"/>
              <a:t>class</a:t>
            </a:r>
            <a:r>
              <a:rPr lang="es-ES" sz="1000" b="1" dirty="0" smtClean="0"/>
              <a:t> </a:t>
            </a:r>
            <a:r>
              <a:rPr lang="es-ES" sz="1000" b="1" dirty="0" err="1" smtClean="0"/>
              <a:t>segmentation</a:t>
            </a:r>
            <a:endParaRPr lang="en-US" sz="1000" b="1" dirty="0"/>
          </a:p>
        </p:txBody>
      </p:sp>
      <p:sp>
        <p:nvSpPr>
          <p:cNvPr id="39" name="Rounded Rectangle 38"/>
          <p:cNvSpPr/>
          <p:nvPr/>
        </p:nvSpPr>
        <p:spPr>
          <a:xfrm>
            <a:off x="7033237" y="840154"/>
            <a:ext cx="1653311" cy="41022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1000" b="1" dirty="0" smtClean="0"/>
              <a:t>FLAIR </a:t>
            </a:r>
            <a:r>
              <a:rPr lang="es-ES" sz="1000" b="1" dirty="0" err="1" smtClean="0"/>
              <a:t>image</a:t>
            </a:r>
            <a:endParaRPr lang="en-US" sz="1000" b="1" dirty="0"/>
          </a:p>
        </p:txBody>
      </p:sp>
      <p:grpSp>
        <p:nvGrpSpPr>
          <p:cNvPr id="12" name="Group 11"/>
          <p:cNvGrpSpPr/>
          <p:nvPr/>
        </p:nvGrpSpPr>
        <p:grpSpPr>
          <a:xfrm>
            <a:off x="4678653" y="1229836"/>
            <a:ext cx="1653311" cy="484134"/>
            <a:chOff x="4678653" y="1229836"/>
            <a:chExt cx="1653311" cy="484134"/>
          </a:xfrm>
        </p:grpSpPr>
        <p:sp>
          <p:nvSpPr>
            <p:cNvPr id="25" name="Rounded Rectangle 24"/>
            <p:cNvSpPr/>
            <p:nvPr/>
          </p:nvSpPr>
          <p:spPr>
            <a:xfrm>
              <a:off x="4678653" y="1341338"/>
              <a:ext cx="1653311" cy="372632"/>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ES" sz="1000" b="1" dirty="0" err="1"/>
                <a:t>p</a:t>
              </a:r>
              <a:r>
                <a:rPr lang="es-ES" sz="1000" b="1" dirty="0" err="1" smtClean="0"/>
                <a:t>rocess</a:t>
              </a:r>
              <a:r>
                <a:rPr lang="es-ES" sz="1000" b="1" dirty="0" smtClean="0"/>
                <a:t> </a:t>
              </a:r>
              <a:r>
                <a:rPr lang="es-ES" sz="1000" b="1" dirty="0" err="1" smtClean="0"/>
                <a:t>each</a:t>
              </a:r>
              <a:r>
                <a:rPr lang="es-ES" sz="1000" b="1" dirty="0" smtClean="0"/>
                <a:t> </a:t>
              </a:r>
              <a:r>
                <a:rPr lang="es-ES" sz="1000" b="1" dirty="0" err="1" smtClean="0"/>
                <a:t>class</a:t>
              </a:r>
              <a:endParaRPr lang="es-ES" sz="1000" b="1" dirty="0" smtClean="0"/>
            </a:p>
            <a:p>
              <a:pPr algn="ctr"/>
              <a:r>
                <a:rPr lang="es-ES" sz="1000" b="1" dirty="0" smtClean="0"/>
                <a:t>GMWM, GM, CSFGM</a:t>
              </a:r>
            </a:p>
          </p:txBody>
        </p:sp>
        <p:cxnSp>
          <p:nvCxnSpPr>
            <p:cNvPr id="11" name="Straight Arrow Connector 10"/>
            <p:cNvCxnSpPr>
              <a:stCxn id="7" idx="2"/>
              <a:endCxn id="25" idx="0"/>
            </p:cNvCxnSpPr>
            <p:nvPr/>
          </p:nvCxnSpPr>
          <p:spPr>
            <a:xfrm>
              <a:off x="5505308" y="1229836"/>
              <a:ext cx="1" cy="1115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4678653" y="1713970"/>
            <a:ext cx="1653311" cy="484134"/>
            <a:chOff x="4678653" y="1713970"/>
            <a:chExt cx="1653311" cy="484134"/>
          </a:xfrm>
        </p:grpSpPr>
        <p:cxnSp>
          <p:nvCxnSpPr>
            <p:cNvPr id="45" name="Straight Arrow Connector 44"/>
            <p:cNvCxnSpPr/>
            <p:nvPr/>
          </p:nvCxnSpPr>
          <p:spPr>
            <a:xfrm>
              <a:off x="5505306" y="1713970"/>
              <a:ext cx="1" cy="111502"/>
            </a:xfrm>
            <a:prstGeom prst="straightConnector1">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sp>
          <p:nvSpPr>
            <p:cNvPr id="31" name="Rounded Rectangle 30"/>
            <p:cNvSpPr/>
            <p:nvPr/>
          </p:nvSpPr>
          <p:spPr>
            <a:xfrm>
              <a:off x="4678653" y="1825472"/>
              <a:ext cx="1653311" cy="372632"/>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ES" sz="1000" b="1" dirty="0" smtClean="0"/>
                <a:t>Compute </a:t>
              </a:r>
              <a:r>
                <a:rPr lang="es-ES" sz="1000" b="1" dirty="0" err="1" smtClean="0"/>
                <a:t>all</a:t>
              </a:r>
              <a:r>
                <a:rPr lang="es-ES" sz="1000" b="1" dirty="0" smtClean="0"/>
                <a:t> 2D </a:t>
              </a:r>
              <a:r>
                <a:rPr lang="es-ES" sz="1000" b="1" dirty="0" err="1" smtClean="0"/>
                <a:t>regions</a:t>
              </a:r>
              <a:endParaRPr lang="es-ES" sz="1000" b="1" dirty="0" smtClean="0"/>
            </a:p>
          </p:txBody>
        </p:sp>
      </p:grpSp>
      <p:grpSp>
        <p:nvGrpSpPr>
          <p:cNvPr id="49" name="Group 48"/>
          <p:cNvGrpSpPr/>
          <p:nvPr/>
        </p:nvGrpSpPr>
        <p:grpSpPr>
          <a:xfrm>
            <a:off x="4678652" y="2198104"/>
            <a:ext cx="1653311" cy="484134"/>
            <a:chOff x="4678652" y="2198104"/>
            <a:chExt cx="1653311" cy="484134"/>
          </a:xfrm>
        </p:grpSpPr>
        <p:sp>
          <p:nvSpPr>
            <p:cNvPr id="32" name="Rounded Rectangle 31"/>
            <p:cNvSpPr/>
            <p:nvPr/>
          </p:nvSpPr>
          <p:spPr>
            <a:xfrm>
              <a:off x="4678652" y="2309606"/>
              <a:ext cx="1653311" cy="372632"/>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ES" sz="1000" b="1" dirty="0" err="1"/>
                <a:t>p</a:t>
              </a:r>
              <a:r>
                <a:rPr lang="es-ES" sz="1000" b="1" dirty="0" err="1" smtClean="0"/>
                <a:t>rocess</a:t>
              </a:r>
              <a:r>
                <a:rPr lang="es-ES" sz="1000" b="1" dirty="0" smtClean="0"/>
                <a:t> </a:t>
              </a:r>
              <a:r>
                <a:rPr lang="es-ES" sz="1000" b="1" dirty="0" err="1" smtClean="0"/>
                <a:t>each</a:t>
              </a:r>
              <a:r>
                <a:rPr lang="es-ES" sz="1000" b="1" dirty="0" smtClean="0"/>
                <a:t> </a:t>
              </a:r>
              <a:r>
                <a:rPr lang="es-ES" sz="1000" b="1" dirty="0" err="1" smtClean="0"/>
                <a:t>region</a:t>
              </a:r>
              <a:r>
                <a:rPr lang="es-ES" sz="1000" b="1" dirty="0" smtClean="0"/>
                <a:t> </a:t>
              </a:r>
            </a:p>
          </p:txBody>
        </p:sp>
        <p:cxnSp>
          <p:nvCxnSpPr>
            <p:cNvPr id="46" name="Straight Arrow Connector 45"/>
            <p:cNvCxnSpPr/>
            <p:nvPr/>
          </p:nvCxnSpPr>
          <p:spPr>
            <a:xfrm>
              <a:off x="5505305" y="2198104"/>
              <a:ext cx="1" cy="111502"/>
            </a:xfrm>
            <a:prstGeom prst="straightConnector1">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grpSp>
      <p:grpSp>
        <p:nvGrpSpPr>
          <p:cNvPr id="51" name="Group 50"/>
          <p:cNvGrpSpPr/>
          <p:nvPr/>
        </p:nvGrpSpPr>
        <p:grpSpPr>
          <a:xfrm>
            <a:off x="4865005" y="2682126"/>
            <a:ext cx="1280598" cy="715697"/>
            <a:chOff x="4865005" y="2682126"/>
            <a:chExt cx="1280598" cy="715697"/>
          </a:xfrm>
        </p:grpSpPr>
        <p:sp>
          <p:nvSpPr>
            <p:cNvPr id="9" name="Diamond 8"/>
            <p:cNvSpPr/>
            <p:nvPr/>
          </p:nvSpPr>
          <p:spPr>
            <a:xfrm>
              <a:off x="4865005" y="2799410"/>
              <a:ext cx="1280598" cy="598413"/>
            </a:xfrm>
            <a:prstGeom prst="diamond">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000" b="1" dirty="0" err="1" smtClean="0"/>
                <a:t>cortex</a:t>
              </a:r>
              <a:r>
                <a:rPr lang="es-ES" sz="1000" b="1" dirty="0" smtClean="0"/>
                <a:t>? </a:t>
              </a:r>
              <a:endParaRPr lang="en-US" sz="1000" b="1" dirty="0"/>
            </a:p>
          </p:txBody>
        </p:sp>
        <p:cxnSp>
          <p:nvCxnSpPr>
            <p:cNvPr id="50" name="Straight Arrow Connector 49"/>
            <p:cNvCxnSpPr/>
            <p:nvPr/>
          </p:nvCxnSpPr>
          <p:spPr>
            <a:xfrm>
              <a:off x="5505304" y="2682126"/>
              <a:ext cx="1" cy="111502"/>
            </a:xfrm>
            <a:prstGeom prst="straightConnector1">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grpSp>
      <p:grpSp>
        <p:nvGrpSpPr>
          <p:cNvPr id="53" name="Group 52"/>
          <p:cNvGrpSpPr/>
          <p:nvPr/>
        </p:nvGrpSpPr>
        <p:grpSpPr>
          <a:xfrm>
            <a:off x="4678647" y="3416483"/>
            <a:ext cx="1653311" cy="489631"/>
            <a:chOff x="4678647" y="3416483"/>
            <a:chExt cx="1653311" cy="489631"/>
          </a:xfrm>
        </p:grpSpPr>
        <p:sp>
          <p:nvSpPr>
            <p:cNvPr id="33" name="Rounded Rectangle 32"/>
            <p:cNvSpPr/>
            <p:nvPr/>
          </p:nvSpPr>
          <p:spPr>
            <a:xfrm>
              <a:off x="4678647" y="3533482"/>
              <a:ext cx="1653311" cy="372632"/>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ES" sz="1000" b="1" dirty="0" smtClean="0"/>
                <a:t>Compute </a:t>
              </a:r>
              <a:r>
                <a:rPr lang="es-ES" sz="1000" b="1" dirty="0" err="1" smtClean="0"/>
                <a:t>probability</a:t>
              </a:r>
              <a:endParaRPr lang="es-ES" sz="1000" b="1" dirty="0" smtClean="0"/>
            </a:p>
            <a:p>
              <a:pPr algn="ctr"/>
              <a:r>
                <a:rPr lang="es-ES" sz="1000" b="1" dirty="0" smtClean="0"/>
                <a:t>of </a:t>
              </a:r>
              <a:r>
                <a:rPr lang="es-ES" sz="1000" b="1" dirty="0" err="1" smtClean="0"/>
                <a:t>the</a:t>
              </a:r>
              <a:r>
                <a:rPr lang="es-ES" sz="1000" b="1" dirty="0" smtClean="0"/>
                <a:t> </a:t>
              </a:r>
              <a:r>
                <a:rPr lang="es-ES" sz="1000" b="1" dirty="0" err="1" smtClean="0"/>
                <a:t>region</a:t>
              </a:r>
              <a:r>
                <a:rPr lang="es-ES" sz="1000" b="1" dirty="0" smtClean="0"/>
                <a:t> to WM </a:t>
              </a:r>
            </a:p>
          </p:txBody>
        </p:sp>
        <p:cxnSp>
          <p:nvCxnSpPr>
            <p:cNvPr id="52" name="Straight Arrow Connector 51"/>
            <p:cNvCxnSpPr/>
            <p:nvPr/>
          </p:nvCxnSpPr>
          <p:spPr>
            <a:xfrm>
              <a:off x="5505303" y="3416483"/>
              <a:ext cx="1" cy="1115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4678646" y="3900138"/>
            <a:ext cx="1653311" cy="494184"/>
            <a:chOff x="4678646" y="3900138"/>
            <a:chExt cx="1653311" cy="494184"/>
          </a:xfrm>
        </p:grpSpPr>
        <p:sp>
          <p:nvSpPr>
            <p:cNvPr id="34" name="Rounded Rectangle 33"/>
            <p:cNvSpPr/>
            <p:nvPr/>
          </p:nvSpPr>
          <p:spPr>
            <a:xfrm>
              <a:off x="4678646" y="4021690"/>
              <a:ext cx="1653311" cy="372632"/>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ES" sz="1000" b="1" dirty="0" smtClean="0"/>
                <a:t>Compute </a:t>
              </a:r>
              <a:r>
                <a:rPr lang="es-ES" sz="1000" b="1" dirty="0" err="1" smtClean="0"/>
                <a:t>probability</a:t>
              </a:r>
              <a:endParaRPr lang="es-ES" sz="1000" b="1" dirty="0" smtClean="0"/>
            </a:p>
            <a:p>
              <a:pPr algn="ctr"/>
              <a:r>
                <a:rPr lang="es-ES" sz="1000" b="1" dirty="0" smtClean="0"/>
                <a:t>of </a:t>
              </a:r>
              <a:r>
                <a:rPr lang="es-ES" sz="1000" b="1" dirty="0" err="1" smtClean="0"/>
                <a:t>neighbors</a:t>
              </a:r>
              <a:r>
                <a:rPr lang="es-ES" sz="1000" b="1" dirty="0" smtClean="0"/>
                <a:t> to WM </a:t>
              </a:r>
            </a:p>
          </p:txBody>
        </p:sp>
        <p:cxnSp>
          <p:nvCxnSpPr>
            <p:cNvPr id="54" name="Straight Arrow Connector 53"/>
            <p:cNvCxnSpPr/>
            <p:nvPr/>
          </p:nvCxnSpPr>
          <p:spPr>
            <a:xfrm>
              <a:off x="5505302" y="3900138"/>
              <a:ext cx="1" cy="111502"/>
            </a:xfrm>
            <a:prstGeom prst="straightConnector1">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grpSp>
      <p:grpSp>
        <p:nvGrpSpPr>
          <p:cNvPr id="57" name="Group 56"/>
          <p:cNvGrpSpPr/>
          <p:nvPr/>
        </p:nvGrpSpPr>
        <p:grpSpPr>
          <a:xfrm>
            <a:off x="4981429" y="4394322"/>
            <a:ext cx="1047737" cy="751766"/>
            <a:chOff x="4981431" y="4349105"/>
            <a:chExt cx="1047737" cy="751766"/>
          </a:xfrm>
        </p:grpSpPr>
        <p:sp>
          <p:nvSpPr>
            <p:cNvPr id="35" name="Diamond 34"/>
            <p:cNvSpPr/>
            <p:nvPr/>
          </p:nvSpPr>
          <p:spPr>
            <a:xfrm>
              <a:off x="4981431" y="4511253"/>
              <a:ext cx="1047737" cy="589618"/>
            </a:xfrm>
            <a:prstGeom prst="diamond">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000" b="1" dirty="0" err="1" smtClean="0"/>
                <a:t>Refill</a:t>
              </a:r>
              <a:r>
                <a:rPr lang="es-ES" sz="1000" b="1" dirty="0" smtClean="0"/>
                <a:t>?</a:t>
              </a:r>
              <a:endParaRPr lang="en-US" sz="1000" b="1" dirty="0"/>
            </a:p>
          </p:txBody>
        </p:sp>
        <p:cxnSp>
          <p:nvCxnSpPr>
            <p:cNvPr id="56" name="Straight Arrow Connector 55"/>
            <p:cNvCxnSpPr>
              <a:stCxn id="34" idx="2"/>
            </p:cNvCxnSpPr>
            <p:nvPr/>
          </p:nvCxnSpPr>
          <p:spPr>
            <a:xfrm flipH="1">
              <a:off x="5505301" y="4349105"/>
              <a:ext cx="3" cy="160793"/>
            </a:xfrm>
            <a:prstGeom prst="straightConnector1">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grpSp>
      <p:grpSp>
        <p:nvGrpSpPr>
          <p:cNvPr id="60" name="Group 59"/>
          <p:cNvGrpSpPr/>
          <p:nvPr/>
        </p:nvGrpSpPr>
        <p:grpSpPr>
          <a:xfrm>
            <a:off x="4678641" y="5139012"/>
            <a:ext cx="1653311" cy="489563"/>
            <a:chOff x="4678643" y="5100871"/>
            <a:chExt cx="1653311" cy="489563"/>
          </a:xfrm>
        </p:grpSpPr>
        <p:sp>
          <p:nvSpPr>
            <p:cNvPr id="36" name="Rounded Rectangle 35"/>
            <p:cNvSpPr/>
            <p:nvPr/>
          </p:nvSpPr>
          <p:spPr>
            <a:xfrm>
              <a:off x="4678643" y="5217802"/>
              <a:ext cx="1653311" cy="372632"/>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ES" sz="1000" b="1" dirty="0" err="1" smtClean="0"/>
                <a:t>Refill</a:t>
              </a:r>
              <a:r>
                <a:rPr lang="es-ES" sz="1000" b="1" dirty="0" smtClean="0"/>
                <a:t> </a:t>
              </a:r>
              <a:r>
                <a:rPr lang="es-ES" sz="1000" b="1" dirty="0" err="1" smtClean="0"/>
                <a:t>region</a:t>
              </a:r>
              <a:r>
                <a:rPr lang="es-ES" sz="1000" b="1" dirty="0" smtClean="0"/>
                <a:t> as WM</a:t>
              </a:r>
            </a:p>
          </p:txBody>
        </p:sp>
        <p:cxnSp>
          <p:nvCxnSpPr>
            <p:cNvPr id="58" name="Straight Arrow Connector 57"/>
            <p:cNvCxnSpPr>
              <a:endCxn id="36" idx="0"/>
            </p:cNvCxnSpPr>
            <p:nvPr/>
          </p:nvCxnSpPr>
          <p:spPr>
            <a:xfrm>
              <a:off x="5505298" y="5100871"/>
              <a:ext cx="1" cy="116931"/>
            </a:xfrm>
            <a:prstGeom prst="straightConnector1">
              <a:avLst/>
            </a:prstGeom>
            <a:noFill/>
            <a:ln w="2857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dk1"/>
            </a:fontRef>
          </p:style>
        </p:cxnSp>
      </p:grpSp>
      <p:cxnSp>
        <p:nvCxnSpPr>
          <p:cNvPr id="62" name="Elbow Connector 61"/>
          <p:cNvCxnSpPr>
            <a:stCxn id="66" idx="1"/>
            <a:endCxn id="32" idx="1"/>
          </p:cNvCxnSpPr>
          <p:nvPr/>
        </p:nvCxnSpPr>
        <p:spPr>
          <a:xfrm rot="10800000" flipH="1">
            <a:off x="4678640" y="2495923"/>
            <a:ext cx="11" cy="3435633"/>
          </a:xfrm>
          <a:prstGeom prst="bentConnector3">
            <a:avLst>
              <a:gd name="adj1" fmla="val -20781818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4678641" y="5633737"/>
            <a:ext cx="1653311" cy="484134"/>
            <a:chOff x="4678642" y="5594508"/>
            <a:chExt cx="1653311" cy="484134"/>
          </a:xfrm>
        </p:grpSpPr>
        <p:sp>
          <p:nvSpPr>
            <p:cNvPr id="66" name="Rounded Rectangle 65"/>
            <p:cNvSpPr/>
            <p:nvPr/>
          </p:nvSpPr>
          <p:spPr>
            <a:xfrm>
              <a:off x="4678642" y="5706010"/>
              <a:ext cx="1653311" cy="372632"/>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ES" sz="1000" b="1" dirty="0" err="1" smtClean="0"/>
                <a:t>Add</a:t>
              </a:r>
              <a:r>
                <a:rPr lang="es-ES" sz="1000" b="1" dirty="0" smtClean="0"/>
                <a:t> </a:t>
              </a:r>
              <a:r>
                <a:rPr lang="es-ES" sz="1000" b="1" dirty="0" err="1" smtClean="0"/>
                <a:t>the</a:t>
              </a:r>
              <a:r>
                <a:rPr lang="es-ES" sz="1000" b="1" dirty="0" smtClean="0"/>
                <a:t> </a:t>
              </a:r>
              <a:r>
                <a:rPr lang="es-ES" sz="1000" b="1" dirty="0" err="1" smtClean="0"/>
                <a:t>current</a:t>
              </a:r>
              <a:r>
                <a:rPr lang="es-ES" sz="1000" b="1" dirty="0" smtClean="0"/>
                <a:t> </a:t>
              </a:r>
            </a:p>
            <a:p>
              <a:pPr algn="ctr"/>
              <a:r>
                <a:rPr lang="es-ES" sz="1000" b="1" dirty="0" err="1" smtClean="0"/>
                <a:t>region</a:t>
              </a:r>
              <a:r>
                <a:rPr lang="es-ES" sz="1000" b="1" dirty="0" smtClean="0"/>
                <a:t> to WM ROI </a:t>
              </a:r>
            </a:p>
          </p:txBody>
        </p:sp>
        <p:cxnSp>
          <p:nvCxnSpPr>
            <p:cNvPr id="67" name="Straight Arrow Connector 66"/>
            <p:cNvCxnSpPr/>
            <p:nvPr/>
          </p:nvCxnSpPr>
          <p:spPr>
            <a:xfrm>
              <a:off x="5498794" y="5594508"/>
              <a:ext cx="1" cy="111502"/>
            </a:xfrm>
            <a:prstGeom prst="straightConnector1">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grpSp>
      <p:cxnSp>
        <p:nvCxnSpPr>
          <p:cNvPr id="71" name="Elbow Connector 70"/>
          <p:cNvCxnSpPr>
            <a:stCxn id="66" idx="2"/>
            <a:endCxn id="25" idx="1"/>
          </p:cNvCxnSpPr>
          <p:nvPr/>
        </p:nvCxnSpPr>
        <p:spPr>
          <a:xfrm rot="5400000" flipH="1">
            <a:off x="2796866" y="3409441"/>
            <a:ext cx="4590217" cy="826644"/>
          </a:xfrm>
          <a:prstGeom prst="bentConnector4">
            <a:avLst>
              <a:gd name="adj1" fmla="val -3154"/>
              <a:gd name="adj2" fmla="val 14424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4672137" y="6251891"/>
            <a:ext cx="1653311" cy="510573"/>
            <a:chOff x="4672138" y="6317996"/>
            <a:chExt cx="1653311" cy="510573"/>
          </a:xfrm>
        </p:grpSpPr>
        <p:sp>
          <p:nvSpPr>
            <p:cNvPr id="37" name="Rounded Rectangle 36"/>
            <p:cNvSpPr/>
            <p:nvPr/>
          </p:nvSpPr>
          <p:spPr>
            <a:xfrm>
              <a:off x="4672138" y="6455937"/>
              <a:ext cx="1653311" cy="372632"/>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1000" b="1" dirty="0" err="1" smtClean="0"/>
                <a:t>End</a:t>
              </a:r>
              <a:r>
                <a:rPr lang="es-ES" sz="1000" b="1" dirty="0" smtClean="0"/>
                <a:t> of </a:t>
              </a:r>
              <a:r>
                <a:rPr lang="es-ES" sz="1000" b="1" dirty="0" err="1" smtClean="0"/>
                <a:t>outlier</a:t>
              </a:r>
              <a:r>
                <a:rPr lang="es-ES" sz="1000" b="1" dirty="0" smtClean="0"/>
                <a:t> </a:t>
              </a:r>
              <a:r>
                <a:rPr lang="es-ES" sz="1000" b="1" dirty="0" err="1" smtClean="0"/>
                <a:t>estimation</a:t>
              </a:r>
              <a:endParaRPr lang="es-ES" sz="1000" b="1" dirty="0" smtClean="0"/>
            </a:p>
          </p:txBody>
        </p:sp>
        <p:cxnSp>
          <p:nvCxnSpPr>
            <p:cNvPr id="75" name="Straight Arrow Connector 74"/>
            <p:cNvCxnSpPr/>
            <p:nvPr/>
          </p:nvCxnSpPr>
          <p:spPr>
            <a:xfrm>
              <a:off x="5505297" y="6317996"/>
              <a:ext cx="1" cy="153957"/>
            </a:xfrm>
            <a:prstGeom prst="straightConnector1">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grpSp>
      <p:grpSp>
        <p:nvGrpSpPr>
          <p:cNvPr id="81" name="Group 80"/>
          <p:cNvGrpSpPr/>
          <p:nvPr/>
        </p:nvGrpSpPr>
        <p:grpSpPr>
          <a:xfrm>
            <a:off x="7033238" y="1243421"/>
            <a:ext cx="1653311" cy="465164"/>
            <a:chOff x="7033238" y="1243421"/>
            <a:chExt cx="1653311" cy="465164"/>
          </a:xfrm>
        </p:grpSpPr>
        <p:sp>
          <p:nvSpPr>
            <p:cNvPr id="41" name="Rounded Rectangle 40"/>
            <p:cNvSpPr/>
            <p:nvPr/>
          </p:nvSpPr>
          <p:spPr>
            <a:xfrm>
              <a:off x="7033238" y="1335953"/>
              <a:ext cx="1653311" cy="372632"/>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ES" sz="1000" b="1" dirty="0" err="1" smtClean="0"/>
                <a:t>Estimate</a:t>
              </a:r>
              <a:r>
                <a:rPr lang="es-ES" sz="1000" b="1" dirty="0" smtClean="0"/>
                <a:t> </a:t>
              </a:r>
              <a:r>
                <a:rPr lang="es-ES" sz="1000" b="1" dirty="0" err="1" smtClean="0"/>
                <a:t>hyper</a:t>
              </a:r>
              <a:r>
                <a:rPr lang="es-ES" sz="1000" b="1" dirty="0" smtClean="0"/>
                <a:t>-intense </a:t>
              </a:r>
              <a:r>
                <a:rPr lang="es-ES" sz="1000" b="1" dirty="0" err="1" smtClean="0"/>
                <a:t>regions</a:t>
              </a:r>
              <a:endParaRPr lang="es-ES" sz="1000" b="1" dirty="0" smtClean="0"/>
            </a:p>
          </p:txBody>
        </p:sp>
        <p:cxnSp>
          <p:nvCxnSpPr>
            <p:cNvPr id="80" name="Straight Arrow Connector 79"/>
            <p:cNvCxnSpPr/>
            <p:nvPr/>
          </p:nvCxnSpPr>
          <p:spPr>
            <a:xfrm>
              <a:off x="7859891" y="1243421"/>
              <a:ext cx="1" cy="116931"/>
            </a:xfrm>
            <a:prstGeom prst="straightConnector1">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grpSp>
      <p:grpSp>
        <p:nvGrpSpPr>
          <p:cNvPr id="84" name="Group 83"/>
          <p:cNvGrpSpPr/>
          <p:nvPr/>
        </p:nvGrpSpPr>
        <p:grpSpPr>
          <a:xfrm>
            <a:off x="7033236" y="1706093"/>
            <a:ext cx="1653311" cy="487836"/>
            <a:chOff x="7033236" y="1706093"/>
            <a:chExt cx="1653311" cy="487836"/>
          </a:xfrm>
        </p:grpSpPr>
        <p:sp>
          <p:nvSpPr>
            <p:cNvPr id="42" name="Rounded Rectangle 41"/>
            <p:cNvSpPr/>
            <p:nvPr/>
          </p:nvSpPr>
          <p:spPr>
            <a:xfrm>
              <a:off x="7033236" y="1821297"/>
              <a:ext cx="1653311" cy="372632"/>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ES" sz="1000" b="1" dirty="0" smtClean="0"/>
                <a:t>Compute </a:t>
              </a:r>
              <a:r>
                <a:rPr lang="es-ES" sz="1000" b="1" dirty="0" err="1" smtClean="0"/>
                <a:t>all</a:t>
              </a:r>
              <a:r>
                <a:rPr lang="es-ES" sz="1000" b="1" dirty="0" smtClean="0"/>
                <a:t> 3D </a:t>
              </a:r>
              <a:r>
                <a:rPr lang="es-ES" sz="1000" b="1" dirty="0" err="1" smtClean="0"/>
                <a:t>regions</a:t>
              </a:r>
              <a:endParaRPr lang="es-ES" sz="1000" b="1" dirty="0" smtClean="0"/>
            </a:p>
          </p:txBody>
        </p:sp>
        <p:cxnSp>
          <p:nvCxnSpPr>
            <p:cNvPr id="83" name="Straight Arrow Connector 82"/>
            <p:cNvCxnSpPr/>
            <p:nvPr/>
          </p:nvCxnSpPr>
          <p:spPr>
            <a:xfrm>
              <a:off x="7859890" y="1706093"/>
              <a:ext cx="1" cy="116931"/>
            </a:xfrm>
            <a:prstGeom prst="straightConnector1">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grpSp>
      <p:grpSp>
        <p:nvGrpSpPr>
          <p:cNvPr id="87" name="Group 86"/>
          <p:cNvGrpSpPr/>
          <p:nvPr/>
        </p:nvGrpSpPr>
        <p:grpSpPr>
          <a:xfrm>
            <a:off x="7198473" y="2195389"/>
            <a:ext cx="1322832" cy="1180834"/>
            <a:chOff x="7198473" y="2195389"/>
            <a:chExt cx="1322832" cy="1180834"/>
          </a:xfrm>
        </p:grpSpPr>
        <p:sp>
          <p:nvSpPr>
            <p:cNvPr id="38" name="Diamond 37"/>
            <p:cNvSpPr/>
            <p:nvPr/>
          </p:nvSpPr>
          <p:spPr>
            <a:xfrm>
              <a:off x="7198473" y="2810026"/>
              <a:ext cx="1322832" cy="566197"/>
            </a:xfrm>
            <a:prstGeom prst="diamond">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000" b="1" dirty="0" err="1" smtClean="0"/>
                <a:t>Overlap</a:t>
              </a:r>
              <a:r>
                <a:rPr lang="es-ES" sz="1000" b="1" dirty="0" smtClean="0"/>
                <a:t>?</a:t>
              </a:r>
              <a:endParaRPr lang="en-US" sz="1000" b="1" dirty="0"/>
            </a:p>
          </p:txBody>
        </p:sp>
        <p:cxnSp>
          <p:nvCxnSpPr>
            <p:cNvPr id="85" name="Straight Arrow Connector 84"/>
            <p:cNvCxnSpPr/>
            <p:nvPr/>
          </p:nvCxnSpPr>
          <p:spPr>
            <a:xfrm>
              <a:off x="7859889" y="2195389"/>
              <a:ext cx="1" cy="620836"/>
            </a:xfrm>
            <a:prstGeom prst="straightConnector1">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grpSp>
      <p:cxnSp>
        <p:nvCxnSpPr>
          <p:cNvPr id="88" name="Straight Arrow Connector 87"/>
          <p:cNvCxnSpPr>
            <a:endCxn id="38" idx="1"/>
          </p:cNvCxnSpPr>
          <p:nvPr/>
        </p:nvCxnSpPr>
        <p:spPr>
          <a:xfrm flipV="1">
            <a:off x="6155627" y="3093125"/>
            <a:ext cx="1042846" cy="5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7029283" y="3392488"/>
            <a:ext cx="1653311" cy="507650"/>
            <a:chOff x="7029283" y="3392488"/>
            <a:chExt cx="1653311" cy="507650"/>
          </a:xfrm>
        </p:grpSpPr>
        <p:sp>
          <p:nvSpPr>
            <p:cNvPr id="43" name="Rounded Rectangle 42"/>
            <p:cNvSpPr/>
            <p:nvPr/>
          </p:nvSpPr>
          <p:spPr>
            <a:xfrm>
              <a:off x="7029283" y="3527506"/>
              <a:ext cx="1653311" cy="372632"/>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ES" sz="1000" b="1" dirty="0" err="1" smtClean="0"/>
                <a:t>Extract</a:t>
              </a:r>
              <a:r>
                <a:rPr lang="es-ES" sz="1000" b="1" dirty="0" smtClean="0"/>
                <a:t> </a:t>
              </a:r>
              <a:r>
                <a:rPr lang="es-ES" sz="1000" b="1" dirty="0" err="1" smtClean="0"/>
                <a:t>best</a:t>
              </a:r>
              <a:r>
                <a:rPr lang="es-ES" sz="1000" b="1" dirty="0" smtClean="0"/>
                <a:t> </a:t>
              </a:r>
              <a:r>
                <a:rPr lang="es-ES" sz="1000" b="1" dirty="0" err="1" smtClean="0"/>
                <a:t>hyper</a:t>
              </a:r>
              <a:r>
                <a:rPr lang="es-ES" sz="1000" b="1" dirty="0" smtClean="0"/>
                <a:t>-intense </a:t>
              </a:r>
              <a:r>
                <a:rPr lang="es-ES" sz="1000" b="1" dirty="0" err="1" smtClean="0"/>
                <a:t>region</a:t>
              </a:r>
              <a:endParaRPr lang="es-ES" sz="1000" b="1" dirty="0" smtClean="0"/>
            </a:p>
          </p:txBody>
        </p:sp>
        <p:cxnSp>
          <p:nvCxnSpPr>
            <p:cNvPr id="91" name="Straight Arrow Connector 90"/>
            <p:cNvCxnSpPr/>
            <p:nvPr/>
          </p:nvCxnSpPr>
          <p:spPr>
            <a:xfrm>
              <a:off x="7855939" y="3392488"/>
              <a:ext cx="1" cy="116931"/>
            </a:xfrm>
            <a:prstGeom prst="straightConnector1">
              <a:avLst/>
            </a:prstGeom>
            <a:noFill/>
            <a:ln w="2857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dk1"/>
            </a:fontRef>
          </p:style>
        </p:cxnSp>
      </p:grpSp>
      <p:grpSp>
        <p:nvGrpSpPr>
          <p:cNvPr id="94" name="Group 93"/>
          <p:cNvGrpSpPr/>
          <p:nvPr/>
        </p:nvGrpSpPr>
        <p:grpSpPr>
          <a:xfrm>
            <a:off x="6925056" y="3904759"/>
            <a:ext cx="1876043" cy="489563"/>
            <a:chOff x="6925056" y="3904759"/>
            <a:chExt cx="1876043" cy="610535"/>
          </a:xfrm>
        </p:grpSpPr>
        <p:sp>
          <p:nvSpPr>
            <p:cNvPr id="44" name="Rounded Rectangle 43"/>
            <p:cNvSpPr/>
            <p:nvPr/>
          </p:nvSpPr>
          <p:spPr>
            <a:xfrm>
              <a:off x="6925056" y="4022365"/>
              <a:ext cx="1876043" cy="492929"/>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ES" sz="1000" b="1" dirty="0" smtClean="0"/>
                <a:t>Compute </a:t>
              </a:r>
              <a:r>
                <a:rPr lang="es-ES" sz="1000" b="1" dirty="0" err="1" smtClean="0"/>
                <a:t>probability</a:t>
              </a:r>
              <a:endParaRPr lang="es-ES" sz="1000" b="1" dirty="0" smtClean="0"/>
            </a:p>
            <a:p>
              <a:pPr algn="ctr"/>
              <a:r>
                <a:rPr lang="es-ES" sz="1000" b="1" dirty="0" smtClean="0"/>
                <a:t>of </a:t>
              </a:r>
              <a:r>
                <a:rPr lang="es-ES" sz="1000" b="1" dirty="0" err="1" smtClean="0"/>
                <a:t>neighbors</a:t>
              </a:r>
              <a:r>
                <a:rPr lang="es-ES" sz="1000" b="1" dirty="0" smtClean="0"/>
                <a:t> to GMWM / WM </a:t>
              </a:r>
            </a:p>
          </p:txBody>
        </p:sp>
        <p:cxnSp>
          <p:nvCxnSpPr>
            <p:cNvPr id="93" name="Straight Arrow Connector 92"/>
            <p:cNvCxnSpPr/>
            <p:nvPr/>
          </p:nvCxnSpPr>
          <p:spPr>
            <a:xfrm>
              <a:off x="7862341" y="3904759"/>
              <a:ext cx="1" cy="116931"/>
            </a:xfrm>
            <a:prstGeom prst="straightConnector1">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grpSp>
      <p:grpSp>
        <p:nvGrpSpPr>
          <p:cNvPr id="95" name="Group 94"/>
          <p:cNvGrpSpPr/>
          <p:nvPr/>
        </p:nvGrpSpPr>
        <p:grpSpPr>
          <a:xfrm>
            <a:off x="7340613" y="4394322"/>
            <a:ext cx="1047737" cy="744690"/>
            <a:chOff x="4981431" y="4356181"/>
            <a:chExt cx="1047737" cy="744690"/>
          </a:xfrm>
        </p:grpSpPr>
        <p:sp>
          <p:nvSpPr>
            <p:cNvPr id="96" name="Diamond 95"/>
            <p:cNvSpPr/>
            <p:nvPr/>
          </p:nvSpPr>
          <p:spPr>
            <a:xfrm>
              <a:off x="4981431" y="4511253"/>
              <a:ext cx="1047737" cy="589618"/>
            </a:xfrm>
            <a:prstGeom prst="diamond">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000" b="1" dirty="0" err="1" smtClean="0"/>
                <a:t>Refill</a:t>
              </a:r>
              <a:r>
                <a:rPr lang="es-ES" sz="1000" b="1" dirty="0" smtClean="0"/>
                <a:t>?</a:t>
              </a:r>
              <a:endParaRPr lang="en-US" sz="1000" b="1" dirty="0"/>
            </a:p>
          </p:txBody>
        </p:sp>
        <p:cxnSp>
          <p:nvCxnSpPr>
            <p:cNvPr id="97" name="Straight Arrow Connector 96"/>
            <p:cNvCxnSpPr>
              <a:stCxn id="44" idx="2"/>
            </p:cNvCxnSpPr>
            <p:nvPr/>
          </p:nvCxnSpPr>
          <p:spPr>
            <a:xfrm>
              <a:off x="5503896" y="4356181"/>
              <a:ext cx="1405" cy="153717"/>
            </a:xfrm>
            <a:prstGeom prst="straightConnector1">
              <a:avLst/>
            </a:prstGeom>
            <a:ln w="28575">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cxnSp>
      </p:grpSp>
      <p:cxnSp>
        <p:nvCxnSpPr>
          <p:cNvPr id="100" name="Elbow Connector 99"/>
          <p:cNvCxnSpPr>
            <a:stCxn id="96" idx="2"/>
            <a:endCxn id="36" idx="3"/>
          </p:cNvCxnSpPr>
          <p:nvPr/>
        </p:nvCxnSpPr>
        <p:spPr>
          <a:xfrm rot="5400000">
            <a:off x="6946594" y="4524370"/>
            <a:ext cx="303247" cy="153253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252216" y="1215749"/>
            <a:ext cx="3844002" cy="4996145"/>
            <a:chOff x="239713" y="1173396"/>
            <a:chExt cx="3844002" cy="4996145"/>
          </a:xfrm>
        </p:grpSpPr>
        <p:pic>
          <p:nvPicPr>
            <p:cNvPr id="105" name="Picture 104"/>
            <p:cNvPicPr>
              <a:picLocks noChangeAspect="1"/>
            </p:cNvPicPr>
            <p:nvPr/>
          </p:nvPicPr>
          <p:blipFill>
            <a:blip r:embed="rId2"/>
            <a:stretch>
              <a:fillRect/>
            </a:stretch>
          </p:blipFill>
          <p:spPr>
            <a:xfrm>
              <a:off x="1221065" y="1173396"/>
              <a:ext cx="1927191" cy="2309044"/>
            </a:xfrm>
            <a:prstGeom prst="rect">
              <a:avLst/>
            </a:prstGeom>
          </p:spPr>
        </p:pic>
        <p:pic>
          <p:nvPicPr>
            <p:cNvPr id="108" name="Picture 107"/>
            <p:cNvPicPr>
              <a:picLocks noChangeAspect="1"/>
            </p:cNvPicPr>
            <p:nvPr/>
          </p:nvPicPr>
          <p:blipFill>
            <a:blip r:embed="rId3"/>
            <a:stretch>
              <a:fillRect/>
            </a:stretch>
          </p:blipFill>
          <p:spPr>
            <a:xfrm>
              <a:off x="239713" y="4229115"/>
              <a:ext cx="1261110" cy="1518479"/>
            </a:xfrm>
            <a:prstGeom prst="rect">
              <a:avLst/>
            </a:prstGeom>
          </p:spPr>
        </p:pic>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9124" y="4236997"/>
              <a:ext cx="1208384" cy="1508242"/>
            </a:xfrm>
            <a:prstGeom prst="rect">
              <a:avLst/>
            </a:prstGeom>
          </p:spPr>
        </p:pic>
        <p:pic>
          <p:nvPicPr>
            <p:cNvPr id="110" name="Picture 109"/>
            <p:cNvPicPr>
              <a:picLocks noChangeAspect="1"/>
            </p:cNvPicPr>
            <p:nvPr/>
          </p:nvPicPr>
          <p:blipFill>
            <a:blip r:embed="rId5"/>
            <a:stretch>
              <a:fillRect/>
            </a:stretch>
          </p:blipFill>
          <p:spPr>
            <a:xfrm flipV="1">
              <a:off x="2877955" y="4229115"/>
              <a:ext cx="1205760" cy="1516124"/>
            </a:xfrm>
            <a:prstGeom prst="rect">
              <a:avLst/>
            </a:prstGeom>
          </p:spPr>
        </p:pic>
        <p:cxnSp>
          <p:nvCxnSpPr>
            <p:cNvPr id="117" name="Elbow Connector 116"/>
            <p:cNvCxnSpPr>
              <a:stCxn id="105" idx="1"/>
              <a:endCxn id="108" idx="0"/>
            </p:cNvCxnSpPr>
            <p:nvPr/>
          </p:nvCxnSpPr>
          <p:spPr>
            <a:xfrm rot="10800000" flipV="1">
              <a:off x="870269" y="2327917"/>
              <a:ext cx="350797" cy="190119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5" idx="2"/>
              <a:endCxn id="109" idx="0"/>
            </p:cNvCxnSpPr>
            <p:nvPr/>
          </p:nvCxnSpPr>
          <p:spPr>
            <a:xfrm rot="5400000">
              <a:off x="1806711" y="3859046"/>
              <a:ext cx="754557" cy="134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05" idx="3"/>
              <a:endCxn id="110" idx="2"/>
            </p:cNvCxnSpPr>
            <p:nvPr/>
          </p:nvCxnSpPr>
          <p:spPr>
            <a:xfrm>
              <a:off x="3148256" y="2327918"/>
              <a:ext cx="332579" cy="190119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439925" y="5800209"/>
              <a:ext cx="860685" cy="369332"/>
            </a:xfrm>
            <a:prstGeom prst="rect">
              <a:avLst/>
            </a:prstGeom>
            <a:noFill/>
          </p:spPr>
          <p:txBody>
            <a:bodyPr wrap="none" rtlCol="0">
              <a:spAutoFit/>
            </a:bodyPr>
            <a:lstStyle/>
            <a:p>
              <a:r>
                <a:rPr lang="es-ES" b="1" dirty="0" smtClean="0"/>
                <a:t>CSFGM</a:t>
              </a:r>
              <a:endParaRPr lang="en-US" b="1" dirty="0"/>
            </a:p>
          </p:txBody>
        </p:sp>
        <p:sp>
          <p:nvSpPr>
            <p:cNvPr id="129" name="TextBox 128"/>
            <p:cNvSpPr txBox="1"/>
            <p:nvPr/>
          </p:nvSpPr>
          <p:spPr>
            <a:xfrm>
              <a:off x="1895534" y="5791484"/>
              <a:ext cx="534121" cy="369332"/>
            </a:xfrm>
            <a:prstGeom prst="rect">
              <a:avLst/>
            </a:prstGeom>
            <a:noFill/>
          </p:spPr>
          <p:txBody>
            <a:bodyPr wrap="none" rtlCol="0">
              <a:spAutoFit/>
            </a:bodyPr>
            <a:lstStyle/>
            <a:p>
              <a:r>
                <a:rPr lang="es-ES" b="1" dirty="0" smtClean="0"/>
                <a:t>GM</a:t>
              </a:r>
              <a:endParaRPr lang="en-US" b="1" dirty="0"/>
            </a:p>
          </p:txBody>
        </p:sp>
        <p:sp>
          <p:nvSpPr>
            <p:cNvPr id="130" name="TextBox 129"/>
            <p:cNvSpPr txBox="1"/>
            <p:nvPr/>
          </p:nvSpPr>
          <p:spPr>
            <a:xfrm>
              <a:off x="3002772" y="5791484"/>
              <a:ext cx="946093" cy="369332"/>
            </a:xfrm>
            <a:prstGeom prst="rect">
              <a:avLst/>
            </a:prstGeom>
            <a:noFill/>
          </p:spPr>
          <p:txBody>
            <a:bodyPr wrap="none" rtlCol="0">
              <a:spAutoFit/>
            </a:bodyPr>
            <a:lstStyle/>
            <a:p>
              <a:r>
                <a:rPr lang="es-ES" b="1" dirty="0" smtClean="0"/>
                <a:t>GMWM</a:t>
              </a:r>
              <a:endParaRPr lang="en-US" b="1" dirty="0"/>
            </a:p>
          </p:txBody>
        </p:sp>
      </p:grpSp>
      <p:grpSp>
        <p:nvGrpSpPr>
          <p:cNvPr id="139" name="Group 138"/>
          <p:cNvGrpSpPr/>
          <p:nvPr/>
        </p:nvGrpSpPr>
        <p:grpSpPr>
          <a:xfrm>
            <a:off x="595101" y="1776206"/>
            <a:ext cx="3087969" cy="1230361"/>
            <a:chOff x="-844641" y="1451766"/>
            <a:chExt cx="4585255" cy="1823136"/>
          </a:xfrm>
        </p:grpSpPr>
        <p:pic>
          <p:nvPicPr>
            <p:cNvPr id="135" name="Picture 134"/>
            <p:cNvPicPr>
              <a:picLocks noChangeAspect="1"/>
            </p:cNvPicPr>
            <p:nvPr/>
          </p:nvPicPr>
          <p:blipFill>
            <a:blip r:embed="rId6"/>
            <a:stretch>
              <a:fillRect/>
            </a:stretch>
          </p:blipFill>
          <p:spPr>
            <a:xfrm>
              <a:off x="714525" y="1451767"/>
              <a:ext cx="1479876" cy="1823134"/>
            </a:xfrm>
            <a:prstGeom prst="rect">
              <a:avLst/>
            </a:prstGeom>
          </p:spPr>
        </p:pic>
        <p:pic>
          <p:nvPicPr>
            <p:cNvPr id="136" name="Picture 135"/>
            <p:cNvPicPr>
              <a:picLocks noChangeAspect="1"/>
            </p:cNvPicPr>
            <p:nvPr/>
          </p:nvPicPr>
          <p:blipFill>
            <a:blip r:embed="rId7"/>
            <a:stretch>
              <a:fillRect/>
            </a:stretch>
          </p:blipFill>
          <p:spPr>
            <a:xfrm>
              <a:off x="2284815" y="1451766"/>
              <a:ext cx="1455799" cy="1823134"/>
            </a:xfrm>
            <a:prstGeom prst="rect">
              <a:avLst/>
            </a:prstGeom>
          </p:spPr>
        </p:pic>
        <p:pic>
          <p:nvPicPr>
            <p:cNvPr id="138" name="Picture 137"/>
            <p:cNvPicPr>
              <a:picLocks noChangeAspect="1"/>
            </p:cNvPicPr>
            <p:nvPr/>
          </p:nvPicPr>
          <p:blipFill>
            <a:blip r:embed="rId8"/>
            <a:stretch>
              <a:fillRect/>
            </a:stretch>
          </p:blipFill>
          <p:spPr>
            <a:xfrm>
              <a:off x="-844641" y="1451767"/>
              <a:ext cx="1464998" cy="1823135"/>
            </a:xfrm>
            <a:prstGeom prst="rect">
              <a:avLst/>
            </a:prstGeom>
          </p:spPr>
        </p:pic>
      </p:grpSp>
      <p:grpSp>
        <p:nvGrpSpPr>
          <p:cNvPr id="144" name="Group 143"/>
          <p:cNvGrpSpPr/>
          <p:nvPr/>
        </p:nvGrpSpPr>
        <p:grpSpPr>
          <a:xfrm>
            <a:off x="694546" y="1881607"/>
            <a:ext cx="2533594" cy="378855"/>
            <a:chOff x="573052" y="1986142"/>
            <a:chExt cx="2533594" cy="378855"/>
          </a:xfrm>
        </p:grpSpPr>
        <p:sp>
          <p:nvSpPr>
            <p:cNvPr id="141" name="Rectangle 140"/>
            <p:cNvSpPr/>
            <p:nvPr/>
          </p:nvSpPr>
          <p:spPr>
            <a:xfrm>
              <a:off x="573052" y="1986142"/>
              <a:ext cx="436741" cy="3771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618090" y="1987807"/>
              <a:ext cx="436741" cy="3771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669905" y="1987807"/>
              <a:ext cx="436741" cy="3771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461656" y="2258796"/>
            <a:ext cx="1583731" cy="2574429"/>
            <a:chOff x="340162" y="2363331"/>
            <a:chExt cx="1583731" cy="2574429"/>
          </a:xfrm>
        </p:grpSpPr>
        <p:pic>
          <p:nvPicPr>
            <p:cNvPr id="145" name="Picture 144"/>
            <p:cNvPicPr>
              <a:picLocks noChangeAspect="1"/>
            </p:cNvPicPr>
            <p:nvPr/>
          </p:nvPicPr>
          <p:blipFill>
            <a:blip r:embed="rId9"/>
            <a:stretch>
              <a:fillRect/>
            </a:stretch>
          </p:blipFill>
          <p:spPr>
            <a:xfrm>
              <a:off x="343629" y="3602234"/>
              <a:ext cx="1580264" cy="1335526"/>
            </a:xfrm>
            <a:prstGeom prst="rect">
              <a:avLst/>
            </a:prstGeom>
          </p:spPr>
        </p:pic>
        <p:sp>
          <p:nvSpPr>
            <p:cNvPr id="147" name="Rectangle 146"/>
            <p:cNvSpPr/>
            <p:nvPr/>
          </p:nvSpPr>
          <p:spPr>
            <a:xfrm>
              <a:off x="340162" y="3601059"/>
              <a:ext cx="1566151" cy="13366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Arrow Connector 149"/>
            <p:cNvCxnSpPr>
              <a:endCxn id="147" idx="0"/>
            </p:cNvCxnSpPr>
            <p:nvPr/>
          </p:nvCxnSpPr>
          <p:spPr>
            <a:xfrm>
              <a:off x="790140" y="2363331"/>
              <a:ext cx="333098" cy="12377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p:cNvGrpSpPr/>
          <p:nvPr/>
        </p:nvGrpSpPr>
        <p:grpSpPr>
          <a:xfrm>
            <a:off x="2313501" y="2260937"/>
            <a:ext cx="1571207" cy="2572286"/>
            <a:chOff x="2192007" y="2365472"/>
            <a:chExt cx="1571207" cy="2572286"/>
          </a:xfrm>
        </p:grpSpPr>
        <p:grpSp>
          <p:nvGrpSpPr>
            <p:cNvPr id="153" name="Group 152"/>
            <p:cNvGrpSpPr/>
            <p:nvPr/>
          </p:nvGrpSpPr>
          <p:grpSpPr>
            <a:xfrm>
              <a:off x="2192007" y="3601057"/>
              <a:ext cx="1571207" cy="1336701"/>
              <a:chOff x="2168675" y="3601059"/>
              <a:chExt cx="1571207" cy="1336701"/>
            </a:xfrm>
          </p:grpSpPr>
          <p:pic>
            <p:nvPicPr>
              <p:cNvPr id="146" name="Picture 145"/>
              <p:cNvPicPr>
                <a:picLocks noChangeAspect="1"/>
              </p:cNvPicPr>
              <p:nvPr/>
            </p:nvPicPr>
            <p:blipFill>
              <a:blip r:embed="rId10"/>
              <a:stretch>
                <a:fillRect/>
              </a:stretch>
            </p:blipFill>
            <p:spPr>
              <a:xfrm>
                <a:off x="2168675" y="3602234"/>
                <a:ext cx="1571207" cy="1335526"/>
              </a:xfrm>
              <a:prstGeom prst="rect">
                <a:avLst/>
              </a:prstGeom>
            </p:spPr>
          </p:pic>
          <p:sp>
            <p:nvSpPr>
              <p:cNvPr id="148" name="Rectangle 147"/>
              <p:cNvSpPr/>
              <p:nvPr/>
            </p:nvSpPr>
            <p:spPr>
              <a:xfrm>
                <a:off x="2177955" y="3601059"/>
                <a:ext cx="1561927" cy="13366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4" name="Straight Arrow Connector 153"/>
            <p:cNvCxnSpPr>
              <a:endCxn id="148" idx="0"/>
            </p:cNvCxnSpPr>
            <p:nvPr/>
          </p:nvCxnSpPr>
          <p:spPr>
            <a:xfrm>
              <a:off x="2862294" y="2365472"/>
              <a:ext cx="119957" cy="12355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a:off x="1957955" y="2260462"/>
            <a:ext cx="1921038" cy="2574228"/>
            <a:chOff x="1853656" y="2376799"/>
            <a:chExt cx="1921038" cy="2574228"/>
          </a:xfrm>
        </p:grpSpPr>
        <p:grpSp>
          <p:nvGrpSpPr>
            <p:cNvPr id="162" name="Group 161"/>
            <p:cNvGrpSpPr/>
            <p:nvPr/>
          </p:nvGrpSpPr>
          <p:grpSpPr>
            <a:xfrm>
              <a:off x="1853656" y="2376799"/>
              <a:ext cx="1896868" cy="2547685"/>
              <a:chOff x="1853656" y="2376799"/>
              <a:chExt cx="1896868" cy="2547685"/>
            </a:xfrm>
          </p:grpSpPr>
          <p:pic>
            <p:nvPicPr>
              <p:cNvPr id="158" name="Picture 157"/>
              <p:cNvPicPr>
                <a:picLocks noChangeAspect="1"/>
              </p:cNvPicPr>
              <p:nvPr/>
            </p:nvPicPr>
            <p:blipFill>
              <a:blip r:embed="rId11"/>
              <a:stretch>
                <a:fillRect/>
              </a:stretch>
            </p:blipFill>
            <p:spPr>
              <a:xfrm>
                <a:off x="2218867" y="3614328"/>
                <a:ext cx="1531657" cy="1310156"/>
              </a:xfrm>
              <a:prstGeom prst="rect">
                <a:avLst/>
              </a:prstGeom>
            </p:spPr>
          </p:pic>
          <p:cxnSp>
            <p:nvCxnSpPr>
              <p:cNvPr id="159" name="Straight Arrow Connector 158"/>
              <p:cNvCxnSpPr>
                <a:stCxn id="142" idx="2"/>
              </p:cNvCxnSpPr>
              <p:nvPr/>
            </p:nvCxnSpPr>
            <p:spPr>
              <a:xfrm>
                <a:off x="1853656" y="2376799"/>
                <a:ext cx="977482" cy="11904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3" name="Rectangle 162"/>
            <p:cNvSpPr/>
            <p:nvPr/>
          </p:nvSpPr>
          <p:spPr>
            <a:xfrm>
              <a:off x="2212767" y="3614328"/>
              <a:ext cx="1561927" cy="13366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5" name="Picture 164"/>
          <p:cNvPicPr>
            <a:picLocks noChangeAspect="1"/>
          </p:cNvPicPr>
          <p:nvPr/>
        </p:nvPicPr>
        <p:blipFill>
          <a:blip r:embed="rId12"/>
          <a:stretch>
            <a:fillRect/>
          </a:stretch>
        </p:blipFill>
        <p:spPr>
          <a:xfrm>
            <a:off x="2338307" y="3530159"/>
            <a:ext cx="1500084" cy="1269424"/>
          </a:xfrm>
          <a:prstGeom prst="rect">
            <a:avLst/>
          </a:prstGeom>
        </p:spPr>
      </p:pic>
      <p:pic>
        <p:nvPicPr>
          <p:cNvPr id="166" name="Picture 165"/>
          <p:cNvPicPr>
            <a:picLocks noChangeAspect="1"/>
          </p:cNvPicPr>
          <p:nvPr/>
        </p:nvPicPr>
        <p:blipFill>
          <a:blip r:embed="rId13"/>
          <a:stretch>
            <a:fillRect/>
          </a:stretch>
        </p:blipFill>
        <p:spPr>
          <a:xfrm>
            <a:off x="481079" y="3547204"/>
            <a:ext cx="1476876" cy="1223475"/>
          </a:xfrm>
          <a:prstGeom prst="rect">
            <a:avLst/>
          </a:prstGeom>
        </p:spPr>
      </p:pic>
      <p:grpSp>
        <p:nvGrpSpPr>
          <p:cNvPr id="171" name="Group 170"/>
          <p:cNvGrpSpPr/>
          <p:nvPr/>
        </p:nvGrpSpPr>
        <p:grpSpPr>
          <a:xfrm>
            <a:off x="99339" y="1776206"/>
            <a:ext cx="3994897" cy="1204319"/>
            <a:chOff x="86570" y="1596986"/>
            <a:chExt cx="3994897" cy="1204319"/>
          </a:xfrm>
        </p:grpSpPr>
        <p:pic>
          <p:nvPicPr>
            <p:cNvPr id="167" name="Picture 166"/>
            <p:cNvPicPr>
              <a:picLocks noChangeAspect="1"/>
            </p:cNvPicPr>
            <p:nvPr/>
          </p:nvPicPr>
          <p:blipFill>
            <a:blip r:embed="rId14"/>
            <a:stretch>
              <a:fillRect/>
            </a:stretch>
          </p:blipFill>
          <p:spPr>
            <a:xfrm>
              <a:off x="86570" y="1596986"/>
              <a:ext cx="1019039" cy="1204319"/>
            </a:xfrm>
            <a:prstGeom prst="rect">
              <a:avLst/>
            </a:prstGeom>
          </p:spPr>
        </p:pic>
        <p:pic>
          <p:nvPicPr>
            <p:cNvPr id="168" name="Picture 167"/>
            <p:cNvPicPr>
              <a:picLocks noChangeAspect="1"/>
            </p:cNvPicPr>
            <p:nvPr/>
          </p:nvPicPr>
          <p:blipFill>
            <a:blip r:embed="rId15"/>
            <a:stretch>
              <a:fillRect/>
            </a:stretch>
          </p:blipFill>
          <p:spPr>
            <a:xfrm>
              <a:off x="3098211" y="1596987"/>
              <a:ext cx="983256" cy="1198986"/>
            </a:xfrm>
            <a:prstGeom prst="rect">
              <a:avLst/>
            </a:prstGeom>
          </p:spPr>
        </p:pic>
        <p:pic>
          <p:nvPicPr>
            <p:cNvPr id="169" name="Picture 168"/>
            <p:cNvPicPr>
              <a:picLocks noChangeAspect="1"/>
            </p:cNvPicPr>
            <p:nvPr/>
          </p:nvPicPr>
          <p:blipFill>
            <a:blip r:embed="rId6"/>
            <a:stretch>
              <a:fillRect/>
            </a:stretch>
          </p:blipFill>
          <p:spPr>
            <a:xfrm>
              <a:off x="1134958" y="1596986"/>
              <a:ext cx="954063" cy="1198986"/>
            </a:xfrm>
            <a:prstGeom prst="rect">
              <a:avLst/>
            </a:prstGeom>
          </p:spPr>
        </p:pic>
        <p:pic>
          <p:nvPicPr>
            <p:cNvPr id="170" name="Picture 169"/>
            <p:cNvPicPr>
              <a:picLocks noChangeAspect="1"/>
            </p:cNvPicPr>
            <p:nvPr/>
          </p:nvPicPr>
          <p:blipFill>
            <a:blip r:embed="rId7"/>
            <a:stretch>
              <a:fillRect/>
            </a:stretch>
          </p:blipFill>
          <p:spPr>
            <a:xfrm>
              <a:off x="2125829" y="1596986"/>
              <a:ext cx="938541" cy="1192612"/>
            </a:xfrm>
            <a:prstGeom prst="rect">
              <a:avLst/>
            </a:prstGeom>
          </p:spPr>
        </p:pic>
      </p:grpSp>
      <p:grpSp>
        <p:nvGrpSpPr>
          <p:cNvPr id="181" name="Group 180"/>
          <p:cNvGrpSpPr/>
          <p:nvPr/>
        </p:nvGrpSpPr>
        <p:grpSpPr>
          <a:xfrm>
            <a:off x="3065495" y="2975193"/>
            <a:ext cx="1083695" cy="2028880"/>
            <a:chOff x="3052726" y="2795973"/>
            <a:chExt cx="1083695" cy="2028880"/>
          </a:xfrm>
        </p:grpSpPr>
        <p:grpSp>
          <p:nvGrpSpPr>
            <p:cNvPr id="176" name="Group 175"/>
            <p:cNvGrpSpPr/>
            <p:nvPr/>
          </p:nvGrpSpPr>
          <p:grpSpPr>
            <a:xfrm>
              <a:off x="3052726" y="3105058"/>
              <a:ext cx="1083695" cy="1719795"/>
              <a:chOff x="3047991" y="3066152"/>
              <a:chExt cx="1083695" cy="1719795"/>
            </a:xfrm>
          </p:grpSpPr>
          <p:pic>
            <p:nvPicPr>
              <p:cNvPr id="172" name="Picture 171"/>
              <p:cNvPicPr>
                <a:picLocks noChangeAspect="1"/>
              </p:cNvPicPr>
              <p:nvPr/>
            </p:nvPicPr>
            <p:blipFill>
              <a:blip r:embed="rId16"/>
              <a:stretch>
                <a:fillRect/>
              </a:stretch>
            </p:blipFill>
            <p:spPr>
              <a:xfrm>
                <a:off x="3100914" y="3066152"/>
                <a:ext cx="977848" cy="1265561"/>
              </a:xfrm>
              <a:prstGeom prst="rect">
                <a:avLst/>
              </a:prstGeom>
            </p:spPr>
          </p:pic>
          <p:sp>
            <p:nvSpPr>
              <p:cNvPr id="173" name="TextBox 172"/>
              <p:cNvSpPr txBox="1"/>
              <p:nvPr/>
            </p:nvSpPr>
            <p:spPr>
              <a:xfrm>
                <a:off x="3047991" y="4324282"/>
                <a:ext cx="1083695" cy="461665"/>
              </a:xfrm>
              <a:prstGeom prst="rect">
                <a:avLst/>
              </a:prstGeom>
              <a:noFill/>
            </p:spPr>
            <p:txBody>
              <a:bodyPr wrap="none" rtlCol="0">
                <a:spAutoFit/>
              </a:bodyPr>
              <a:lstStyle/>
              <a:p>
                <a:r>
                  <a:rPr lang="es-ES" sz="1200" b="1" dirty="0" err="1" smtClean="0"/>
                  <a:t>Hyper</a:t>
                </a:r>
                <a:r>
                  <a:rPr lang="es-ES" sz="1200" b="1" dirty="0" smtClean="0"/>
                  <a:t>-intense</a:t>
                </a:r>
              </a:p>
              <a:p>
                <a:pPr algn="ctr"/>
                <a:r>
                  <a:rPr lang="es-ES" sz="1200" b="1" dirty="0" err="1" smtClean="0"/>
                  <a:t>regions</a:t>
                </a:r>
                <a:endParaRPr lang="en-US" sz="1200" b="1" dirty="0"/>
              </a:p>
            </p:txBody>
          </p:sp>
        </p:grpSp>
        <p:cxnSp>
          <p:nvCxnSpPr>
            <p:cNvPr id="174" name="Straight Arrow Connector 173"/>
            <p:cNvCxnSpPr>
              <a:stCxn id="168" idx="2"/>
              <a:endCxn id="172" idx="0"/>
            </p:cNvCxnSpPr>
            <p:nvPr/>
          </p:nvCxnSpPr>
          <p:spPr>
            <a:xfrm>
              <a:off x="3589839" y="2795973"/>
              <a:ext cx="4734" cy="3090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p:nvGrpSpPr>
        <p:grpSpPr>
          <a:xfrm>
            <a:off x="213874" y="2078274"/>
            <a:ext cx="3058741" cy="2799152"/>
            <a:chOff x="548703" y="3713361"/>
            <a:chExt cx="3058741" cy="2799152"/>
          </a:xfrm>
        </p:grpSpPr>
        <p:grpSp>
          <p:nvGrpSpPr>
            <p:cNvPr id="208" name="Group 207"/>
            <p:cNvGrpSpPr/>
            <p:nvPr/>
          </p:nvGrpSpPr>
          <p:grpSpPr>
            <a:xfrm>
              <a:off x="548703" y="3713361"/>
              <a:ext cx="2356530" cy="378350"/>
              <a:chOff x="224718" y="1918761"/>
              <a:chExt cx="2356530" cy="378350"/>
            </a:xfrm>
          </p:grpSpPr>
          <p:sp>
            <p:nvSpPr>
              <p:cNvPr id="191" name="Rectangle 190"/>
              <p:cNvSpPr/>
              <p:nvPr/>
            </p:nvSpPr>
            <p:spPr>
              <a:xfrm>
                <a:off x="2144507" y="1919921"/>
                <a:ext cx="436741" cy="3771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1190803" y="1919921"/>
                <a:ext cx="436741" cy="3771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224718" y="1918761"/>
                <a:ext cx="436741" cy="3771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4" name="Straight Arrow Connector 193"/>
            <p:cNvCxnSpPr/>
            <p:nvPr/>
          </p:nvCxnSpPr>
          <p:spPr>
            <a:xfrm>
              <a:off x="2700350" y="4093767"/>
              <a:ext cx="81267" cy="10452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a:off x="2045517" y="5175814"/>
              <a:ext cx="1561927" cy="1336699"/>
              <a:chOff x="500824" y="4146720"/>
              <a:chExt cx="1561927" cy="1336699"/>
            </a:xfrm>
          </p:grpSpPr>
          <p:pic>
            <p:nvPicPr>
              <p:cNvPr id="196" name="Picture 195"/>
              <p:cNvPicPr>
                <a:picLocks noChangeAspect="1"/>
              </p:cNvPicPr>
              <p:nvPr/>
            </p:nvPicPr>
            <p:blipFill>
              <a:blip r:embed="rId17"/>
              <a:stretch>
                <a:fillRect/>
              </a:stretch>
            </p:blipFill>
            <p:spPr>
              <a:xfrm>
                <a:off x="532699" y="4166198"/>
                <a:ext cx="1530052" cy="1302801"/>
              </a:xfrm>
              <a:prstGeom prst="rect">
                <a:avLst/>
              </a:prstGeom>
            </p:spPr>
          </p:pic>
          <p:sp>
            <p:nvSpPr>
              <p:cNvPr id="197" name="Rectangle 196"/>
              <p:cNvSpPr/>
              <p:nvPr/>
            </p:nvSpPr>
            <p:spPr>
              <a:xfrm>
                <a:off x="500824" y="4146720"/>
                <a:ext cx="1561927" cy="13366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7" name="Group 206"/>
          <p:cNvGrpSpPr/>
          <p:nvPr/>
        </p:nvGrpSpPr>
        <p:grpSpPr>
          <a:xfrm>
            <a:off x="457269" y="2488014"/>
            <a:ext cx="1561927" cy="2774713"/>
            <a:chOff x="464166" y="2275808"/>
            <a:chExt cx="1561927" cy="2774713"/>
          </a:xfrm>
        </p:grpSpPr>
        <p:grpSp>
          <p:nvGrpSpPr>
            <p:cNvPr id="204" name="Group 203"/>
            <p:cNvGrpSpPr/>
            <p:nvPr/>
          </p:nvGrpSpPr>
          <p:grpSpPr>
            <a:xfrm>
              <a:off x="464166" y="3713822"/>
              <a:ext cx="1561927" cy="1336699"/>
              <a:chOff x="2407880" y="5607134"/>
              <a:chExt cx="1561927" cy="1336699"/>
            </a:xfrm>
          </p:grpSpPr>
          <p:pic>
            <p:nvPicPr>
              <p:cNvPr id="200" name="Picture 199"/>
              <p:cNvPicPr>
                <a:picLocks noChangeAspect="1"/>
              </p:cNvPicPr>
              <p:nvPr/>
            </p:nvPicPr>
            <p:blipFill>
              <a:blip r:embed="rId18"/>
              <a:stretch>
                <a:fillRect/>
              </a:stretch>
            </p:blipFill>
            <p:spPr>
              <a:xfrm>
                <a:off x="2423762" y="5628575"/>
                <a:ext cx="1528733" cy="1310343"/>
              </a:xfrm>
              <a:prstGeom prst="rect">
                <a:avLst/>
              </a:prstGeom>
            </p:spPr>
          </p:pic>
          <p:sp>
            <p:nvSpPr>
              <p:cNvPr id="203" name="Rectangle 202"/>
              <p:cNvSpPr/>
              <p:nvPr/>
            </p:nvSpPr>
            <p:spPr>
              <a:xfrm>
                <a:off x="2407880" y="5607134"/>
                <a:ext cx="1561927" cy="13366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5" name="Straight Arrow Connector 204"/>
            <p:cNvCxnSpPr>
              <a:endCxn id="203" idx="0"/>
            </p:cNvCxnSpPr>
            <p:nvPr/>
          </p:nvCxnSpPr>
          <p:spPr>
            <a:xfrm flipH="1">
              <a:off x="1245130" y="2275808"/>
              <a:ext cx="145935" cy="14380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227F3176-F9F6-45D0-9446-6BF35B4A50FB}" type="slidenum">
              <a:rPr lang="en-US" smtClean="0"/>
              <a:pPr/>
              <a:t>56</a:t>
            </a:fld>
            <a:r>
              <a:rPr lang="en-US" smtClean="0"/>
              <a:t> / 75</a:t>
            </a:r>
            <a:endParaRPr lang="en-US" dirty="0"/>
          </a:p>
        </p:txBody>
      </p:sp>
      <p:sp>
        <p:nvSpPr>
          <p:cNvPr id="6" name="Rectangle 5"/>
          <p:cNvSpPr/>
          <p:nvPr/>
        </p:nvSpPr>
        <p:spPr>
          <a:xfrm>
            <a:off x="5581932" y="3268654"/>
            <a:ext cx="351378" cy="276999"/>
          </a:xfrm>
          <a:prstGeom prst="rect">
            <a:avLst/>
          </a:prstGeom>
        </p:spPr>
        <p:txBody>
          <a:bodyPr wrap="none">
            <a:spAutoFit/>
          </a:bodyPr>
          <a:lstStyle/>
          <a:p>
            <a:r>
              <a:rPr lang="es-ES" sz="1200" b="1" dirty="0" smtClean="0"/>
              <a:t>no</a:t>
            </a:r>
            <a:endParaRPr lang="en-US" sz="1200" dirty="0"/>
          </a:p>
        </p:txBody>
      </p:sp>
      <p:sp>
        <p:nvSpPr>
          <p:cNvPr id="120" name="Rectangle 119"/>
          <p:cNvSpPr/>
          <p:nvPr/>
        </p:nvSpPr>
        <p:spPr>
          <a:xfrm>
            <a:off x="6160923" y="2848958"/>
            <a:ext cx="392928" cy="276999"/>
          </a:xfrm>
          <a:prstGeom prst="rect">
            <a:avLst/>
          </a:prstGeom>
        </p:spPr>
        <p:txBody>
          <a:bodyPr wrap="none">
            <a:spAutoFit/>
          </a:bodyPr>
          <a:lstStyle/>
          <a:p>
            <a:r>
              <a:rPr lang="es-ES" sz="1200" b="1" dirty="0" smtClean="0"/>
              <a:t>yes</a:t>
            </a:r>
            <a:endParaRPr lang="en-US" sz="1200" dirty="0"/>
          </a:p>
        </p:txBody>
      </p:sp>
      <p:sp>
        <p:nvSpPr>
          <p:cNvPr id="121" name="Rectangle 120"/>
          <p:cNvSpPr/>
          <p:nvPr/>
        </p:nvSpPr>
        <p:spPr>
          <a:xfrm>
            <a:off x="7862341" y="3275884"/>
            <a:ext cx="392928" cy="276999"/>
          </a:xfrm>
          <a:prstGeom prst="rect">
            <a:avLst/>
          </a:prstGeom>
        </p:spPr>
        <p:txBody>
          <a:bodyPr wrap="none">
            <a:spAutoFit/>
          </a:bodyPr>
          <a:lstStyle/>
          <a:p>
            <a:r>
              <a:rPr lang="es-ES" sz="1200" b="1" dirty="0" smtClean="0"/>
              <a:t>yes</a:t>
            </a:r>
            <a:endParaRPr lang="en-US" sz="1200" dirty="0"/>
          </a:p>
        </p:txBody>
      </p:sp>
      <p:sp>
        <p:nvSpPr>
          <p:cNvPr id="122" name="Rectangle 121"/>
          <p:cNvSpPr/>
          <p:nvPr/>
        </p:nvSpPr>
        <p:spPr>
          <a:xfrm>
            <a:off x="5561157" y="5000511"/>
            <a:ext cx="392928" cy="276999"/>
          </a:xfrm>
          <a:prstGeom prst="rect">
            <a:avLst/>
          </a:prstGeom>
        </p:spPr>
        <p:txBody>
          <a:bodyPr wrap="none">
            <a:spAutoFit/>
          </a:bodyPr>
          <a:lstStyle/>
          <a:p>
            <a:r>
              <a:rPr lang="es-ES" sz="1200" b="1" dirty="0" smtClean="0"/>
              <a:t>yes</a:t>
            </a:r>
            <a:endParaRPr lang="en-US" sz="1200" dirty="0"/>
          </a:p>
        </p:txBody>
      </p:sp>
      <p:sp>
        <p:nvSpPr>
          <p:cNvPr id="124" name="Rectangle 123"/>
          <p:cNvSpPr/>
          <p:nvPr/>
        </p:nvSpPr>
        <p:spPr>
          <a:xfrm>
            <a:off x="7850564" y="5117443"/>
            <a:ext cx="392928" cy="276999"/>
          </a:xfrm>
          <a:prstGeom prst="rect">
            <a:avLst/>
          </a:prstGeom>
        </p:spPr>
        <p:txBody>
          <a:bodyPr wrap="none">
            <a:spAutoFit/>
          </a:bodyPr>
          <a:lstStyle/>
          <a:p>
            <a:r>
              <a:rPr lang="es-ES" sz="1200" b="1" dirty="0" smtClean="0"/>
              <a:t>yes</a:t>
            </a:r>
            <a:endParaRPr lang="en-US" sz="1200" dirty="0"/>
          </a:p>
        </p:txBody>
      </p:sp>
    </p:spTree>
    <p:extLst>
      <p:ext uri="{BB962C8B-B14F-4D97-AF65-F5344CB8AC3E}">
        <p14:creationId xmlns:p14="http://schemas.microsoft.com/office/powerpoint/2010/main" val="173331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31"/>
                                        </p:tgtEl>
                                      </p:cBhvr>
                                    </p:animEffect>
                                    <p:set>
                                      <p:cBhvr>
                                        <p:cTn id="25" dur="1" fill="hold">
                                          <p:stCondLst>
                                            <p:cond delay="499"/>
                                          </p:stCondLst>
                                        </p:cTn>
                                        <p:tgtEl>
                                          <p:spTgt spid="13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5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56"/>
                                        </p:tgtEl>
                                      </p:cBhvr>
                                    </p:animEffect>
                                    <p:set>
                                      <p:cBhvr>
                                        <p:cTn id="42" dur="1" fill="hold">
                                          <p:stCondLst>
                                            <p:cond delay="499"/>
                                          </p:stCondLst>
                                        </p:cTn>
                                        <p:tgtEl>
                                          <p:spTgt spid="156"/>
                                        </p:tgtEl>
                                        <p:attrNameLst>
                                          <p:attrName>style.visibility</p:attrName>
                                        </p:attrNameLst>
                                      </p:cBhvr>
                                      <p:to>
                                        <p:strVal val="hidden"/>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6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6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60"/>
                                        </p:tgtEl>
                                        <p:attrNameLst>
                                          <p:attrName>style.visibility</p:attrName>
                                        </p:attrNameLst>
                                      </p:cBhvr>
                                      <p:to>
                                        <p:strVal val="visible"/>
                                      </p:to>
                                    </p:set>
                                  </p:childTnLst>
                                </p:cTn>
                              </p:par>
                              <p:par>
                                <p:cTn id="64" presetID="10" presetClass="exit" presetSubtype="0" fill="hold" nodeType="withEffect">
                                  <p:stCondLst>
                                    <p:cond delay="0"/>
                                  </p:stCondLst>
                                  <p:childTnLst>
                                    <p:animEffect transition="out" filter="fade">
                                      <p:cBhvr>
                                        <p:cTn id="65" dur="500"/>
                                        <p:tgtEl>
                                          <p:spTgt spid="156"/>
                                        </p:tgtEl>
                                      </p:cBhvr>
                                    </p:animEffect>
                                    <p:set>
                                      <p:cBhvr>
                                        <p:cTn id="66" dur="1" fill="hold">
                                          <p:stCondLst>
                                            <p:cond delay="499"/>
                                          </p:stCondLst>
                                        </p:cTn>
                                        <p:tgtEl>
                                          <p:spTgt spid="15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64"/>
                                        </p:tgtEl>
                                      </p:cBhvr>
                                    </p:animEffect>
                                    <p:set>
                                      <p:cBhvr>
                                        <p:cTn id="69" dur="1" fill="hold">
                                          <p:stCondLst>
                                            <p:cond delay="499"/>
                                          </p:stCondLst>
                                        </p:cTn>
                                        <p:tgtEl>
                                          <p:spTgt spid="164"/>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65"/>
                                        </p:tgtEl>
                                      </p:cBhvr>
                                    </p:animEffect>
                                    <p:set>
                                      <p:cBhvr>
                                        <p:cTn id="72" dur="1" fill="hold">
                                          <p:stCondLst>
                                            <p:cond delay="499"/>
                                          </p:stCondLst>
                                        </p:cTn>
                                        <p:tgtEl>
                                          <p:spTgt spid="165"/>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1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6"/>
                                        </p:tgtEl>
                                        <p:attrNameLst>
                                          <p:attrName>style.visibility</p:attrName>
                                        </p:attrNameLst>
                                      </p:cBhvr>
                                      <p:to>
                                        <p:strVal val="visible"/>
                                      </p:to>
                                    </p:set>
                                  </p:childTnLst>
                                </p:cTn>
                              </p:par>
                              <p:par>
                                <p:cTn id="93" presetID="10" presetClass="exit" presetSubtype="0" fill="hold" nodeType="withEffect">
                                  <p:stCondLst>
                                    <p:cond delay="0"/>
                                  </p:stCondLst>
                                  <p:childTnLst>
                                    <p:animEffect transition="out" filter="fade">
                                      <p:cBhvr>
                                        <p:cTn id="94" dur="500"/>
                                        <p:tgtEl>
                                          <p:spTgt spid="139"/>
                                        </p:tgtEl>
                                      </p:cBhvr>
                                    </p:animEffect>
                                    <p:set>
                                      <p:cBhvr>
                                        <p:cTn id="95" dur="1" fill="hold">
                                          <p:stCondLst>
                                            <p:cond delay="499"/>
                                          </p:stCondLst>
                                        </p:cTn>
                                        <p:tgtEl>
                                          <p:spTgt spid="139"/>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44"/>
                                        </p:tgtEl>
                                      </p:cBhvr>
                                    </p:animEffect>
                                    <p:set>
                                      <p:cBhvr>
                                        <p:cTn id="98" dur="1" fill="hold">
                                          <p:stCondLst>
                                            <p:cond delay="499"/>
                                          </p:stCondLst>
                                        </p:cTn>
                                        <p:tgtEl>
                                          <p:spTgt spid="14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52"/>
                                        </p:tgtEl>
                                      </p:cBhvr>
                                    </p:animEffect>
                                    <p:set>
                                      <p:cBhvr>
                                        <p:cTn id="101" dur="1" fill="hold">
                                          <p:stCondLst>
                                            <p:cond delay="499"/>
                                          </p:stCondLst>
                                        </p:cTn>
                                        <p:tgtEl>
                                          <p:spTgt spid="152"/>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66"/>
                                        </p:tgtEl>
                                      </p:cBhvr>
                                    </p:animEffect>
                                    <p:set>
                                      <p:cBhvr>
                                        <p:cTn id="104" dur="1" fill="hold">
                                          <p:stCondLst>
                                            <p:cond delay="499"/>
                                          </p:stCondLst>
                                        </p:cTn>
                                        <p:tgtEl>
                                          <p:spTgt spid="166"/>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7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8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8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0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9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2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9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0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9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2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 grpId="0" animBg="1"/>
      <p:bldP spid="6" grpId="0"/>
      <p:bldP spid="120" grpId="0"/>
      <p:bldP spid="121" grpId="0"/>
      <p:bldP spid="122" grpId="0"/>
      <p:bldP spid="12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445995"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a:latin typeface="Roboto" pitchFamily="2" charset="0"/>
                <a:ea typeface="Roboto" pitchFamily="2" charset="0"/>
              </a:rPr>
              <a:t>t</a:t>
            </a:r>
            <a:r>
              <a:rPr lang="es-ES" sz="2800" b="1" dirty="0" err="1" smtClean="0">
                <a:latin typeface="Roboto" pitchFamily="2" charset="0"/>
                <a:ea typeface="Roboto" pitchFamily="2" charset="0"/>
              </a:rPr>
              <a: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5" name="Rectangle 4"/>
          <p:cNvSpPr/>
          <p:nvPr/>
        </p:nvSpPr>
        <p:spPr>
          <a:xfrm>
            <a:off x="165772" y="859055"/>
            <a:ext cx="7968514" cy="369332"/>
          </a:xfrm>
          <a:prstGeom prst="rect">
            <a:avLst/>
          </a:prstGeom>
        </p:spPr>
        <p:txBody>
          <a:bodyPr wrap="square">
            <a:spAutoFit/>
          </a:bodyPr>
          <a:lstStyle/>
          <a:p>
            <a:r>
              <a:rPr lang="es-ES" b="1" dirty="0" err="1" smtClean="0">
                <a:latin typeface="Roboto" pitchFamily="2" charset="0"/>
                <a:ea typeface="Roboto" pitchFamily="2" charset="0"/>
              </a:rPr>
              <a:t>Proposed</a:t>
            </a:r>
            <a:r>
              <a:rPr lang="es-ES" b="1" dirty="0" smtClean="0">
                <a:latin typeface="Roboto" pitchFamily="2" charset="0"/>
                <a:ea typeface="Roboto" pitchFamily="2" charset="0"/>
              </a:rPr>
              <a:t> </a:t>
            </a:r>
            <a:r>
              <a:rPr lang="es-ES" b="1" dirty="0" err="1" smtClean="0">
                <a:latin typeface="Roboto" pitchFamily="2" charset="0"/>
                <a:ea typeface="Roboto" pitchFamily="2" charset="0"/>
              </a:rPr>
              <a:t>method</a:t>
            </a:r>
            <a:r>
              <a:rPr lang="es-ES" b="1" dirty="0" smtClean="0">
                <a:latin typeface="Roboto" pitchFamily="2" charset="0"/>
                <a:ea typeface="Roboto" pitchFamily="2" charset="0"/>
              </a:rPr>
              <a:t>: </a:t>
            </a:r>
          </a:p>
        </p:txBody>
      </p:sp>
      <p:grpSp>
        <p:nvGrpSpPr>
          <p:cNvPr id="7" name="Group 6"/>
          <p:cNvGrpSpPr/>
          <p:nvPr/>
        </p:nvGrpSpPr>
        <p:grpSpPr>
          <a:xfrm>
            <a:off x="349481" y="2841615"/>
            <a:ext cx="873302" cy="1501171"/>
            <a:chOff x="374116" y="2470644"/>
            <a:chExt cx="1080089" cy="1925782"/>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374116" y="2470644"/>
              <a:ext cx="1080089" cy="1431286"/>
            </a:xfrm>
            <a:prstGeom prst="rect">
              <a:avLst/>
            </a:prstGeom>
          </p:spPr>
        </p:pic>
        <p:sp>
          <p:nvSpPr>
            <p:cNvPr id="6" name="TextBox 5"/>
            <p:cNvSpPr txBox="1"/>
            <p:nvPr/>
          </p:nvSpPr>
          <p:spPr>
            <a:xfrm>
              <a:off x="463719" y="3962111"/>
              <a:ext cx="900882" cy="434315"/>
            </a:xfrm>
            <a:prstGeom prst="rect">
              <a:avLst/>
            </a:prstGeom>
            <a:noFill/>
          </p:spPr>
          <p:txBody>
            <a:bodyPr wrap="square" rtlCol="0">
              <a:spAutoFit/>
            </a:bodyPr>
            <a:lstStyle/>
            <a:p>
              <a:r>
                <a:rPr lang="es-ES" sz="1600" dirty="0" smtClean="0">
                  <a:latin typeface="Roboto" pitchFamily="2" charset="0"/>
                  <a:ea typeface="Roboto" pitchFamily="2" charset="0"/>
                </a:rPr>
                <a:t>T1-w</a:t>
              </a:r>
              <a:endParaRPr lang="en-US" sz="1600" dirty="0">
                <a:latin typeface="Roboto" pitchFamily="2" charset="0"/>
                <a:ea typeface="Roboto" pitchFamily="2" charset="0"/>
              </a:endParaRPr>
            </a:p>
          </p:txBody>
        </p:sp>
      </p:grpSp>
      <p:grpSp>
        <p:nvGrpSpPr>
          <p:cNvPr id="24" name="Group 23"/>
          <p:cNvGrpSpPr/>
          <p:nvPr/>
        </p:nvGrpSpPr>
        <p:grpSpPr>
          <a:xfrm>
            <a:off x="412191" y="5073204"/>
            <a:ext cx="837134" cy="1394722"/>
            <a:chOff x="6903410" y="4065237"/>
            <a:chExt cx="883464" cy="1458322"/>
          </a:xfrm>
        </p:grpSpPr>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6903410" y="4065237"/>
              <a:ext cx="883464" cy="1104330"/>
            </a:xfrm>
            <a:prstGeom prst="rect">
              <a:avLst/>
            </a:prstGeom>
          </p:spPr>
        </p:pic>
        <p:sp>
          <p:nvSpPr>
            <p:cNvPr id="23" name="TextBox 22"/>
            <p:cNvSpPr txBox="1"/>
            <p:nvPr/>
          </p:nvSpPr>
          <p:spPr>
            <a:xfrm>
              <a:off x="6903410" y="5169567"/>
              <a:ext cx="851211" cy="353992"/>
            </a:xfrm>
            <a:prstGeom prst="rect">
              <a:avLst/>
            </a:prstGeom>
            <a:noFill/>
          </p:spPr>
          <p:txBody>
            <a:bodyPr wrap="square" rtlCol="0">
              <a:spAutoFit/>
            </a:bodyPr>
            <a:lstStyle/>
            <a:p>
              <a:r>
                <a:rPr lang="es-ES" sz="1600" dirty="0" smtClean="0">
                  <a:latin typeface="Roboto" pitchFamily="2" charset="0"/>
                  <a:ea typeface="Roboto" pitchFamily="2" charset="0"/>
                </a:rPr>
                <a:t>FLAIR</a:t>
              </a:r>
              <a:endParaRPr lang="en-US" sz="1600" dirty="0">
                <a:latin typeface="Roboto" pitchFamily="2" charset="0"/>
                <a:ea typeface="Roboto" pitchFamily="2" charset="0"/>
              </a:endParaRPr>
            </a:p>
          </p:txBody>
        </p:sp>
      </p:grpSp>
      <p:grpSp>
        <p:nvGrpSpPr>
          <p:cNvPr id="27" name="Group 26"/>
          <p:cNvGrpSpPr/>
          <p:nvPr/>
        </p:nvGrpSpPr>
        <p:grpSpPr>
          <a:xfrm>
            <a:off x="2199561" y="2850302"/>
            <a:ext cx="1749845" cy="1685566"/>
            <a:chOff x="2223899" y="3846390"/>
            <a:chExt cx="1749845" cy="1685566"/>
          </a:xfrm>
        </p:grpSpPr>
        <p:pic>
          <p:nvPicPr>
            <p:cNvPr id="25" name="Picture 24"/>
            <p:cNvPicPr>
              <a:picLocks noChangeAspect="1"/>
            </p:cNvPicPr>
            <p:nvPr/>
          </p:nvPicPr>
          <p:blipFill>
            <a:blip r:embed="rId6"/>
            <a:stretch>
              <a:fillRect/>
            </a:stretch>
          </p:blipFill>
          <p:spPr>
            <a:xfrm>
              <a:off x="2697849" y="3846390"/>
              <a:ext cx="871446" cy="1100791"/>
            </a:xfrm>
            <a:prstGeom prst="rect">
              <a:avLst/>
            </a:prstGeom>
          </p:spPr>
        </p:pic>
        <p:sp>
          <p:nvSpPr>
            <p:cNvPr id="26" name="TextBox 25"/>
            <p:cNvSpPr txBox="1"/>
            <p:nvPr/>
          </p:nvSpPr>
          <p:spPr>
            <a:xfrm>
              <a:off x="2223899" y="4947181"/>
              <a:ext cx="1749845" cy="584775"/>
            </a:xfrm>
            <a:prstGeom prst="rect">
              <a:avLst/>
            </a:prstGeom>
            <a:noFill/>
          </p:spPr>
          <p:txBody>
            <a:bodyPr wrap="square" rtlCol="0">
              <a:spAutoFit/>
            </a:bodyPr>
            <a:lstStyle/>
            <a:p>
              <a:pPr algn="ctr"/>
              <a:r>
                <a:rPr lang="es-ES" sz="1600" dirty="0" smtClean="0">
                  <a:latin typeface="Roboto" pitchFamily="2" charset="0"/>
                  <a:ea typeface="Roboto" pitchFamily="2" charset="0"/>
                </a:rPr>
                <a:t>5 </a:t>
              </a:r>
              <a:r>
                <a:rPr lang="es-ES" sz="1600" dirty="0" err="1" smtClean="0">
                  <a:latin typeface="Roboto" pitchFamily="2" charset="0"/>
                  <a:ea typeface="Roboto" pitchFamily="2" charset="0"/>
                </a:rPr>
                <a:t>class</a:t>
              </a:r>
              <a:r>
                <a:rPr lang="es-ES" sz="1600" dirty="0" smtClean="0">
                  <a:latin typeface="Roboto" pitchFamily="2" charset="0"/>
                  <a:ea typeface="Roboto" pitchFamily="2" charset="0"/>
                </a:rPr>
                <a:t> </a:t>
              </a:r>
            </a:p>
            <a:p>
              <a:pPr algn="ctr"/>
              <a:r>
                <a:rPr lang="es-ES" sz="1600" dirty="0" err="1" smtClean="0">
                  <a:latin typeface="Roboto" pitchFamily="2" charset="0"/>
                  <a:ea typeface="Roboto" pitchFamily="2" charset="0"/>
                </a:rPr>
                <a:t>segmentation</a:t>
              </a:r>
              <a:endParaRPr lang="en-US" sz="1600" dirty="0">
                <a:latin typeface="Roboto" pitchFamily="2" charset="0"/>
                <a:ea typeface="Roboto" pitchFamily="2" charset="0"/>
              </a:endParaRPr>
            </a:p>
          </p:txBody>
        </p:sp>
      </p:grpSp>
      <p:grpSp>
        <p:nvGrpSpPr>
          <p:cNvPr id="30" name="Group 29"/>
          <p:cNvGrpSpPr/>
          <p:nvPr/>
        </p:nvGrpSpPr>
        <p:grpSpPr>
          <a:xfrm>
            <a:off x="3889316" y="2868810"/>
            <a:ext cx="2006065" cy="1683580"/>
            <a:chOff x="3156919" y="3594065"/>
            <a:chExt cx="2006065" cy="1683580"/>
          </a:xfrm>
        </p:grpSpPr>
        <p:pic>
          <p:nvPicPr>
            <p:cNvPr id="28" name="Picture 27"/>
            <p:cNvPicPr>
              <a:picLocks noChangeAspect="1"/>
            </p:cNvPicPr>
            <p:nvPr/>
          </p:nvPicPr>
          <p:blipFill>
            <a:blip r:embed="rId7"/>
            <a:stretch>
              <a:fillRect/>
            </a:stretch>
          </p:blipFill>
          <p:spPr>
            <a:xfrm>
              <a:off x="3768061" y="3594065"/>
              <a:ext cx="868221" cy="1067074"/>
            </a:xfrm>
            <a:prstGeom prst="rect">
              <a:avLst/>
            </a:prstGeom>
          </p:spPr>
        </p:pic>
        <p:sp>
          <p:nvSpPr>
            <p:cNvPr id="29" name="TextBox 28"/>
            <p:cNvSpPr txBox="1"/>
            <p:nvPr/>
          </p:nvSpPr>
          <p:spPr>
            <a:xfrm>
              <a:off x="3156919" y="4692870"/>
              <a:ext cx="2006065" cy="584775"/>
            </a:xfrm>
            <a:prstGeom prst="rect">
              <a:avLst/>
            </a:prstGeom>
            <a:noFill/>
          </p:spPr>
          <p:txBody>
            <a:bodyPr wrap="square" rtlCol="0">
              <a:spAutoFit/>
            </a:bodyPr>
            <a:lstStyle/>
            <a:p>
              <a:pPr algn="ctr"/>
              <a:r>
                <a:rPr lang="es-ES" sz="1600" dirty="0" err="1" smtClean="0">
                  <a:latin typeface="Roboto" pitchFamily="2" charset="0"/>
                  <a:ea typeface="Roboto" pitchFamily="2" charset="0"/>
                </a:rPr>
                <a:t>Estimate</a:t>
              </a:r>
              <a:r>
                <a:rPr lang="es-ES" sz="1600" dirty="0" smtClean="0">
                  <a:latin typeface="Roboto" pitchFamily="2" charset="0"/>
                  <a:ea typeface="Roboto" pitchFamily="2" charset="0"/>
                </a:rPr>
                <a:t> and </a:t>
              </a:r>
              <a:r>
                <a:rPr lang="es-ES" sz="1600" dirty="0" err="1" smtClean="0">
                  <a:latin typeface="Roboto" pitchFamily="2" charset="0"/>
                  <a:ea typeface="Roboto" pitchFamily="2" charset="0"/>
                </a:rPr>
                <a:t>refill</a:t>
              </a:r>
              <a:r>
                <a:rPr lang="es-ES" sz="1600" dirty="0" smtClean="0">
                  <a:latin typeface="Roboto" pitchFamily="2" charset="0"/>
                  <a:ea typeface="Roboto" pitchFamily="2" charset="0"/>
                </a:rPr>
                <a:t> WM </a:t>
              </a:r>
              <a:r>
                <a:rPr lang="es-ES" sz="1600" dirty="0" err="1" smtClean="0">
                  <a:latin typeface="Roboto" pitchFamily="2" charset="0"/>
                  <a:ea typeface="Roboto" pitchFamily="2" charset="0"/>
                </a:rPr>
                <a:t>outliers</a:t>
              </a:r>
              <a:r>
                <a:rPr lang="es-ES" sz="1600" dirty="0" smtClean="0">
                  <a:latin typeface="Roboto" pitchFamily="2" charset="0"/>
                  <a:ea typeface="Roboto" pitchFamily="2" charset="0"/>
                </a:rPr>
                <a:t> </a:t>
              </a:r>
            </a:p>
          </p:txBody>
        </p:sp>
      </p:grpSp>
      <p:grpSp>
        <p:nvGrpSpPr>
          <p:cNvPr id="33" name="Group 32"/>
          <p:cNvGrpSpPr/>
          <p:nvPr/>
        </p:nvGrpSpPr>
        <p:grpSpPr>
          <a:xfrm>
            <a:off x="3878195" y="5044570"/>
            <a:ext cx="2006065" cy="1679738"/>
            <a:chOff x="2223253" y="3219728"/>
            <a:chExt cx="2006065" cy="1774586"/>
          </a:xfrm>
        </p:grpSpPr>
        <p:pic>
          <p:nvPicPr>
            <p:cNvPr id="31" name="Picture 30"/>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Lst>
            </a:blip>
            <a:stretch>
              <a:fillRect/>
            </a:stretch>
          </p:blipFill>
          <p:spPr>
            <a:xfrm>
              <a:off x="2792176" y="3219728"/>
              <a:ext cx="893086" cy="1180170"/>
            </a:xfrm>
            <a:prstGeom prst="rect">
              <a:avLst/>
            </a:prstGeom>
          </p:spPr>
        </p:pic>
        <p:sp>
          <p:nvSpPr>
            <p:cNvPr id="32" name="TextBox 31"/>
            <p:cNvSpPr txBox="1"/>
            <p:nvPr/>
          </p:nvSpPr>
          <p:spPr>
            <a:xfrm>
              <a:off x="2223253" y="4376519"/>
              <a:ext cx="2006065" cy="617795"/>
            </a:xfrm>
            <a:prstGeom prst="rect">
              <a:avLst/>
            </a:prstGeom>
            <a:noFill/>
          </p:spPr>
          <p:txBody>
            <a:bodyPr wrap="square" rtlCol="0">
              <a:spAutoFit/>
            </a:bodyPr>
            <a:lstStyle/>
            <a:p>
              <a:pPr algn="ctr"/>
              <a:r>
                <a:rPr lang="es-ES" sz="1600" dirty="0" err="1" smtClean="0">
                  <a:latin typeface="Roboto" pitchFamily="2" charset="0"/>
                  <a:ea typeface="Roboto" pitchFamily="2" charset="0"/>
                </a:rPr>
                <a:t>Hyperintense</a:t>
              </a:r>
              <a:endParaRPr lang="es-ES" sz="1600" dirty="0" smtClean="0">
                <a:latin typeface="Roboto" pitchFamily="2" charset="0"/>
                <a:ea typeface="Roboto" pitchFamily="2" charset="0"/>
              </a:endParaRPr>
            </a:p>
            <a:p>
              <a:pPr algn="ctr"/>
              <a:r>
                <a:rPr lang="es-ES" sz="1600" dirty="0" err="1" smtClean="0">
                  <a:latin typeface="Roboto" pitchFamily="2" charset="0"/>
                  <a:ea typeface="Roboto" pitchFamily="2" charset="0"/>
                </a:rPr>
                <a:t>map</a:t>
              </a:r>
              <a:endParaRPr lang="es-ES" sz="1600" dirty="0" smtClean="0">
                <a:latin typeface="Roboto" pitchFamily="2" charset="0"/>
                <a:ea typeface="Roboto" pitchFamily="2" charset="0"/>
              </a:endParaRPr>
            </a:p>
          </p:txBody>
        </p:sp>
      </p:grpSp>
      <p:grpSp>
        <p:nvGrpSpPr>
          <p:cNvPr id="40" name="Group 39"/>
          <p:cNvGrpSpPr/>
          <p:nvPr/>
        </p:nvGrpSpPr>
        <p:grpSpPr>
          <a:xfrm>
            <a:off x="5842873" y="2810952"/>
            <a:ext cx="1749845" cy="1694600"/>
            <a:chOff x="2258649" y="3815918"/>
            <a:chExt cx="1749845" cy="1694600"/>
          </a:xfrm>
        </p:grpSpPr>
        <p:pic>
          <p:nvPicPr>
            <p:cNvPr id="41" name="Picture 40"/>
            <p:cNvPicPr>
              <a:picLocks noChangeAspect="1"/>
            </p:cNvPicPr>
            <p:nvPr/>
          </p:nvPicPr>
          <p:blipFill>
            <a:blip r:embed="rId6"/>
            <a:stretch>
              <a:fillRect/>
            </a:stretch>
          </p:blipFill>
          <p:spPr>
            <a:xfrm>
              <a:off x="2697849" y="3815918"/>
              <a:ext cx="871446" cy="1132522"/>
            </a:xfrm>
            <a:prstGeom prst="rect">
              <a:avLst/>
            </a:prstGeom>
          </p:spPr>
        </p:pic>
        <p:sp>
          <p:nvSpPr>
            <p:cNvPr id="42" name="TextBox 41"/>
            <p:cNvSpPr txBox="1"/>
            <p:nvPr/>
          </p:nvSpPr>
          <p:spPr>
            <a:xfrm>
              <a:off x="2258649" y="4925743"/>
              <a:ext cx="1749845" cy="584775"/>
            </a:xfrm>
            <a:prstGeom prst="rect">
              <a:avLst/>
            </a:prstGeom>
            <a:noFill/>
          </p:spPr>
          <p:txBody>
            <a:bodyPr wrap="square" rtlCol="0">
              <a:spAutoFit/>
            </a:bodyPr>
            <a:lstStyle/>
            <a:p>
              <a:pPr algn="ctr"/>
              <a:r>
                <a:rPr lang="es-ES" sz="1600" dirty="0" smtClean="0">
                  <a:latin typeface="Roboto" pitchFamily="2" charset="0"/>
                  <a:ea typeface="Roboto" pitchFamily="2" charset="0"/>
                </a:rPr>
                <a:t>5 </a:t>
              </a:r>
              <a:r>
                <a:rPr lang="es-ES" sz="1600" dirty="0" err="1" smtClean="0">
                  <a:latin typeface="Roboto" pitchFamily="2" charset="0"/>
                  <a:ea typeface="Roboto" pitchFamily="2" charset="0"/>
                </a:rPr>
                <a:t>class</a:t>
              </a:r>
              <a:r>
                <a:rPr lang="es-ES" sz="1600" dirty="0" smtClean="0">
                  <a:latin typeface="Roboto" pitchFamily="2" charset="0"/>
                  <a:ea typeface="Roboto" pitchFamily="2" charset="0"/>
                </a:rPr>
                <a:t> </a:t>
              </a:r>
            </a:p>
            <a:p>
              <a:pPr algn="ctr"/>
              <a:r>
                <a:rPr lang="es-ES" sz="1600" dirty="0" err="1" smtClean="0">
                  <a:latin typeface="Roboto" pitchFamily="2" charset="0"/>
                  <a:ea typeface="Roboto" pitchFamily="2" charset="0"/>
                </a:rPr>
                <a:t>segmentation</a:t>
              </a:r>
              <a:endParaRPr lang="en-US" sz="1600" dirty="0">
                <a:latin typeface="Roboto" pitchFamily="2" charset="0"/>
                <a:ea typeface="Roboto" pitchFamily="2" charset="0"/>
              </a:endParaRPr>
            </a:p>
          </p:txBody>
        </p:sp>
      </p:grpSp>
      <p:grpSp>
        <p:nvGrpSpPr>
          <p:cNvPr id="44" name="Group 43"/>
          <p:cNvGrpSpPr/>
          <p:nvPr/>
        </p:nvGrpSpPr>
        <p:grpSpPr>
          <a:xfrm>
            <a:off x="1150334" y="1372169"/>
            <a:ext cx="1724886" cy="1351111"/>
            <a:chOff x="682391" y="1570610"/>
            <a:chExt cx="1724886" cy="1351111"/>
          </a:xfrm>
        </p:grpSpPr>
        <p:sp>
          <p:nvSpPr>
            <p:cNvPr id="38" name="TextBox 37"/>
            <p:cNvSpPr txBox="1"/>
            <p:nvPr/>
          </p:nvSpPr>
          <p:spPr>
            <a:xfrm>
              <a:off x="682391" y="2621901"/>
              <a:ext cx="1724886" cy="299820"/>
            </a:xfrm>
            <a:prstGeom prst="rect">
              <a:avLst/>
            </a:prstGeom>
            <a:noFill/>
          </p:spPr>
          <p:txBody>
            <a:bodyPr wrap="square" rtlCol="0">
              <a:spAutoFit/>
            </a:bodyPr>
            <a:lstStyle/>
            <a:p>
              <a:pPr algn="ctr"/>
              <a:r>
                <a:rPr lang="es-ES" b="1" dirty="0" err="1" smtClean="0">
                  <a:latin typeface="Roboto" pitchFamily="2" charset="0"/>
                  <a:ea typeface="Roboto" pitchFamily="2" charset="0"/>
                </a:rPr>
                <a:t>Register</a:t>
              </a:r>
              <a:r>
                <a:rPr lang="es-ES" b="1" dirty="0" smtClean="0">
                  <a:latin typeface="Roboto" pitchFamily="2" charset="0"/>
                  <a:ea typeface="Roboto" pitchFamily="2" charset="0"/>
                </a:rPr>
                <a:t> </a:t>
              </a:r>
              <a:r>
                <a:rPr lang="es-ES" b="1" dirty="0" err="1" smtClean="0">
                  <a:latin typeface="Roboto" pitchFamily="2" charset="0"/>
                  <a:ea typeface="Roboto" pitchFamily="2" charset="0"/>
                </a:rPr>
                <a:t>priors</a:t>
              </a:r>
              <a:endParaRPr lang="es-ES" b="1" dirty="0" smtClean="0">
                <a:latin typeface="Roboto" pitchFamily="2" charset="0"/>
                <a:ea typeface="Roboto" pitchFamily="2" charset="0"/>
              </a:endParaRPr>
            </a:p>
          </p:txBody>
        </p:sp>
        <p:pic>
          <p:nvPicPr>
            <p:cNvPr id="43" name="Picture 42"/>
            <p:cNvPicPr>
              <a:picLocks noChangeAspect="1"/>
            </p:cNvPicPr>
            <p:nvPr/>
          </p:nvPicPr>
          <p:blipFill>
            <a:blip r:embed="rId10"/>
            <a:stretch>
              <a:fillRect/>
            </a:stretch>
          </p:blipFill>
          <p:spPr>
            <a:xfrm>
              <a:off x="1096697" y="1570610"/>
              <a:ext cx="843152" cy="1079065"/>
            </a:xfrm>
            <a:prstGeom prst="rect">
              <a:avLst/>
            </a:prstGeom>
          </p:spPr>
        </p:pic>
      </p:grpSp>
      <p:cxnSp>
        <p:nvCxnSpPr>
          <p:cNvPr id="46" name="Elbow Connector 45"/>
          <p:cNvCxnSpPr>
            <a:stCxn id="3" idx="0"/>
            <a:endCxn id="43" idx="1"/>
          </p:cNvCxnSpPr>
          <p:nvPr/>
        </p:nvCxnSpPr>
        <p:spPr>
          <a:xfrm rot="5400000" flipH="1" flipV="1">
            <a:off x="710430" y="1987405"/>
            <a:ext cx="929913" cy="77850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3" idx="3"/>
            <a:endCxn id="25" idx="0"/>
          </p:cNvCxnSpPr>
          <p:nvPr/>
        </p:nvCxnSpPr>
        <p:spPr>
          <a:xfrm>
            <a:off x="2407792" y="1911702"/>
            <a:ext cx="701442" cy="93860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43" idx="3"/>
            <a:endCxn id="28" idx="0"/>
          </p:cNvCxnSpPr>
          <p:nvPr/>
        </p:nvCxnSpPr>
        <p:spPr>
          <a:xfrm>
            <a:off x="2407792" y="1911702"/>
            <a:ext cx="2526777" cy="95710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43" idx="3"/>
            <a:endCxn id="41" idx="0"/>
          </p:cNvCxnSpPr>
          <p:nvPr/>
        </p:nvCxnSpPr>
        <p:spPr>
          <a:xfrm>
            <a:off x="2407792" y="1911702"/>
            <a:ext cx="4310004" cy="89925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3" idx="3"/>
            <a:endCxn id="25" idx="1"/>
          </p:cNvCxnSpPr>
          <p:nvPr/>
        </p:nvCxnSpPr>
        <p:spPr>
          <a:xfrm>
            <a:off x="1222783" y="3399468"/>
            <a:ext cx="1450728" cy="123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25" idx="3"/>
            <a:endCxn id="28" idx="1"/>
          </p:cNvCxnSpPr>
          <p:nvPr/>
        </p:nvCxnSpPr>
        <p:spPr>
          <a:xfrm>
            <a:off x="3544957" y="3400698"/>
            <a:ext cx="955501" cy="164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5347626" y="3415570"/>
            <a:ext cx="955501" cy="164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18" idx="3"/>
            <a:endCxn id="31" idx="1"/>
          </p:cNvCxnSpPr>
          <p:nvPr/>
        </p:nvCxnSpPr>
        <p:spPr>
          <a:xfrm>
            <a:off x="1249325" y="5601287"/>
            <a:ext cx="3197793" cy="183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16200000" flipV="1">
            <a:off x="4690837" y="4775706"/>
            <a:ext cx="430625" cy="1312"/>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227F3176-F9F6-45D0-9446-6BF35B4A50FB}" type="slidenum">
              <a:rPr lang="en-US" smtClean="0"/>
              <a:pPr/>
              <a:t>57</a:t>
            </a:fld>
            <a:r>
              <a:rPr lang="en-US" smtClean="0"/>
              <a:t> / 75</a:t>
            </a:r>
            <a:endParaRPr lang="en-US" dirty="0"/>
          </a:p>
        </p:txBody>
      </p:sp>
    </p:spTree>
    <p:extLst>
      <p:ext uri="{BB962C8B-B14F-4D97-AF65-F5344CB8AC3E}">
        <p14:creationId xmlns:p14="http://schemas.microsoft.com/office/powerpoint/2010/main" val="23555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445995" cy="523220"/>
          </a:xfrm>
          <a:prstGeom prst="rect">
            <a:avLst/>
          </a:prstGeom>
          <a:noFill/>
        </p:spPr>
        <p:txBody>
          <a:bodyPr wrap="none" rtlCol="0">
            <a:spAutoFit/>
          </a:bodyPr>
          <a:lstStyle/>
          <a:p>
            <a:r>
              <a:rPr lang="es-ES" sz="2800" b="1" dirty="0" smtClean="0">
                <a:latin typeface="Roboto" pitchFamily="2" charset="0"/>
                <a:ea typeface="Roboto" pitchFamily="2" charset="0"/>
              </a:rPr>
              <a:t>5. MSSEG: </a:t>
            </a:r>
            <a:r>
              <a:rPr lang="es-ES" sz="2800" b="1" dirty="0" err="1" smtClean="0">
                <a:latin typeface="Roboto" pitchFamily="2" charset="0"/>
                <a:ea typeface="Roboto" pitchFamily="2" charset="0"/>
              </a:rPr>
              <a:t>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4" name="Rectangle 3"/>
          <p:cNvSpPr/>
          <p:nvPr/>
        </p:nvSpPr>
        <p:spPr>
          <a:xfrm>
            <a:off x="126237" y="1006818"/>
            <a:ext cx="2204450" cy="369332"/>
          </a:xfrm>
          <a:prstGeom prst="rect">
            <a:avLst/>
          </a:prstGeom>
        </p:spPr>
        <p:txBody>
          <a:bodyPr wrap="none">
            <a:spAutoFit/>
          </a:bodyPr>
          <a:lstStyle/>
          <a:p>
            <a:r>
              <a:rPr lang="es-ES" b="1" dirty="0" smtClean="0">
                <a:latin typeface="Roboto" pitchFamily="2" charset="0"/>
                <a:ea typeface="Roboto" pitchFamily="2" charset="0"/>
              </a:rPr>
              <a:t>Re-</a:t>
            </a:r>
            <a:r>
              <a:rPr lang="es-ES" b="1" dirty="0" err="1" smtClean="0">
                <a:latin typeface="Roboto" pitchFamily="2" charset="0"/>
                <a:ea typeface="Roboto" pitchFamily="2" charset="0"/>
              </a:rPr>
              <a:t>estimate</a:t>
            </a:r>
            <a:r>
              <a:rPr lang="es-ES" b="1"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a:latin typeface="Roboto" pitchFamily="2" charset="0"/>
                <a:ea typeface="Roboto" pitchFamily="2" charset="0"/>
              </a:rPr>
              <a:t>:</a:t>
            </a:r>
          </a:p>
        </p:txBody>
      </p:sp>
      <p:sp>
        <p:nvSpPr>
          <p:cNvPr id="11" name="Rectangle 10"/>
          <p:cNvSpPr/>
          <p:nvPr/>
        </p:nvSpPr>
        <p:spPr>
          <a:xfrm>
            <a:off x="126237" y="1478430"/>
            <a:ext cx="8262113" cy="646331"/>
          </a:xfrm>
          <a:prstGeom prst="rect">
            <a:avLst/>
          </a:prstGeom>
        </p:spPr>
        <p:txBody>
          <a:bodyPr wrap="square">
            <a:spAutoFit/>
          </a:bodyPr>
          <a:lstStyle/>
          <a:p>
            <a:r>
              <a:rPr lang="es-ES" dirty="0" err="1" smtClean="0">
                <a:latin typeface="Roboto" pitchFamily="2" charset="0"/>
                <a:ea typeface="Roboto" pitchFamily="2" charset="0"/>
              </a:rPr>
              <a:t>After</a:t>
            </a:r>
            <a:r>
              <a:rPr lang="es-ES" dirty="0" smtClean="0">
                <a:latin typeface="Roboto" pitchFamily="2" charset="0"/>
                <a:ea typeface="Roboto" pitchFamily="2" charset="0"/>
              </a:rPr>
              <a:t> </a:t>
            </a:r>
            <a:r>
              <a:rPr lang="es-ES" dirty="0" err="1" smtClean="0">
                <a:latin typeface="Roboto" pitchFamily="2" charset="0"/>
                <a:ea typeface="Roboto" pitchFamily="2" charset="0"/>
              </a:rPr>
              <a:t>detect</a:t>
            </a:r>
            <a:r>
              <a:rPr lang="es-ES" dirty="0" smtClean="0">
                <a:latin typeface="Roboto" pitchFamily="2" charset="0"/>
                <a:ea typeface="Roboto" pitchFamily="2" charset="0"/>
              </a:rPr>
              <a:t> and </a:t>
            </a:r>
            <a:r>
              <a:rPr lang="es-ES" dirty="0" err="1" smtClean="0">
                <a:latin typeface="Roboto" pitchFamily="2" charset="0"/>
                <a:ea typeface="Roboto" pitchFamily="2" charset="0"/>
              </a:rPr>
              <a:t>refill</a:t>
            </a:r>
            <a:r>
              <a:rPr lang="es-ES" dirty="0" smtClean="0">
                <a:latin typeface="Roboto" pitchFamily="2" charset="0"/>
                <a:ea typeface="Roboto" pitchFamily="2" charset="0"/>
              </a:rPr>
              <a:t> </a:t>
            </a:r>
            <a:r>
              <a:rPr lang="es-ES" dirty="0" err="1" smtClean="0">
                <a:latin typeface="Roboto" pitchFamily="2" charset="0"/>
                <a:ea typeface="Roboto" pitchFamily="2" charset="0"/>
              </a:rPr>
              <a:t>all</a:t>
            </a:r>
            <a:r>
              <a:rPr lang="es-ES" dirty="0" smtClean="0">
                <a:latin typeface="Roboto" pitchFamily="2" charset="0"/>
                <a:ea typeface="Roboto" pitchFamily="2" charset="0"/>
              </a:rPr>
              <a:t> WM </a:t>
            </a:r>
            <a:r>
              <a:rPr lang="es-ES" dirty="0" err="1" smtClean="0">
                <a:latin typeface="Roboto" pitchFamily="2" charset="0"/>
                <a:ea typeface="Roboto" pitchFamily="2" charset="0"/>
              </a:rPr>
              <a:t>outliers</a:t>
            </a:r>
            <a:r>
              <a:rPr lang="es-ES" dirty="0" smtClean="0">
                <a:latin typeface="Roboto" pitchFamily="2" charset="0"/>
                <a:ea typeface="Roboto" pitchFamily="2" charset="0"/>
              </a:rPr>
              <a:t>, </a:t>
            </a:r>
            <a:r>
              <a:rPr lang="es-ES" dirty="0" err="1" smtClean="0">
                <a:latin typeface="Roboto" pitchFamily="2" charset="0"/>
                <a:ea typeface="Roboto" pitchFamily="2" charset="0"/>
              </a:rPr>
              <a:t>images</a:t>
            </a:r>
            <a:r>
              <a:rPr lang="es-ES" dirty="0" smtClean="0">
                <a:latin typeface="Roboto" pitchFamily="2" charset="0"/>
                <a:ea typeface="Roboto" pitchFamily="2" charset="0"/>
              </a:rPr>
              <a:t> are </a:t>
            </a:r>
            <a:r>
              <a:rPr lang="es-ES" dirty="0" err="1" smtClean="0">
                <a:latin typeface="Roboto" pitchFamily="2" charset="0"/>
                <a:ea typeface="Roboto" pitchFamily="2" charset="0"/>
              </a:rPr>
              <a:t>segmented</a:t>
            </a:r>
            <a:r>
              <a:rPr lang="es-ES" dirty="0" smtClean="0">
                <a:latin typeface="Roboto" pitchFamily="2" charset="0"/>
                <a:ea typeface="Roboto" pitchFamily="2" charset="0"/>
              </a:rPr>
              <a:t> </a:t>
            </a:r>
            <a:r>
              <a:rPr lang="es-ES" dirty="0" err="1" smtClean="0">
                <a:latin typeface="Roboto" pitchFamily="2" charset="0"/>
                <a:ea typeface="Roboto" pitchFamily="2" charset="0"/>
              </a:rPr>
              <a:t>again</a:t>
            </a:r>
            <a:r>
              <a:rPr lang="es-ES" dirty="0" smtClean="0">
                <a:latin typeface="Roboto" pitchFamily="2" charset="0"/>
                <a:ea typeface="Roboto" pitchFamily="2" charset="0"/>
              </a:rPr>
              <a:t> in 5 clases in </a:t>
            </a:r>
            <a:r>
              <a:rPr lang="es-ES" dirty="0" err="1" smtClean="0">
                <a:latin typeface="Roboto" pitchFamily="2" charset="0"/>
                <a:ea typeface="Roboto" pitchFamily="2" charset="0"/>
              </a:rPr>
              <a:t>order</a:t>
            </a:r>
            <a:r>
              <a:rPr lang="es-ES" dirty="0" smtClean="0">
                <a:latin typeface="Roboto" pitchFamily="2" charset="0"/>
                <a:ea typeface="Roboto" pitchFamily="2" charset="0"/>
              </a:rPr>
              <a:t> to preserve a </a:t>
            </a:r>
            <a:r>
              <a:rPr lang="es-ES" dirty="0" err="1" smtClean="0">
                <a:latin typeface="Roboto" pitchFamily="2" charset="0"/>
                <a:ea typeface="Roboto" pitchFamily="2" charset="0"/>
              </a:rPr>
              <a:t>better</a:t>
            </a:r>
            <a:r>
              <a:rPr lang="es-ES" dirty="0" smtClean="0">
                <a:latin typeface="Roboto" pitchFamily="2" charset="0"/>
                <a:ea typeface="Roboto" pitchFamily="2" charset="0"/>
              </a:rPr>
              <a:t> </a:t>
            </a:r>
            <a:r>
              <a:rPr lang="es-ES" dirty="0" err="1" smtClean="0">
                <a:latin typeface="Roboto" pitchFamily="2" charset="0"/>
                <a:ea typeface="Roboto" pitchFamily="2" charset="0"/>
              </a:rPr>
              <a:t>contrast</a:t>
            </a:r>
            <a:r>
              <a:rPr lang="es-ES" dirty="0" smtClean="0">
                <a:latin typeface="Roboto" pitchFamily="2" charset="0"/>
                <a:ea typeface="Roboto" pitchFamily="2" charset="0"/>
              </a:rPr>
              <a:t> </a:t>
            </a:r>
            <a:r>
              <a:rPr lang="es-ES" dirty="0" err="1" smtClean="0">
                <a:latin typeface="Roboto" pitchFamily="2" charset="0"/>
                <a:ea typeface="Roboto" pitchFamily="2" charset="0"/>
              </a:rPr>
              <a:t>between</a:t>
            </a:r>
            <a:r>
              <a:rPr lang="es-ES" dirty="0" smtClean="0">
                <a:latin typeface="Roboto" pitchFamily="2" charset="0"/>
                <a:ea typeface="Roboto" pitchFamily="2" charset="0"/>
              </a:rPr>
              <a:t> </a:t>
            </a:r>
            <a:r>
              <a:rPr lang="es-ES" dirty="0" err="1" smtClean="0">
                <a:latin typeface="Roboto" pitchFamily="2" charset="0"/>
                <a:ea typeface="Roboto" pitchFamily="2" charset="0"/>
              </a:rPr>
              <a:t>structures</a:t>
            </a:r>
            <a:r>
              <a:rPr lang="es-ES" dirty="0" smtClean="0">
                <a:latin typeface="Roboto" pitchFamily="2" charset="0"/>
                <a:ea typeface="Roboto" pitchFamily="2" charset="0"/>
              </a:rPr>
              <a:t> </a:t>
            </a:r>
            <a:endParaRPr lang="es-ES" dirty="0">
              <a:latin typeface="Roboto" pitchFamily="2" charset="0"/>
              <a:ea typeface="Roboto" pitchFamily="2" charset="0"/>
            </a:endParaRPr>
          </a:p>
        </p:txBody>
      </p:sp>
      <p:grpSp>
        <p:nvGrpSpPr>
          <p:cNvPr id="16" name="Group 15"/>
          <p:cNvGrpSpPr/>
          <p:nvPr/>
        </p:nvGrpSpPr>
        <p:grpSpPr>
          <a:xfrm>
            <a:off x="479198" y="2851648"/>
            <a:ext cx="2070540" cy="2910289"/>
            <a:chOff x="488449" y="3428511"/>
            <a:chExt cx="1729280" cy="2432758"/>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488449" y="3428511"/>
              <a:ext cx="1729280" cy="2060690"/>
            </a:xfrm>
            <a:prstGeom prst="rect">
              <a:avLst/>
            </a:prstGeom>
          </p:spPr>
        </p:pic>
        <p:sp>
          <p:nvSpPr>
            <p:cNvPr id="15" name="TextBox 14"/>
            <p:cNvSpPr txBox="1"/>
            <p:nvPr/>
          </p:nvSpPr>
          <p:spPr>
            <a:xfrm>
              <a:off x="889116" y="5491937"/>
              <a:ext cx="979755" cy="369332"/>
            </a:xfrm>
            <a:prstGeom prst="rect">
              <a:avLst/>
            </a:prstGeom>
            <a:noFill/>
          </p:spPr>
          <p:txBody>
            <a:bodyPr wrap="none" rtlCol="0">
              <a:spAutoFit/>
            </a:bodyPr>
            <a:lstStyle/>
            <a:p>
              <a:r>
                <a:rPr lang="es-ES" b="1" dirty="0" smtClean="0"/>
                <a:t>Input T1</a:t>
              </a:r>
              <a:endParaRPr lang="en-US" b="1" dirty="0"/>
            </a:p>
          </p:txBody>
        </p:sp>
      </p:grpSp>
      <p:pic>
        <p:nvPicPr>
          <p:cNvPr id="7" name="Picture 6"/>
          <p:cNvPicPr>
            <a:picLocks noChangeAspect="1"/>
          </p:cNvPicPr>
          <p:nvPr/>
        </p:nvPicPr>
        <p:blipFill>
          <a:blip r:embed="rId4"/>
          <a:stretch>
            <a:fillRect/>
          </a:stretch>
        </p:blipFill>
        <p:spPr>
          <a:xfrm>
            <a:off x="543709" y="2882348"/>
            <a:ext cx="2070540" cy="2342581"/>
          </a:xfrm>
          <a:prstGeom prst="rect">
            <a:avLst/>
          </a:prstGeom>
        </p:spPr>
      </p:pic>
      <p:grpSp>
        <p:nvGrpSpPr>
          <p:cNvPr id="24" name="Group 23"/>
          <p:cNvGrpSpPr/>
          <p:nvPr/>
        </p:nvGrpSpPr>
        <p:grpSpPr>
          <a:xfrm>
            <a:off x="2585034" y="3668601"/>
            <a:ext cx="2935018" cy="1107073"/>
            <a:chOff x="2585034" y="3500438"/>
            <a:chExt cx="2935018" cy="1107073"/>
          </a:xfrm>
        </p:grpSpPr>
        <p:sp>
          <p:nvSpPr>
            <p:cNvPr id="20" name="Rounded Rectangle 19"/>
            <p:cNvSpPr/>
            <p:nvPr/>
          </p:nvSpPr>
          <p:spPr>
            <a:xfrm>
              <a:off x="3470324" y="3500438"/>
              <a:ext cx="2049728" cy="110707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ES" dirty="0" smtClean="0"/>
                <a:t>WM </a:t>
              </a:r>
              <a:r>
                <a:rPr lang="es-ES" dirty="0" err="1" smtClean="0"/>
                <a:t>outlier</a:t>
              </a:r>
              <a:r>
                <a:rPr lang="es-ES" dirty="0" smtClean="0"/>
                <a:t> </a:t>
              </a:r>
              <a:r>
                <a:rPr lang="es-ES" dirty="0" err="1" smtClean="0"/>
                <a:t>detection</a:t>
              </a:r>
              <a:r>
                <a:rPr lang="es-ES" dirty="0" smtClean="0"/>
                <a:t> and </a:t>
              </a:r>
              <a:r>
                <a:rPr lang="es-ES" dirty="0" err="1" smtClean="0"/>
                <a:t>filling</a:t>
              </a:r>
              <a:endParaRPr lang="en-US" dirty="0"/>
            </a:p>
          </p:txBody>
        </p:sp>
        <p:cxnSp>
          <p:nvCxnSpPr>
            <p:cNvPr id="23" name="Straight Arrow Connector 22"/>
            <p:cNvCxnSpPr/>
            <p:nvPr/>
          </p:nvCxnSpPr>
          <p:spPr>
            <a:xfrm flipV="1">
              <a:off x="2585034" y="3978143"/>
              <a:ext cx="570818"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750448" y="2912951"/>
            <a:ext cx="2637902" cy="2944624"/>
            <a:chOff x="5750448" y="2744788"/>
            <a:chExt cx="2637902" cy="2944624"/>
          </a:xfrm>
        </p:grpSpPr>
        <p:grpSp>
          <p:nvGrpSpPr>
            <p:cNvPr id="18" name="Group 17"/>
            <p:cNvGrpSpPr/>
            <p:nvPr/>
          </p:nvGrpSpPr>
          <p:grpSpPr>
            <a:xfrm>
              <a:off x="6345008" y="2744788"/>
              <a:ext cx="2043342" cy="2944624"/>
              <a:chOff x="4346557" y="3552799"/>
              <a:chExt cx="1713017" cy="2438833"/>
            </a:xfrm>
          </p:grpSpPr>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4346557" y="3552799"/>
                <a:ext cx="1713017" cy="2041310"/>
              </a:xfrm>
              <a:prstGeom prst="rect">
                <a:avLst/>
              </a:prstGeom>
            </p:spPr>
          </p:pic>
          <p:sp>
            <p:nvSpPr>
              <p:cNvPr id="12" name="TextBox 11"/>
              <p:cNvSpPr txBox="1"/>
              <p:nvPr/>
            </p:nvSpPr>
            <p:spPr>
              <a:xfrm>
                <a:off x="4714242" y="5622300"/>
                <a:ext cx="1189493" cy="369332"/>
              </a:xfrm>
              <a:prstGeom prst="rect">
                <a:avLst/>
              </a:prstGeom>
              <a:noFill/>
            </p:spPr>
            <p:txBody>
              <a:bodyPr wrap="none" rtlCol="0">
                <a:spAutoFit/>
              </a:bodyPr>
              <a:lstStyle/>
              <a:p>
                <a:r>
                  <a:rPr lang="es-ES" b="1" dirty="0" err="1" smtClean="0"/>
                  <a:t>Refilled</a:t>
                </a:r>
                <a:r>
                  <a:rPr lang="es-ES" b="1" dirty="0" smtClean="0"/>
                  <a:t> T1</a:t>
                </a:r>
                <a:endParaRPr lang="en-US" b="1" dirty="0"/>
              </a:p>
            </p:txBody>
          </p:sp>
        </p:grpSp>
        <p:cxnSp>
          <p:nvCxnSpPr>
            <p:cNvPr id="25" name="Straight Arrow Connector 24"/>
            <p:cNvCxnSpPr/>
            <p:nvPr/>
          </p:nvCxnSpPr>
          <p:spPr>
            <a:xfrm flipV="1">
              <a:off x="5750448" y="3977117"/>
              <a:ext cx="570818"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7"/>
          <a:stretch>
            <a:fillRect/>
          </a:stretch>
        </p:blipFill>
        <p:spPr>
          <a:xfrm>
            <a:off x="6400441" y="2938232"/>
            <a:ext cx="2017840" cy="2358320"/>
          </a:xfrm>
          <a:prstGeom prst="rect">
            <a:avLst/>
          </a:prstGeom>
        </p:spPr>
      </p:pic>
      <p:sp>
        <p:nvSpPr>
          <p:cNvPr id="27" name="TextBox 26"/>
          <p:cNvSpPr txBox="1"/>
          <p:nvPr/>
        </p:nvSpPr>
        <p:spPr>
          <a:xfrm>
            <a:off x="468313" y="5781860"/>
            <a:ext cx="2141868" cy="646331"/>
          </a:xfrm>
          <a:prstGeom prst="rect">
            <a:avLst/>
          </a:prstGeom>
          <a:noFill/>
        </p:spPr>
        <p:txBody>
          <a:bodyPr wrap="none" rtlCol="0">
            <a:spAutoFit/>
          </a:bodyPr>
          <a:lstStyle/>
          <a:p>
            <a:pPr algn="ctr"/>
            <a:r>
              <a:rPr lang="es-ES" b="1" dirty="0" err="1" smtClean="0">
                <a:solidFill>
                  <a:srgbClr val="FF0000"/>
                </a:solidFill>
              </a:rPr>
              <a:t>Tissue</a:t>
            </a:r>
            <a:r>
              <a:rPr lang="es-ES" b="1" dirty="0" smtClean="0">
                <a:solidFill>
                  <a:srgbClr val="FF0000"/>
                </a:solidFill>
              </a:rPr>
              <a:t> </a:t>
            </a:r>
            <a:r>
              <a:rPr lang="es-ES" b="1" dirty="0" err="1" smtClean="0">
                <a:solidFill>
                  <a:srgbClr val="FF0000"/>
                </a:solidFill>
              </a:rPr>
              <a:t>segmentation</a:t>
            </a:r>
            <a:endParaRPr lang="es-ES" b="1" dirty="0" smtClean="0">
              <a:solidFill>
                <a:srgbClr val="FF0000"/>
              </a:solidFill>
            </a:endParaRPr>
          </a:p>
          <a:p>
            <a:pPr algn="ctr"/>
            <a:r>
              <a:rPr lang="es-ES" b="1" dirty="0" err="1">
                <a:solidFill>
                  <a:srgbClr val="FF0000"/>
                </a:solidFill>
              </a:rPr>
              <a:t>w</a:t>
            </a:r>
            <a:r>
              <a:rPr lang="es-ES" b="1" dirty="0" err="1" smtClean="0">
                <a:solidFill>
                  <a:srgbClr val="FF0000"/>
                </a:solidFill>
              </a:rPr>
              <a:t>ith</a:t>
            </a:r>
            <a:r>
              <a:rPr lang="es-ES" b="1" dirty="0" smtClean="0">
                <a:solidFill>
                  <a:srgbClr val="FF0000"/>
                </a:solidFill>
              </a:rPr>
              <a:t> </a:t>
            </a:r>
            <a:r>
              <a:rPr lang="es-ES" b="1" dirty="0" err="1" smtClean="0">
                <a:solidFill>
                  <a:srgbClr val="FF0000"/>
                </a:solidFill>
              </a:rPr>
              <a:t>lesions</a:t>
            </a:r>
            <a:r>
              <a:rPr lang="es-ES" b="1" dirty="0" smtClean="0">
                <a:solidFill>
                  <a:srgbClr val="FF0000"/>
                </a:solidFill>
              </a:rPr>
              <a:t> </a:t>
            </a:r>
            <a:endParaRPr lang="en-US" b="1" dirty="0">
              <a:solidFill>
                <a:srgbClr val="FF0000"/>
              </a:solidFill>
            </a:endParaRPr>
          </a:p>
        </p:txBody>
      </p:sp>
      <p:sp>
        <p:nvSpPr>
          <p:cNvPr id="28" name="TextBox 27"/>
          <p:cNvSpPr txBox="1"/>
          <p:nvPr/>
        </p:nvSpPr>
        <p:spPr>
          <a:xfrm>
            <a:off x="6345008" y="5763088"/>
            <a:ext cx="2141868" cy="646331"/>
          </a:xfrm>
          <a:prstGeom prst="rect">
            <a:avLst/>
          </a:prstGeom>
          <a:noFill/>
        </p:spPr>
        <p:txBody>
          <a:bodyPr wrap="none" rtlCol="0">
            <a:spAutoFit/>
          </a:bodyPr>
          <a:lstStyle/>
          <a:p>
            <a:pPr algn="ctr"/>
            <a:r>
              <a:rPr lang="es-ES" b="1" dirty="0" err="1" smtClean="0">
                <a:solidFill>
                  <a:schemeClr val="accent5">
                    <a:lumMod val="75000"/>
                  </a:schemeClr>
                </a:solidFill>
              </a:rPr>
              <a:t>Tissue</a:t>
            </a:r>
            <a:r>
              <a:rPr lang="es-ES" b="1" dirty="0" smtClean="0">
                <a:solidFill>
                  <a:schemeClr val="accent5">
                    <a:lumMod val="75000"/>
                  </a:schemeClr>
                </a:solidFill>
              </a:rPr>
              <a:t> </a:t>
            </a:r>
            <a:r>
              <a:rPr lang="es-ES" b="1" dirty="0" err="1" smtClean="0">
                <a:solidFill>
                  <a:schemeClr val="accent5">
                    <a:lumMod val="75000"/>
                  </a:schemeClr>
                </a:solidFill>
              </a:rPr>
              <a:t>segmentation</a:t>
            </a:r>
            <a:endParaRPr lang="es-ES" b="1" dirty="0" smtClean="0">
              <a:solidFill>
                <a:schemeClr val="accent5">
                  <a:lumMod val="75000"/>
                </a:schemeClr>
              </a:solidFill>
            </a:endParaRPr>
          </a:p>
          <a:p>
            <a:pPr algn="ctr"/>
            <a:r>
              <a:rPr lang="es-ES" b="1" dirty="0" err="1" smtClean="0">
                <a:solidFill>
                  <a:schemeClr val="accent5">
                    <a:lumMod val="75000"/>
                  </a:schemeClr>
                </a:solidFill>
              </a:rPr>
              <a:t>corrected</a:t>
            </a:r>
            <a:endParaRPr lang="en-US" b="1" dirty="0">
              <a:solidFill>
                <a:schemeClr val="accent5">
                  <a:lumMod val="75000"/>
                </a:schemeClr>
              </a:solidFill>
            </a:endParaRPr>
          </a:p>
        </p:txBody>
      </p:sp>
      <p:grpSp>
        <p:nvGrpSpPr>
          <p:cNvPr id="43" name="Group 42"/>
          <p:cNvGrpSpPr/>
          <p:nvPr/>
        </p:nvGrpSpPr>
        <p:grpSpPr>
          <a:xfrm>
            <a:off x="4809590" y="2358473"/>
            <a:ext cx="1078767" cy="1047750"/>
            <a:chOff x="5800108" y="1905432"/>
            <a:chExt cx="1078767" cy="1047750"/>
          </a:xfrm>
        </p:grpSpPr>
        <p:pic>
          <p:nvPicPr>
            <p:cNvPr id="29" name="Picture 28"/>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Lst>
            </a:blip>
            <a:stretch>
              <a:fillRect/>
            </a:stretch>
          </p:blipFill>
          <p:spPr>
            <a:xfrm>
              <a:off x="5820380" y="1905432"/>
              <a:ext cx="1038225" cy="1047750"/>
            </a:xfrm>
            <a:prstGeom prst="rect">
              <a:avLst/>
            </a:prstGeom>
          </p:spPr>
        </p:pic>
        <p:sp>
          <p:nvSpPr>
            <p:cNvPr id="42" name="Rectangle 41"/>
            <p:cNvSpPr/>
            <p:nvPr/>
          </p:nvSpPr>
          <p:spPr>
            <a:xfrm>
              <a:off x="5800108" y="1905432"/>
              <a:ext cx="1078767" cy="10198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grpSp>
        <p:nvGrpSpPr>
          <p:cNvPr id="50" name="Group 49"/>
          <p:cNvGrpSpPr/>
          <p:nvPr/>
        </p:nvGrpSpPr>
        <p:grpSpPr>
          <a:xfrm>
            <a:off x="722721" y="2320144"/>
            <a:ext cx="3505306" cy="1882041"/>
            <a:chOff x="722721" y="2151981"/>
            <a:chExt cx="3505306" cy="1882041"/>
          </a:xfrm>
        </p:grpSpPr>
        <p:sp>
          <p:nvSpPr>
            <p:cNvPr id="40" name="Rectangle 39"/>
            <p:cNvSpPr/>
            <p:nvPr/>
          </p:nvSpPr>
          <p:spPr>
            <a:xfrm>
              <a:off x="722721" y="3373041"/>
              <a:ext cx="747078" cy="66098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nvGrpSpPr>
            <p:cNvPr id="49" name="Group 48"/>
            <p:cNvGrpSpPr/>
            <p:nvPr/>
          </p:nvGrpSpPr>
          <p:grpSpPr>
            <a:xfrm>
              <a:off x="3149260" y="2151981"/>
              <a:ext cx="1078767" cy="1057275"/>
              <a:chOff x="3149260" y="2151981"/>
              <a:chExt cx="1078767" cy="1057275"/>
            </a:xfrm>
          </p:grpSpPr>
          <p:pic>
            <p:nvPicPr>
              <p:cNvPr id="31" name="Picture 30"/>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3164768" y="2151981"/>
                <a:ext cx="1047750" cy="1057275"/>
              </a:xfrm>
              <a:prstGeom prst="rect">
                <a:avLst/>
              </a:prstGeom>
            </p:spPr>
          </p:pic>
          <p:sp>
            <p:nvSpPr>
              <p:cNvPr id="41" name="Rectangle 40"/>
              <p:cNvSpPr/>
              <p:nvPr/>
            </p:nvSpPr>
            <p:spPr>
              <a:xfrm>
                <a:off x="3149260" y="2184815"/>
                <a:ext cx="1078767" cy="101984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cxnSp>
          <p:nvCxnSpPr>
            <p:cNvPr id="44" name="Straight Arrow Connector 43"/>
            <p:cNvCxnSpPr>
              <a:stCxn id="40" idx="3"/>
              <a:endCxn id="41" idx="1"/>
            </p:cNvCxnSpPr>
            <p:nvPr/>
          </p:nvCxnSpPr>
          <p:spPr>
            <a:xfrm flipV="1">
              <a:off x="1469799" y="2694735"/>
              <a:ext cx="1679461" cy="100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p:cNvCxnSpPr/>
          <p:nvPr/>
        </p:nvCxnSpPr>
        <p:spPr>
          <a:xfrm flipV="1">
            <a:off x="4259044" y="2862897"/>
            <a:ext cx="570818"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06499" y="2896984"/>
            <a:ext cx="1692893" cy="1385007"/>
            <a:chOff x="606499" y="2728821"/>
            <a:chExt cx="1692893" cy="1385007"/>
          </a:xfrm>
        </p:grpSpPr>
        <p:cxnSp>
          <p:nvCxnSpPr>
            <p:cNvPr id="10" name="Straight Arrow Connector 9"/>
            <p:cNvCxnSpPr/>
            <p:nvPr/>
          </p:nvCxnSpPr>
          <p:spPr>
            <a:xfrm>
              <a:off x="606499" y="3207114"/>
              <a:ext cx="416560" cy="3253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964679" y="3784630"/>
              <a:ext cx="334713" cy="3291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118635" y="2728821"/>
              <a:ext cx="123925" cy="4804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Slide Number Placeholder 18"/>
          <p:cNvSpPr>
            <a:spLocks noGrp="1"/>
          </p:cNvSpPr>
          <p:nvPr>
            <p:ph type="sldNum" sz="quarter" idx="12"/>
          </p:nvPr>
        </p:nvSpPr>
        <p:spPr>
          <a:xfrm>
            <a:off x="6457950" y="6524514"/>
            <a:ext cx="2057400" cy="365125"/>
          </a:xfrm>
        </p:spPr>
        <p:txBody>
          <a:bodyPr/>
          <a:lstStyle/>
          <a:p>
            <a:fld id="{227F3176-F9F6-45D0-9446-6BF35B4A50FB}" type="slidenum">
              <a:rPr lang="en-US" smtClean="0"/>
              <a:pPr/>
              <a:t>58</a:t>
            </a:fld>
            <a:r>
              <a:rPr lang="en-US" smtClean="0"/>
              <a:t> / 75</a:t>
            </a:r>
            <a:endParaRPr lang="en-US" dirty="0"/>
          </a:p>
        </p:txBody>
      </p:sp>
      <p:sp>
        <p:nvSpPr>
          <p:cNvPr id="36" name="Oval 35"/>
          <p:cNvSpPr/>
          <p:nvPr/>
        </p:nvSpPr>
        <p:spPr>
          <a:xfrm>
            <a:off x="6827221" y="3760750"/>
            <a:ext cx="348035" cy="35664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614611" y="3773810"/>
            <a:ext cx="334383" cy="33052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880019" y="3372819"/>
            <a:ext cx="336901" cy="3392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69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3000"/>
                                        <p:tgtEl>
                                          <p:spTgt spid="7"/>
                                        </p:tgtEl>
                                      </p:cBhvr>
                                    </p:animEffect>
                                  </p:childTnLst>
                                </p:cTn>
                              </p:par>
                              <p:par>
                                <p:cTn id="14" presetID="10" presetClass="exit" presetSubtype="0" fill="hold" nodeType="with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3000"/>
                                        <p:tgtEl>
                                          <p:spTgt spid="8"/>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6" grpId="0" animBg="1"/>
      <p:bldP spid="37" grpId="0" animBg="1"/>
      <p:bldP spid="3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6445995"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a:latin typeface="Roboto" pitchFamily="2" charset="0"/>
                <a:ea typeface="Roboto" pitchFamily="2" charset="0"/>
              </a:rPr>
              <a:t>t</a:t>
            </a:r>
            <a:r>
              <a:rPr lang="es-ES" sz="2800" b="1" dirty="0" err="1" smtClean="0">
                <a:latin typeface="Roboto" pitchFamily="2" charset="0"/>
                <a:ea typeface="Roboto" pitchFamily="2" charset="0"/>
              </a:rPr>
              <a: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5" name="Rectangle 4"/>
          <p:cNvSpPr/>
          <p:nvPr/>
        </p:nvSpPr>
        <p:spPr>
          <a:xfrm>
            <a:off x="165772" y="859055"/>
            <a:ext cx="7968514" cy="369332"/>
          </a:xfrm>
          <a:prstGeom prst="rect">
            <a:avLst/>
          </a:prstGeom>
        </p:spPr>
        <p:txBody>
          <a:bodyPr wrap="square">
            <a:spAutoFit/>
          </a:bodyPr>
          <a:lstStyle/>
          <a:p>
            <a:r>
              <a:rPr lang="es-ES" b="1" dirty="0" err="1" smtClean="0">
                <a:latin typeface="Roboto" pitchFamily="2" charset="0"/>
                <a:ea typeface="Roboto" pitchFamily="2" charset="0"/>
              </a:rPr>
              <a:t>Proposed</a:t>
            </a:r>
            <a:r>
              <a:rPr lang="es-ES" b="1" dirty="0" smtClean="0">
                <a:latin typeface="Roboto" pitchFamily="2" charset="0"/>
                <a:ea typeface="Roboto" pitchFamily="2" charset="0"/>
              </a:rPr>
              <a:t> </a:t>
            </a:r>
            <a:r>
              <a:rPr lang="es-ES" b="1" dirty="0" err="1" smtClean="0">
                <a:latin typeface="Roboto" pitchFamily="2" charset="0"/>
                <a:ea typeface="Roboto" pitchFamily="2" charset="0"/>
              </a:rPr>
              <a:t>method</a:t>
            </a:r>
            <a:r>
              <a:rPr lang="es-ES" b="1" dirty="0" smtClean="0">
                <a:latin typeface="Roboto" pitchFamily="2" charset="0"/>
                <a:ea typeface="Roboto" pitchFamily="2" charset="0"/>
              </a:rPr>
              <a:t>: </a:t>
            </a:r>
          </a:p>
        </p:txBody>
      </p:sp>
      <p:grpSp>
        <p:nvGrpSpPr>
          <p:cNvPr id="7" name="Group 6"/>
          <p:cNvGrpSpPr/>
          <p:nvPr/>
        </p:nvGrpSpPr>
        <p:grpSpPr>
          <a:xfrm>
            <a:off x="349481" y="2841615"/>
            <a:ext cx="873302" cy="1501171"/>
            <a:chOff x="374116" y="2470644"/>
            <a:chExt cx="1080089" cy="1925782"/>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374116" y="2470644"/>
              <a:ext cx="1080089" cy="1431286"/>
            </a:xfrm>
            <a:prstGeom prst="rect">
              <a:avLst/>
            </a:prstGeom>
          </p:spPr>
        </p:pic>
        <p:sp>
          <p:nvSpPr>
            <p:cNvPr id="6" name="TextBox 5"/>
            <p:cNvSpPr txBox="1"/>
            <p:nvPr/>
          </p:nvSpPr>
          <p:spPr>
            <a:xfrm>
              <a:off x="463719" y="3962111"/>
              <a:ext cx="900882" cy="434315"/>
            </a:xfrm>
            <a:prstGeom prst="rect">
              <a:avLst/>
            </a:prstGeom>
            <a:noFill/>
          </p:spPr>
          <p:txBody>
            <a:bodyPr wrap="square" rtlCol="0">
              <a:spAutoFit/>
            </a:bodyPr>
            <a:lstStyle/>
            <a:p>
              <a:r>
                <a:rPr lang="es-ES" sz="1600" dirty="0" smtClean="0">
                  <a:latin typeface="Roboto" pitchFamily="2" charset="0"/>
                  <a:ea typeface="Roboto" pitchFamily="2" charset="0"/>
                </a:rPr>
                <a:t>T1-w</a:t>
              </a:r>
              <a:endParaRPr lang="en-US" sz="1600" dirty="0">
                <a:latin typeface="Roboto" pitchFamily="2" charset="0"/>
                <a:ea typeface="Roboto" pitchFamily="2" charset="0"/>
              </a:endParaRPr>
            </a:p>
          </p:txBody>
        </p:sp>
      </p:grpSp>
      <p:grpSp>
        <p:nvGrpSpPr>
          <p:cNvPr id="24" name="Group 23"/>
          <p:cNvGrpSpPr/>
          <p:nvPr/>
        </p:nvGrpSpPr>
        <p:grpSpPr>
          <a:xfrm>
            <a:off x="412191" y="5073204"/>
            <a:ext cx="837134" cy="1394722"/>
            <a:chOff x="6903410" y="4065237"/>
            <a:chExt cx="883464" cy="1458322"/>
          </a:xfrm>
        </p:grpSpPr>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6903410" y="4065237"/>
              <a:ext cx="883464" cy="1104330"/>
            </a:xfrm>
            <a:prstGeom prst="rect">
              <a:avLst/>
            </a:prstGeom>
          </p:spPr>
        </p:pic>
        <p:sp>
          <p:nvSpPr>
            <p:cNvPr id="23" name="TextBox 22"/>
            <p:cNvSpPr txBox="1"/>
            <p:nvPr/>
          </p:nvSpPr>
          <p:spPr>
            <a:xfrm>
              <a:off x="6903410" y="5169567"/>
              <a:ext cx="851211" cy="353992"/>
            </a:xfrm>
            <a:prstGeom prst="rect">
              <a:avLst/>
            </a:prstGeom>
            <a:noFill/>
          </p:spPr>
          <p:txBody>
            <a:bodyPr wrap="square" rtlCol="0">
              <a:spAutoFit/>
            </a:bodyPr>
            <a:lstStyle/>
            <a:p>
              <a:r>
                <a:rPr lang="es-ES" sz="1600" dirty="0" smtClean="0">
                  <a:latin typeface="Roboto" pitchFamily="2" charset="0"/>
                  <a:ea typeface="Roboto" pitchFamily="2" charset="0"/>
                </a:rPr>
                <a:t>FLAIR</a:t>
              </a:r>
              <a:endParaRPr lang="en-US" sz="1600" dirty="0">
                <a:latin typeface="Roboto" pitchFamily="2" charset="0"/>
                <a:ea typeface="Roboto" pitchFamily="2" charset="0"/>
              </a:endParaRPr>
            </a:p>
          </p:txBody>
        </p:sp>
      </p:grpSp>
      <p:grpSp>
        <p:nvGrpSpPr>
          <p:cNvPr id="27" name="Group 26"/>
          <p:cNvGrpSpPr/>
          <p:nvPr/>
        </p:nvGrpSpPr>
        <p:grpSpPr>
          <a:xfrm>
            <a:off x="2199561" y="2850302"/>
            <a:ext cx="1749845" cy="1685566"/>
            <a:chOff x="2223899" y="3846390"/>
            <a:chExt cx="1749845" cy="1685566"/>
          </a:xfrm>
        </p:grpSpPr>
        <p:pic>
          <p:nvPicPr>
            <p:cNvPr id="25" name="Picture 24"/>
            <p:cNvPicPr>
              <a:picLocks noChangeAspect="1"/>
            </p:cNvPicPr>
            <p:nvPr/>
          </p:nvPicPr>
          <p:blipFill>
            <a:blip r:embed="rId6"/>
            <a:stretch>
              <a:fillRect/>
            </a:stretch>
          </p:blipFill>
          <p:spPr>
            <a:xfrm>
              <a:off x="2697849" y="3846390"/>
              <a:ext cx="871446" cy="1100791"/>
            </a:xfrm>
            <a:prstGeom prst="rect">
              <a:avLst/>
            </a:prstGeom>
          </p:spPr>
        </p:pic>
        <p:sp>
          <p:nvSpPr>
            <p:cNvPr id="26" name="TextBox 25"/>
            <p:cNvSpPr txBox="1"/>
            <p:nvPr/>
          </p:nvSpPr>
          <p:spPr>
            <a:xfrm>
              <a:off x="2223899" y="4947181"/>
              <a:ext cx="1749845" cy="584775"/>
            </a:xfrm>
            <a:prstGeom prst="rect">
              <a:avLst/>
            </a:prstGeom>
            <a:noFill/>
          </p:spPr>
          <p:txBody>
            <a:bodyPr wrap="square" rtlCol="0">
              <a:spAutoFit/>
            </a:bodyPr>
            <a:lstStyle/>
            <a:p>
              <a:pPr algn="ctr"/>
              <a:r>
                <a:rPr lang="es-ES" sz="1600" dirty="0" smtClean="0">
                  <a:latin typeface="Roboto" pitchFamily="2" charset="0"/>
                  <a:ea typeface="Roboto" pitchFamily="2" charset="0"/>
                </a:rPr>
                <a:t>5 </a:t>
              </a:r>
              <a:r>
                <a:rPr lang="es-ES" sz="1600" dirty="0" err="1" smtClean="0">
                  <a:latin typeface="Roboto" pitchFamily="2" charset="0"/>
                  <a:ea typeface="Roboto" pitchFamily="2" charset="0"/>
                </a:rPr>
                <a:t>class</a:t>
              </a:r>
              <a:r>
                <a:rPr lang="es-ES" sz="1600" dirty="0" smtClean="0">
                  <a:latin typeface="Roboto" pitchFamily="2" charset="0"/>
                  <a:ea typeface="Roboto" pitchFamily="2" charset="0"/>
                </a:rPr>
                <a:t> </a:t>
              </a:r>
            </a:p>
            <a:p>
              <a:pPr algn="ctr"/>
              <a:r>
                <a:rPr lang="es-ES" sz="1600" dirty="0" err="1" smtClean="0">
                  <a:latin typeface="Roboto" pitchFamily="2" charset="0"/>
                  <a:ea typeface="Roboto" pitchFamily="2" charset="0"/>
                </a:rPr>
                <a:t>segmentation</a:t>
              </a:r>
              <a:endParaRPr lang="en-US" sz="1600" dirty="0">
                <a:latin typeface="Roboto" pitchFamily="2" charset="0"/>
                <a:ea typeface="Roboto" pitchFamily="2" charset="0"/>
              </a:endParaRPr>
            </a:p>
          </p:txBody>
        </p:sp>
      </p:grpSp>
      <p:grpSp>
        <p:nvGrpSpPr>
          <p:cNvPr id="30" name="Group 29"/>
          <p:cNvGrpSpPr/>
          <p:nvPr/>
        </p:nvGrpSpPr>
        <p:grpSpPr>
          <a:xfrm>
            <a:off x="3889316" y="2868810"/>
            <a:ext cx="2006065" cy="1683580"/>
            <a:chOff x="3156919" y="3594065"/>
            <a:chExt cx="2006065" cy="1683580"/>
          </a:xfrm>
        </p:grpSpPr>
        <p:pic>
          <p:nvPicPr>
            <p:cNvPr id="28" name="Picture 27"/>
            <p:cNvPicPr>
              <a:picLocks noChangeAspect="1"/>
            </p:cNvPicPr>
            <p:nvPr/>
          </p:nvPicPr>
          <p:blipFill>
            <a:blip r:embed="rId7"/>
            <a:stretch>
              <a:fillRect/>
            </a:stretch>
          </p:blipFill>
          <p:spPr>
            <a:xfrm>
              <a:off x="3768061" y="3594065"/>
              <a:ext cx="868221" cy="1067074"/>
            </a:xfrm>
            <a:prstGeom prst="rect">
              <a:avLst/>
            </a:prstGeom>
          </p:spPr>
        </p:pic>
        <p:sp>
          <p:nvSpPr>
            <p:cNvPr id="29" name="TextBox 28"/>
            <p:cNvSpPr txBox="1"/>
            <p:nvPr/>
          </p:nvSpPr>
          <p:spPr>
            <a:xfrm>
              <a:off x="3156919" y="4692870"/>
              <a:ext cx="2006065" cy="584775"/>
            </a:xfrm>
            <a:prstGeom prst="rect">
              <a:avLst/>
            </a:prstGeom>
            <a:noFill/>
          </p:spPr>
          <p:txBody>
            <a:bodyPr wrap="square" rtlCol="0">
              <a:spAutoFit/>
            </a:bodyPr>
            <a:lstStyle/>
            <a:p>
              <a:pPr algn="ctr"/>
              <a:r>
                <a:rPr lang="es-ES" sz="1600" dirty="0" err="1" smtClean="0">
                  <a:latin typeface="Roboto" pitchFamily="2" charset="0"/>
                  <a:ea typeface="Roboto" pitchFamily="2" charset="0"/>
                </a:rPr>
                <a:t>Estimate</a:t>
              </a:r>
              <a:r>
                <a:rPr lang="es-ES" sz="1600" dirty="0" smtClean="0">
                  <a:latin typeface="Roboto" pitchFamily="2" charset="0"/>
                  <a:ea typeface="Roboto" pitchFamily="2" charset="0"/>
                </a:rPr>
                <a:t> and </a:t>
              </a:r>
              <a:r>
                <a:rPr lang="es-ES" sz="1600" dirty="0" err="1" smtClean="0">
                  <a:latin typeface="Roboto" pitchFamily="2" charset="0"/>
                  <a:ea typeface="Roboto" pitchFamily="2" charset="0"/>
                </a:rPr>
                <a:t>refill</a:t>
              </a:r>
              <a:r>
                <a:rPr lang="es-ES" sz="1600" dirty="0" smtClean="0">
                  <a:latin typeface="Roboto" pitchFamily="2" charset="0"/>
                  <a:ea typeface="Roboto" pitchFamily="2" charset="0"/>
                </a:rPr>
                <a:t> WM </a:t>
              </a:r>
              <a:r>
                <a:rPr lang="es-ES" sz="1600" dirty="0" err="1" smtClean="0">
                  <a:latin typeface="Roboto" pitchFamily="2" charset="0"/>
                  <a:ea typeface="Roboto" pitchFamily="2" charset="0"/>
                </a:rPr>
                <a:t>outliers</a:t>
              </a:r>
              <a:r>
                <a:rPr lang="es-ES" sz="1600" dirty="0" smtClean="0">
                  <a:latin typeface="Roboto" pitchFamily="2" charset="0"/>
                  <a:ea typeface="Roboto" pitchFamily="2" charset="0"/>
                </a:rPr>
                <a:t> </a:t>
              </a:r>
            </a:p>
          </p:txBody>
        </p:sp>
      </p:grpSp>
      <p:grpSp>
        <p:nvGrpSpPr>
          <p:cNvPr id="33" name="Group 32"/>
          <p:cNvGrpSpPr/>
          <p:nvPr/>
        </p:nvGrpSpPr>
        <p:grpSpPr>
          <a:xfrm>
            <a:off x="3878195" y="5044570"/>
            <a:ext cx="2006065" cy="1679738"/>
            <a:chOff x="2223253" y="3219728"/>
            <a:chExt cx="2006065" cy="1774586"/>
          </a:xfrm>
        </p:grpSpPr>
        <p:pic>
          <p:nvPicPr>
            <p:cNvPr id="31" name="Picture 30"/>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Lst>
            </a:blip>
            <a:stretch>
              <a:fillRect/>
            </a:stretch>
          </p:blipFill>
          <p:spPr>
            <a:xfrm>
              <a:off x="2792176" y="3219728"/>
              <a:ext cx="893086" cy="1180170"/>
            </a:xfrm>
            <a:prstGeom prst="rect">
              <a:avLst/>
            </a:prstGeom>
          </p:spPr>
        </p:pic>
        <p:sp>
          <p:nvSpPr>
            <p:cNvPr id="32" name="TextBox 31"/>
            <p:cNvSpPr txBox="1"/>
            <p:nvPr/>
          </p:nvSpPr>
          <p:spPr>
            <a:xfrm>
              <a:off x="2223253" y="4376519"/>
              <a:ext cx="2006065" cy="617795"/>
            </a:xfrm>
            <a:prstGeom prst="rect">
              <a:avLst/>
            </a:prstGeom>
            <a:noFill/>
          </p:spPr>
          <p:txBody>
            <a:bodyPr wrap="square" rtlCol="0">
              <a:spAutoFit/>
            </a:bodyPr>
            <a:lstStyle/>
            <a:p>
              <a:pPr algn="ctr"/>
              <a:r>
                <a:rPr lang="es-ES" sz="1600" dirty="0" err="1" smtClean="0">
                  <a:latin typeface="Roboto" pitchFamily="2" charset="0"/>
                  <a:ea typeface="Roboto" pitchFamily="2" charset="0"/>
                </a:rPr>
                <a:t>Hyperintense</a:t>
              </a:r>
              <a:endParaRPr lang="es-ES" sz="1600" dirty="0" smtClean="0">
                <a:latin typeface="Roboto" pitchFamily="2" charset="0"/>
                <a:ea typeface="Roboto" pitchFamily="2" charset="0"/>
              </a:endParaRPr>
            </a:p>
            <a:p>
              <a:pPr algn="ctr"/>
              <a:r>
                <a:rPr lang="es-ES" sz="1600" dirty="0" err="1" smtClean="0">
                  <a:latin typeface="Roboto" pitchFamily="2" charset="0"/>
                  <a:ea typeface="Roboto" pitchFamily="2" charset="0"/>
                </a:rPr>
                <a:t>map</a:t>
              </a:r>
              <a:endParaRPr lang="es-ES" sz="1600" dirty="0" smtClean="0">
                <a:latin typeface="Roboto" pitchFamily="2" charset="0"/>
                <a:ea typeface="Roboto" pitchFamily="2" charset="0"/>
              </a:endParaRPr>
            </a:p>
          </p:txBody>
        </p:sp>
      </p:grpSp>
      <p:grpSp>
        <p:nvGrpSpPr>
          <p:cNvPr id="37" name="Group 36"/>
          <p:cNvGrpSpPr/>
          <p:nvPr/>
        </p:nvGrpSpPr>
        <p:grpSpPr>
          <a:xfrm>
            <a:off x="7371703" y="2810953"/>
            <a:ext cx="2006065" cy="1723564"/>
            <a:chOff x="4657877" y="1907908"/>
            <a:chExt cx="2006065" cy="1716219"/>
          </a:xfrm>
        </p:grpSpPr>
        <p:pic>
          <p:nvPicPr>
            <p:cNvPr id="34" name="Picture 33"/>
            <p:cNvPicPr>
              <a:picLocks noChangeAspect="1"/>
            </p:cNvPicPr>
            <p:nvPr/>
          </p:nvPicPr>
          <p:blipFill>
            <a:blip r:embed="rId10"/>
            <a:stretch>
              <a:fillRect/>
            </a:stretch>
          </p:blipFill>
          <p:spPr>
            <a:xfrm>
              <a:off x="5205468" y="1907908"/>
              <a:ext cx="853811" cy="1133935"/>
            </a:xfrm>
            <a:prstGeom prst="rect">
              <a:avLst/>
            </a:prstGeom>
          </p:spPr>
        </p:pic>
        <p:sp>
          <p:nvSpPr>
            <p:cNvPr id="36" name="TextBox 35"/>
            <p:cNvSpPr txBox="1"/>
            <p:nvPr/>
          </p:nvSpPr>
          <p:spPr>
            <a:xfrm>
              <a:off x="4657877" y="3041844"/>
              <a:ext cx="2006065" cy="582283"/>
            </a:xfrm>
            <a:prstGeom prst="rect">
              <a:avLst/>
            </a:prstGeom>
            <a:noFill/>
          </p:spPr>
          <p:txBody>
            <a:bodyPr wrap="square" rtlCol="0">
              <a:spAutoFit/>
            </a:bodyPr>
            <a:lstStyle/>
            <a:p>
              <a:pPr algn="ctr"/>
              <a:r>
                <a:rPr lang="es-ES" sz="1600" dirty="0" err="1" smtClean="0">
                  <a:latin typeface="Roboto" pitchFamily="2" charset="0"/>
                  <a:ea typeface="Roboto" pitchFamily="2" charset="0"/>
                </a:rPr>
                <a:t>Tissue</a:t>
              </a:r>
              <a:endParaRPr lang="es-ES" sz="1600" dirty="0" smtClean="0">
                <a:latin typeface="Roboto" pitchFamily="2" charset="0"/>
                <a:ea typeface="Roboto" pitchFamily="2" charset="0"/>
              </a:endParaRPr>
            </a:p>
            <a:p>
              <a:pPr algn="ctr"/>
              <a:r>
                <a:rPr lang="es-ES" sz="1600" dirty="0" err="1" smtClean="0">
                  <a:latin typeface="Roboto" pitchFamily="2" charset="0"/>
                  <a:ea typeface="Roboto" pitchFamily="2" charset="0"/>
                </a:rPr>
                <a:t>seg</a:t>
              </a:r>
              <a:endParaRPr lang="es-ES" sz="1600" dirty="0" smtClean="0">
                <a:latin typeface="Roboto" pitchFamily="2" charset="0"/>
                <a:ea typeface="Roboto" pitchFamily="2" charset="0"/>
              </a:endParaRPr>
            </a:p>
          </p:txBody>
        </p:sp>
      </p:grpSp>
      <p:grpSp>
        <p:nvGrpSpPr>
          <p:cNvPr id="40" name="Group 39"/>
          <p:cNvGrpSpPr/>
          <p:nvPr/>
        </p:nvGrpSpPr>
        <p:grpSpPr>
          <a:xfrm>
            <a:off x="5842873" y="2810952"/>
            <a:ext cx="1749845" cy="1694600"/>
            <a:chOff x="2258649" y="3815918"/>
            <a:chExt cx="1749845" cy="1694600"/>
          </a:xfrm>
        </p:grpSpPr>
        <p:pic>
          <p:nvPicPr>
            <p:cNvPr id="41" name="Picture 40"/>
            <p:cNvPicPr>
              <a:picLocks noChangeAspect="1"/>
            </p:cNvPicPr>
            <p:nvPr/>
          </p:nvPicPr>
          <p:blipFill>
            <a:blip r:embed="rId6"/>
            <a:stretch>
              <a:fillRect/>
            </a:stretch>
          </p:blipFill>
          <p:spPr>
            <a:xfrm>
              <a:off x="2697849" y="3815918"/>
              <a:ext cx="871446" cy="1132522"/>
            </a:xfrm>
            <a:prstGeom prst="rect">
              <a:avLst/>
            </a:prstGeom>
          </p:spPr>
        </p:pic>
        <p:sp>
          <p:nvSpPr>
            <p:cNvPr id="42" name="TextBox 41"/>
            <p:cNvSpPr txBox="1"/>
            <p:nvPr/>
          </p:nvSpPr>
          <p:spPr>
            <a:xfrm>
              <a:off x="2258649" y="4925743"/>
              <a:ext cx="1749845" cy="584775"/>
            </a:xfrm>
            <a:prstGeom prst="rect">
              <a:avLst/>
            </a:prstGeom>
            <a:noFill/>
          </p:spPr>
          <p:txBody>
            <a:bodyPr wrap="square" rtlCol="0">
              <a:spAutoFit/>
            </a:bodyPr>
            <a:lstStyle/>
            <a:p>
              <a:pPr algn="ctr"/>
              <a:r>
                <a:rPr lang="es-ES" sz="1600" dirty="0" smtClean="0">
                  <a:latin typeface="Roboto" pitchFamily="2" charset="0"/>
                  <a:ea typeface="Roboto" pitchFamily="2" charset="0"/>
                </a:rPr>
                <a:t>5 </a:t>
              </a:r>
              <a:r>
                <a:rPr lang="es-ES" sz="1600" dirty="0" err="1" smtClean="0">
                  <a:latin typeface="Roboto" pitchFamily="2" charset="0"/>
                  <a:ea typeface="Roboto" pitchFamily="2" charset="0"/>
                </a:rPr>
                <a:t>class</a:t>
              </a:r>
              <a:r>
                <a:rPr lang="es-ES" sz="1600" dirty="0" smtClean="0">
                  <a:latin typeface="Roboto" pitchFamily="2" charset="0"/>
                  <a:ea typeface="Roboto" pitchFamily="2" charset="0"/>
                </a:rPr>
                <a:t> </a:t>
              </a:r>
            </a:p>
            <a:p>
              <a:pPr algn="ctr"/>
              <a:r>
                <a:rPr lang="es-ES" sz="1600" dirty="0" err="1" smtClean="0">
                  <a:latin typeface="Roboto" pitchFamily="2" charset="0"/>
                  <a:ea typeface="Roboto" pitchFamily="2" charset="0"/>
                </a:rPr>
                <a:t>segmentation</a:t>
              </a:r>
              <a:endParaRPr lang="en-US" sz="1600" dirty="0">
                <a:latin typeface="Roboto" pitchFamily="2" charset="0"/>
                <a:ea typeface="Roboto" pitchFamily="2" charset="0"/>
              </a:endParaRPr>
            </a:p>
          </p:txBody>
        </p:sp>
      </p:grpSp>
      <p:grpSp>
        <p:nvGrpSpPr>
          <p:cNvPr id="44" name="Group 43"/>
          <p:cNvGrpSpPr/>
          <p:nvPr/>
        </p:nvGrpSpPr>
        <p:grpSpPr>
          <a:xfrm>
            <a:off x="1150334" y="1372169"/>
            <a:ext cx="1724886" cy="1389845"/>
            <a:chOff x="682391" y="1570610"/>
            <a:chExt cx="1724886" cy="1389845"/>
          </a:xfrm>
        </p:grpSpPr>
        <p:sp>
          <p:nvSpPr>
            <p:cNvPr id="38" name="TextBox 37"/>
            <p:cNvSpPr txBox="1"/>
            <p:nvPr/>
          </p:nvSpPr>
          <p:spPr>
            <a:xfrm>
              <a:off x="682391" y="2621901"/>
              <a:ext cx="1724886" cy="338554"/>
            </a:xfrm>
            <a:prstGeom prst="rect">
              <a:avLst/>
            </a:prstGeom>
            <a:noFill/>
          </p:spPr>
          <p:txBody>
            <a:bodyPr wrap="square" rtlCol="0">
              <a:spAutoFit/>
            </a:bodyPr>
            <a:lstStyle/>
            <a:p>
              <a:pPr algn="ctr"/>
              <a:r>
                <a:rPr lang="es-ES" sz="1600" dirty="0" err="1" smtClean="0">
                  <a:latin typeface="Roboto" pitchFamily="2" charset="0"/>
                  <a:ea typeface="Roboto" pitchFamily="2" charset="0"/>
                </a:rPr>
                <a:t>Register</a:t>
              </a:r>
              <a:r>
                <a:rPr lang="es-ES" sz="1600" dirty="0" smtClean="0">
                  <a:latin typeface="Roboto" pitchFamily="2" charset="0"/>
                  <a:ea typeface="Roboto" pitchFamily="2" charset="0"/>
                </a:rPr>
                <a:t> </a:t>
              </a:r>
              <a:r>
                <a:rPr lang="es-ES" sz="1600" dirty="0" err="1" smtClean="0">
                  <a:latin typeface="Roboto" pitchFamily="2" charset="0"/>
                  <a:ea typeface="Roboto" pitchFamily="2" charset="0"/>
                </a:rPr>
                <a:t>priors</a:t>
              </a:r>
              <a:endParaRPr lang="es-ES" sz="1600" dirty="0" smtClean="0">
                <a:latin typeface="Roboto" pitchFamily="2" charset="0"/>
                <a:ea typeface="Roboto" pitchFamily="2" charset="0"/>
              </a:endParaRPr>
            </a:p>
          </p:txBody>
        </p:sp>
        <p:pic>
          <p:nvPicPr>
            <p:cNvPr id="43" name="Picture 42"/>
            <p:cNvPicPr>
              <a:picLocks noChangeAspect="1"/>
            </p:cNvPicPr>
            <p:nvPr/>
          </p:nvPicPr>
          <p:blipFill>
            <a:blip r:embed="rId11"/>
            <a:stretch>
              <a:fillRect/>
            </a:stretch>
          </p:blipFill>
          <p:spPr>
            <a:xfrm>
              <a:off x="1096697" y="1570610"/>
              <a:ext cx="843152" cy="1079065"/>
            </a:xfrm>
            <a:prstGeom prst="rect">
              <a:avLst/>
            </a:prstGeom>
          </p:spPr>
        </p:pic>
      </p:grpSp>
      <p:cxnSp>
        <p:nvCxnSpPr>
          <p:cNvPr id="46" name="Elbow Connector 45"/>
          <p:cNvCxnSpPr>
            <a:stCxn id="3" idx="0"/>
            <a:endCxn id="43" idx="1"/>
          </p:cNvCxnSpPr>
          <p:nvPr/>
        </p:nvCxnSpPr>
        <p:spPr>
          <a:xfrm rot="5400000" flipH="1" flipV="1">
            <a:off x="710430" y="1987405"/>
            <a:ext cx="929913" cy="77850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3" idx="3"/>
            <a:endCxn id="25" idx="0"/>
          </p:cNvCxnSpPr>
          <p:nvPr/>
        </p:nvCxnSpPr>
        <p:spPr>
          <a:xfrm>
            <a:off x="2407792" y="1911702"/>
            <a:ext cx="701442" cy="93860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43" idx="3"/>
            <a:endCxn id="28" idx="0"/>
          </p:cNvCxnSpPr>
          <p:nvPr/>
        </p:nvCxnSpPr>
        <p:spPr>
          <a:xfrm>
            <a:off x="2407792" y="1911702"/>
            <a:ext cx="2526777" cy="95710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43" idx="3"/>
            <a:endCxn id="41" idx="0"/>
          </p:cNvCxnSpPr>
          <p:nvPr/>
        </p:nvCxnSpPr>
        <p:spPr>
          <a:xfrm>
            <a:off x="2407792" y="1911702"/>
            <a:ext cx="4310004" cy="89925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endCxn id="34" idx="0"/>
          </p:cNvCxnSpPr>
          <p:nvPr/>
        </p:nvCxnSpPr>
        <p:spPr>
          <a:xfrm>
            <a:off x="2593738" y="1911701"/>
            <a:ext cx="5752462" cy="899252"/>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3" idx="3"/>
            <a:endCxn id="25" idx="1"/>
          </p:cNvCxnSpPr>
          <p:nvPr/>
        </p:nvCxnSpPr>
        <p:spPr>
          <a:xfrm>
            <a:off x="1222783" y="3399468"/>
            <a:ext cx="1450728" cy="123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25" idx="3"/>
            <a:endCxn id="28" idx="1"/>
          </p:cNvCxnSpPr>
          <p:nvPr/>
        </p:nvCxnSpPr>
        <p:spPr>
          <a:xfrm>
            <a:off x="3544957" y="3400698"/>
            <a:ext cx="955501" cy="164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5347626" y="3415570"/>
            <a:ext cx="955501" cy="164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41" idx="3"/>
            <a:endCxn id="34" idx="1"/>
          </p:cNvCxnSpPr>
          <p:nvPr/>
        </p:nvCxnSpPr>
        <p:spPr>
          <a:xfrm>
            <a:off x="7153519" y="3377213"/>
            <a:ext cx="765775" cy="3134"/>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18" idx="3"/>
            <a:endCxn id="31" idx="1"/>
          </p:cNvCxnSpPr>
          <p:nvPr/>
        </p:nvCxnSpPr>
        <p:spPr>
          <a:xfrm>
            <a:off x="1249325" y="5601287"/>
            <a:ext cx="3197793" cy="183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16200000" flipV="1">
            <a:off x="4690837" y="4775706"/>
            <a:ext cx="430625" cy="1312"/>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a:xfrm>
            <a:off x="7458994" y="6543040"/>
            <a:ext cx="944291" cy="128276"/>
          </a:xfrm>
        </p:spPr>
        <p:txBody>
          <a:bodyPr/>
          <a:lstStyle/>
          <a:p>
            <a:fld id="{227F3176-F9F6-45D0-9446-6BF35B4A50FB}" type="slidenum">
              <a:rPr lang="en-US" smtClean="0"/>
              <a:pPr/>
              <a:t>59</a:t>
            </a:fld>
            <a:r>
              <a:rPr lang="en-US" dirty="0" smtClean="0"/>
              <a:t> / 75</a:t>
            </a:r>
            <a:endParaRPr lang="en-US" dirty="0"/>
          </a:p>
        </p:txBody>
      </p:sp>
    </p:spTree>
    <p:extLst>
      <p:ext uri="{BB962C8B-B14F-4D97-AF65-F5344CB8AC3E}">
        <p14:creationId xmlns:p14="http://schemas.microsoft.com/office/powerpoint/2010/main" val="1164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4684431" y="3414235"/>
            <a:ext cx="2028825" cy="3011735"/>
            <a:chOff x="4684429" y="3414233"/>
            <a:chExt cx="2028825" cy="3011735"/>
          </a:xfrm>
        </p:grpSpPr>
        <p:pic>
          <p:nvPicPr>
            <p:cNvPr id="18" name="Picture 17"/>
            <p:cNvPicPr>
              <a:picLocks noChangeAspect="1"/>
            </p:cNvPicPr>
            <p:nvPr/>
          </p:nvPicPr>
          <p:blipFill>
            <a:blip r:embed="rId3"/>
            <a:stretch>
              <a:fillRect/>
            </a:stretch>
          </p:blipFill>
          <p:spPr>
            <a:xfrm>
              <a:off x="4684429" y="3414233"/>
              <a:ext cx="2028825" cy="2524125"/>
            </a:xfrm>
            <a:prstGeom prst="rect">
              <a:avLst/>
            </a:prstGeom>
          </p:spPr>
        </p:pic>
        <p:sp>
          <p:nvSpPr>
            <p:cNvPr id="32" name="TextBox 31"/>
            <p:cNvSpPr txBox="1"/>
            <p:nvPr/>
          </p:nvSpPr>
          <p:spPr>
            <a:xfrm>
              <a:off x="5356144" y="6056636"/>
              <a:ext cx="755335" cy="369332"/>
            </a:xfrm>
            <a:prstGeom prst="rect">
              <a:avLst/>
            </a:prstGeom>
            <a:noFill/>
          </p:spPr>
          <p:txBody>
            <a:bodyPr wrap="none" rtlCol="0">
              <a:spAutoFit/>
            </a:bodyPr>
            <a:lstStyle/>
            <a:p>
              <a:r>
                <a:rPr lang="es-ES" b="1" dirty="0" smtClean="0">
                  <a:latin typeface="Roboto" pitchFamily="2" charset="0"/>
                  <a:ea typeface="Roboto" pitchFamily="2" charset="0"/>
                </a:rPr>
                <a:t>PD-w</a:t>
              </a:r>
              <a:endParaRPr lang="en-US" b="1" dirty="0">
                <a:latin typeface="Roboto" pitchFamily="2" charset="0"/>
                <a:ea typeface="Roboto" pitchFamily="2" charset="0"/>
              </a:endParaRPr>
            </a:p>
          </p:txBody>
        </p:sp>
      </p:grpSp>
      <p:grpSp>
        <p:nvGrpSpPr>
          <p:cNvPr id="35" name="Group 34"/>
          <p:cNvGrpSpPr/>
          <p:nvPr/>
        </p:nvGrpSpPr>
        <p:grpSpPr>
          <a:xfrm>
            <a:off x="2468929" y="3412227"/>
            <a:ext cx="2047875" cy="2999821"/>
            <a:chOff x="2468927" y="3412225"/>
            <a:chExt cx="2047875" cy="2999821"/>
          </a:xfrm>
        </p:grpSpPr>
        <p:pic>
          <p:nvPicPr>
            <p:cNvPr id="16" name="Picture 15"/>
            <p:cNvPicPr>
              <a:picLocks noChangeAspect="1"/>
            </p:cNvPicPr>
            <p:nvPr/>
          </p:nvPicPr>
          <p:blipFill>
            <a:blip r:embed="rId4"/>
            <a:stretch>
              <a:fillRect/>
            </a:stretch>
          </p:blipFill>
          <p:spPr>
            <a:xfrm>
              <a:off x="2468927" y="3412225"/>
              <a:ext cx="2047875" cy="2505075"/>
            </a:xfrm>
            <a:prstGeom prst="rect">
              <a:avLst/>
            </a:prstGeom>
          </p:spPr>
        </p:pic>
        <p:sp>
          <p:nvSpPr>
            <p:cNvPr id="31" name="TextBox 30"/>
            <p:cNvSpPr txBox="1"/>
            <p:nvPr/>
          </p:nvSpPr>
          <p:spPr>
            <a:xfrm>
              <a:off x="3077429" y="6042714"/>
              <a:ext cx="755335" cy="369332"/>
            </a:xfrm>
            <a:prstGeom prst="rect">
              <a:avLst/>
            </a:prstGeom>
            <a:noFill/>
          </p:spPr>
          <p:txBody>
            <a:bodyPr wrap="none" rtlCol="0">
              <a:spAutoFit/>
            </a:bodyPr>
            <a:lstStyle/>
            <a:p>
              <a:r>
                <a:rPr lang="es-ES" b="1" dirty="0">
                  <a:latin typeface="Roboto" pitchFamily="2" charset="0"/>
                  <a:ea typeface="Roboto" pitchFamily="2" charset="0"/>
                </a:rPr>
                <a:t>T2-W</a:t>
              </a:r>
              <a:endParaRPr lang="en-US" b="1" dirty="0">
                <a:latin typeface="Roboto" pitchFamily="2" charset="0"/>
                <a:ea typeface="Roboto" pitchFamily="2" charset="0"/>
              </a:endParaRPr>
            </a:p>
          </p:txBody>
        </p:sp>
      </p:grpSp>
      <p:grpSp>
        <p:nvGrpSpPr>
          <p:cNvPr id="34" name="Group 33"/>
          <p:cNvGrpSpPr/>
          <p:nvPr/>
        </p:nvGrpSpPr>
        <p:grpSpPr>
          <a:xfrm>
            <a:off x="196137" y="3432028"/>
            <a:ext cx="1990725" cy="2993940"/>
            <a:chOff x="196135" y="3485296"/>
            <a:chExt cx="1990725" cy="2993940"/>
          </a:xfrm>
        </p:grpSpPr>
        <p:pic>
          <p:nvPicPr>
            <p:cNvPr id="15" name="Picture 14"/>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96135" y="3485296"/>
              <a:ext cx="1990725" cy="2514600"/>
            </a:xfrm>
            <a:prstGeom prst="rect">
              <a:avLst/>
            </a:prstGeom>
          </p:spPr>
        </p:pic>
        <p:sp>
          <p:nvSpPr>
            <p:cNvPr id="30" name="TextBox 29"/>
            <p:cNvSpPr txBox="1"/>
            <p:nvPr/>
          </p:nvSpPr>
          <p:spPr>
            <a:xfrm>
              <a:off x="813829" y="6109904"/>
              <a:ext cx="755335" cy="369332"/>
            </a:xfrm>
            <a:prstGeom prst="rect">
              <a:avLst/>
            </a:prstGeom>
            <a:noFill/>
          </p:spPr>
          <p:txBody>
            <a:bodyPr wrap="none" rtlCol="0">
              <a:spAutoFit/>
            </a:bodyPr>
            <a:lstStyle/>
            <a:p>
              <a:r>
                <a:rPr lang="es-ES" b="1" dirty="0">
                  <a:latin typeface="Roboto" pitchFamily="2" charset="0"/>
                  <a:ea typeface="Roboto" pitchFamily="2" charset="0"/>
                </a:rPr>
                <a:t>T1-W</a:t>
              </a:r>
              <a:endParaRPr lang="en-US" b="1" dirty="0">
                <a:latin typeface="Roboto" pitchFamily="2" charset="0"/>
                <a:ea typeface="Roboto" pitchFamily="2" charset="0"/>
              </a:endParaRPr>
            </a:p>
          </p:txBody>
        </p:sp>
      </p:grpSp>
      <p:sp>
        <p:nvSpPr>
          <p:cNvPr id="4" name="Rectangle 3"/>
          <p:cNvSpPr/>
          <p:nvPr/>
        </p:nvSpPr>
        <p:spPr>
          <a:xfrm>
            <a:off x="133454" y="1035151"/>
            <a:ext cx="8784455" cy="923330"/>
          </a:xfrm>
          <a:prstGeom prst="rect">
            <a:avLst/>
          </a:prstGeom>
        </p:spPr>
        <p:txBody>
          <a:bodyPr wrap="square">
            <a:spAutoFit/>
          </a:bodyPr>
          <a:lstStyle/>
          <a:p>
            <a:r>
              <a:rPr lang="en-US" dirty="0">
                <a:latin typeface="Roboto" pitchFamily="2" charset="0"/>
                <a:ea typeface="Roboto" pitchFamily="2" charset="0"/>
              </a:rPr>
              <a:t>In MRI, </a:t>
            </a:r>
            <a:r>
              <a:rPr lang="en-US" b="1" dirty="0">
                <a:latin typeface="Roboto" pitchFamily="2" charset="0"/>
                <a:ea typeface="Roboto" pitchFamily="2" charset="0"/>
              </a:rPr>
              <a:t>MS </a:t>
            </a:r>
            <a:r>
              <a:rPr lang="en-US" b="1" dirty="0" smtClean="0">
                <a:latin typeface="Roboto" pitchFamily="2" charset="0"/>
                <a:ea typeface="Roboto" pitchFamily="2" charset="0"/>
              </a:rPr>
              <a:t>lesions </a:t>
            </a:r>
            <a:r>
              <a:rPr lang="en-US" dirty="0">
                <a:latin typeface="Roboto" pitchFamily="2" charset="0"/>
                <a:ea typeface="Roboto" pitchFamily="2" charset="0"/>
              </a:rPr>
              <a:t>are well-delimited regions </a:t>
            </a:r>
            <a:r>
              <a:rPr lang="en-US" dirty="0" smtClean="0">
                <a:latin typeface="Roboto" pitchFamily="2" charset="0"/>
                <a:ea typeface="Roboto" pitchFamily="2" charset="0"/>
              </a:rPr>
              <a:t>with </a:t>
            </a:r>
            <a:r>
              <a:rPr lang="en-US" b="1" dirty="0" err="1" smtClean="0">
                <a:latin typeface="Roboto" pitchFamily="2" charset="0"/>
                <a:ea typeface="Roboto" pitchFamily="2" charset="0"/>
              </a:rPr>
              <a:t>hypointense</a:t>
            </a:r>
            <a:r>
              <a:rPr lang="en-US" b="1" dirty="0" smtClean="0">
                <a:latin typeface="Roboto" pitchFamily="2" charset="0"/>
                <a:ea typeface="Roboto" pitchFamily="2" charset="0"/>
              </a:rPr>
              <a:t>  </a:t>
            </a:r>
            <a:r>
              <a:rPr lang="en-US" dirty="0" smtClean="0">
                <a:latin typeface="Roboto" pitchFamily="2" charset="0"/>
                <a:ea typeface="Roboto" pitchFamily="2" charset="0"/>
              </a:rPr>
              <a:t>signal intensity with respect to </a:t>
            </a:r>
            <a:r>
              <a:rPr lang="en-US" b="1" dirty="0" smtClean="0">
                <a:solidFill>
                  <a:schemeClr val="accent5">
                    <a:lumMod val="75000"/>
                  </a:schemeClr>
                </a:solidFill>
                <a:latin typeface="Roboto" pitchFamily="2" charset="0"/>
                <a:ea typeface="Roboto" pitchFamily="2" charset="0"/>
              </a:rPr>
              <a:t>Gray Matter </a:t>
            </a:r>
            <a:r>
              <a:rPr lang="en-US" dirty="0" smtClean="0">
                <a:latin typeface="Roboto" pitchFamily="2" charset="0"/>
                <a:ea typeface="Roboto" pitchFamily="2" charset="0"/>
              </a:rPr>
              <a:t>(GM), while </a:t>
            </a:r>
            <a:r>
              <a:rPr lang="en-US" b="1" dirty="0" err="1" smtClean="0">
                <a:latin typeface="Roboto" pitchFamily="2" charset="0"/>
                <a:ea typeface="Roboto" pitchFamily="2" charset="0"/>
              </a:rPr>
              <a:t>hyperintese</a:t>
            </a:r>
            <a:r>
              <a:rPr lang="en-US" b="1" dirty="0" smtClean="0">
                <a:latin typeface="Roboto" pitchFamily="2" charset="0"/>
                <a:ea typeface="Roboto" pitchFamily="2" charset="0"/>
              </a:rPr>
              <a:t> </a:t>
            </a:r>
            <a:r>
              <a:rPr lang="en-US" dirty="0" smtClean="0">
                <a:latin typeface="Roboto" pitchFamily="2" charset="0"/>
                <a:ea typeface="Roboto" pitchFamily="2" charset="0"/>
              </a:rPr>
              <a:t>signal intensity with respect to </a:t>
            </a:r>
            <a:r>
              <a:rPr lang="en-US" b="1" dirty="0" smtClean="0">
                <a:latin typeface="Roboto" pitchFamily="2" charset="0"/>
                <a:ea typeface="Roboto" pitchFamily="2" charset="0"/>
              </a:rPr>
              <a:t>T2-w, PD-w </a:t>
            </a:r>
            <a:r>
              <a:rPr lang="en-US" dirty="0" smtClean="0">
                <a:latin typeface="Roboto" pitchFamily="2" charset="0"/>
                <a:ea typeface="Roboto" pitchFamily="2" charset="0"/>
              </a:rPr>
              <a:t>and </a:t>
            </a:r>
            <a:r>
              <a:rPr lang="en-US" b="1" dirty="0" smtClean="0">
                <a:latin typeface="Roboto" pitchFamily="2" charset="0"/>
                <a:ea typeface="Roboto" pitchFamily="2" charset="0"/>
              </a:rPr>
              <a:t>FLAIR</a:t>
            </a:r>
            <a:endParaRPr lang="en-US" dirty="0">
              <a:latin typeface="Roboto" pitchFamily="2" charset="0"/>
              <a:ea typeface="Roboto" pitchFamily="2" charset="0"/>
            </a:endParaRPr>
          </a:p>
        </p:txBody>
      </p:sp>
      <p:sp>
        <p:nvSpPr>
          <p:cNvPr id="24" name="Oval 23"/>
          <p:cNvSpPr/>
          <p:nvPr/>
        </p:nvSpPr>
        <p:spPr>
          <a:xfrm>
            <a:off x="5140987" y="3853407"/>
            <a:ext cx="441932" cy="4521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p:cNvSpPr/>
          <p:nvPr/>
        </p:nvSpPr>
        <p:spPr>
          <a:xfrm>
            <a:off x="1191497" y="4851849"/>
            <a:ext cx="441932" cy="4521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p:cNvSpPr/>
          <p:nvPr/>
        </p:nvSpPr>
        <p:spPr>
          <a:xfrm>
            <a:off x="2951368" y="3853408"/>
            <a:ext cx="441932" cy="4521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p:cNvSpPr/>
          <p:nvPr/>
        </p:nvSpPr>
        <p:spPr>
          <a:xfrm>
            <a:off x="3430700" y="4931658"/>
            <a:ext cx="441932" cy="4521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p:cNvSpPr/>
          <p:nvPr/>
        </p:nvSpPr>
        <p:spPr>
          <a:xfrm>
            <a:off x="651500" y="3792831"/>
            <a:ext cx="441932" cy="4521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p:cNvSpPr/>
          <p:nvPr/>
        </p:nvSpPr>
        <p:spPr>
          <a:xfrm>
            <a:off x="5698841" y="4931658"/>
            <a:ext cx="441932" cy="4521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p:cNvGrpSpPr/>
          <p:nvPr/>
        </p:nvGrpSpPr>
        <p:grpSpPr>
          <a:xfrm>
            <a:off x="6926025" y="3414297"/>
            <a:ext cx="2028825" cy="2985039"/>
            <a:chOff x="6926023" y="3440929"/>
            <a:chExt cx="2028825" cy="2985039"/>
          </a:xfrm>
        </p:grpSpPr>
        <p:pic>
          <p:nvPicPr>
            <p:cNvPr id="19" name="Picture 18"/>
            <p:cNvPicPr>
              <a:picLocks noChangeAspect="1"/>
            </p:cNvPicPr>
            <p:nvPr/>
          </p:nvPicPr>
          <p:blipFill>
            <a:blip r:embed="rId7"/>
            <a:stretch>
              <a:fillRect/>
            </a:stretch>
          </p:blipFill>
          <p:spPr>
            <a:xfrm>
              <a:off x="6926023" y="3440929"/>
              <a:ext cx="2028825" cy="2524125"/>
            </a:xfrm>
            <a:prstGeom prst="rect">
              <a:avLst/>
            </a:prstGeom>
          </p:spPr>
        </p:pic>
        <p:sp>
          <p:nvSpPr>
            <p:cNvPr id="33" name="TextBox 32"/>
            <p:cNvSpPr txBox="1"/>
            <p:nvPr/>
          </p:nvSpPr>
          <p:spPr>
            <a:xfrm>
              <a:off x="7562767" y="6056636"/>
              <a:ext cx="805542" cy="369332"/>
            </a:xfrm>
            <a:prstGeom prst="rect">
              <a:avLst/>
            </a:prstGeom>
            <a:noFill/>
          </p:spPr>
          <p:txBody>
            <a:bodyPr wrap="none" rtlCol="0">
              <a:spAutoFit/>
            </a:bodyPr>
            <a:lstStyle/>
            <a:p>
              <a:r>
                <a:rPr lang="es-ES" b="1" dirty="0">
                  <a:latin typeface="Roboto" pitchFamily="2" charset="0"/>
                  <a:ea typeface="Roboto" pitchFamily="2" charset="0"/>
                </a:rPr>
                <a:t>FLAIR</a:t>
              </a:r>
              <a:endParaRPr lang="en-US" b="1" dirty="0">
                <a:latin typeface="Roboto" pitchFamily="2" charset="0"/>
                <a:ea typeface="Roboto" pitchFamily="2" charset="0"/>
              </a:endParaRPr>
            </a:p>
          </p:txBody>
        </p:sp>
      </p:grpSp>
      <p:sp>
        <p:nvSpPr>
          <p:cNvPr id="37" name="TextBox 36"/>
          <p:cNvSpPr txBox="1"/>
          <p:nvPr/>
        </p:nvSpPr>
        <p:spPr>
          <a:xfrm>
            <a:off x="1012998" y="72814"/>
            <a:ext cx="2143536" cy="523220"/>
          </a:xfrm>
          <a:prstGeom prst="rect">
            <a:avLst/>
          </a:prstGeom>
          <a:noFill/>
        </p:spPr>
        <p:txBody>
          <a:bodyPr wrap="none" rtlCol="0">
            <a:spAutoFit/>
          </a:bodyPr>
          <a:lstStyle/>
          <a:p>
            <a:r>
              <a:rPr lang="es-ES" sz="2800" b="1" dirty="0">
                <a:latin typeface="Roboto" pitchFamily="2" charset="0"/>
                <a:ea typeface="Roboto" pitchFamily="2" charset="0"/>
              </a:rPr>
              <a:t>MRI and MS</a:t>
            </a:r>
            <a:endParaRPr lang="en-US" sz="2800" b="1" dirty="0">
              <a:latin typeface="Roboto" pitchFamily="2" charset="0"/>
              <a:ea typeface="Roboto" pitchFamily="2" charset="0"/>
            </a:endParaRPr>
          </a:p>
        </p:txBody>
      </p:sp>
      <p:sp>
        <p:nvSpPr>
          <p:cNvPr id="2" name="Slide Number Placeholder 1"/>
          <p:cNvSpPr>
            <a:spLocks noGrp="1"/>
          </p:cNvSpPr>
          <p:nvPr>
            <p:ph type="sldNum" sz="quarter" idx="12"/>
          </p:nvPr>
        </p:nvSpPr>
        <p:spPr/>
        <p:txBody>
          <a:bodyPr/>
          <a:lstStyle/>
          <a:p>
            <a:fld id="{227F3176-F9F6-45D0-9446-6BF35B4A50FB}" type="slidenum">
              <a:rPr lang="en-US" smtClean="0"/>
              <a:pPr/>
              <a:t>6</a:t>
            </a:fld>
            <a:r>
              <a:rPr lang="en-US" smtClean="0"/>
              <a:t> / 75</a:t>
            </a:r>
            <a:endParaRPr lang="en-US" dirty="0"/>
          </a:p>
        </p:txBody>
      </p:sp>
    </p:spTree>
    <p:extLst>
      <p:ext uri="{BB962C8B-B14F-4D97-AF65-F5344CB8AC3E}">
        <p14:creationId xmlns:p14="http://schemas.microsoft.com/office/powerpoint/2010/main" val="38802919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542176"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smtClean="0">
                <a:latin typeface="Roboto" pitchFamily="2" charset="0"/>
                <a:ea typeface="Roboto" pitchFamily="2" charset="0"/>
              </a:rPr>
              <a:t>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4" name="Rectangle 3"/>
          <p:cNvSpPr/>
          <p:nvPr/>
        </p:nvSpPr>
        <p:spPr>
          <a:xfrm>
            <a:off x="126237" y="926990"/>
            <a:ext cx="2440092" cy="369332"/>
          </a:xfrm>
          <a:prstGeom prst="rect">
            <a:avLst/>
          </a:prstGeom>
        </p:spPr>
        <p:txBody>
          <a:bodyPr wrap="none">
            <a:spAutoFit/>
          </a:bodyPr>
          <a:lstStyle/>
          <a:p>
            <a:r>
              <a:rPr lang="es-ES" b="1" dirty="0" smtClean="0">
                <a:latin typeface="Roboto" pitchFamily="2" charset="0"/>
                <a:ea typeface="Roboto" pitchFamily="2" charset="0"/>
              </a:rPr>
              <a:t>Output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11" name="Rectangle 10"/>
          <p:cNvSpPr/>
          <p:nvPr/>
        </p:nvSpPr>
        <p:spPr>
          <a:xfrm>
            <a:off x="126237" y="1452512"/>
            <a:ext cx="7898533" cy="369332"/>
          </a:xfrm>
          <a:prstGeom prst="rect">
            <a:avLst/>
          </a:prstGeom>
        </p:spPr>
        <p:txBody>
          <a:bodyPr wrap="square">
            <a:spAutoFit/>
          </a:bodyPr>
          <a:lstStyle/>
          <a:p>
            <a:r>
              <a:rPr lang="es-ES" dirty="0" err="1" smtClean="0">
                <a:latin typeface="Roboto" pitchFamily="2" charset="0"/>
                <a:ea typeface="Roboto" pitchFamily="2" charset="0"/>
              </a:rPr>
              <a:t>Finally</a:t>
            </a:r>
            <a:r>
              <a:rPr lang="es-ES" dirty="0" smtClean="0">
                <a:latin typeface="Roboto" pitchFamily="2" charset="0"/>
                <a:ea typeface="Roboto" pitchFamily="2" charset="0"/>
              </a:rPr>
              <a:t>, </a:t>
            </a:r>
            <a:r>
              <a:rPr lang="es-ES" b="1" dirty="0" smtClean="0">
                <a:latin typeface="Roboto" pitchFamily="2" charset="0"/>
                <a:ea typeface="Roboto" pitchFamily="2" charset="0"/>
              </a:rPr>
              <a:t>CSFGM</a:t>
            </a:r>
            <a:r>
              <a:rPr lang="es-ES" dirty="0" smtClean="0">
                <a:latin typeface="Roboto" pitchFamily="2" charset="0"/>
                <a:ea typeface="Roboto" pitchFamily="2" charset="0"/>
              </a:rPr>
              <a:t> and </a:t>
            </a:r>
            <a:r>
              <a:rPr lang="es-ES" b="1" dirty="0" smtClean="0">
                <a:latin typeface="Roboto" pitchFamily="2" charset="0"/>
                <a:ea typeface="Roboto" pitchFamily="2" charset="0"/>
              </a:rPr>
              <a:t>GMWM</a:t>
            </a:r>
            <a:r>
              <a:rPr lang="es-ES" dirty="0" smtClean="0">
                <a:latin typeface="Roboto" pitchFamily="2" charset="0"/>
                <a:ea typeface="Roboto" pitchFamily="2" charset="0"/>
              </a:rPr>
              <a:t> clases are re-</a:t>
            </a:r>
            <a:r>
              <a:rPr lang="es-ES" dirty="0" err="1" smtClean="0">
                <a:latin typeface="Roboto" pitchFamily="2" charset="0"/>
                <a:ea typeface="Roboto" pitchFamily="2" charset="0"/>
              </a:rPr>
              <a:t>assigned</a:t>
            </a:r>
            <a:r>
              <a:rPr lang="es-ES" dirty="0" smtClean="0">
                <a:latin typeface="Roboto" pitchFamily="2" charset="0"/>
                <a:ea typeface="Roboto" pitchFamily="2" charset="0"/>
              </a:rPr>
              <a:t> </a:t>
            </a:r>
            <a:r>
              <a:rPr lang="es-ES" dirty="0" err="1" smtClean="0">
                <a:latin typeface="Roboto" pitchFamily="2" charset="0"/>
                <a:ea typeface="Roboto" pitchFamily="2" charset="0"/>
              </a:rPr>
              <a:t>into</a:t>
            </a:r>
            <a:r>
              <a:rPr lang="es-ES" dirty="0" smtClean="0">
                <a:latin typeface="Roboto" pitchFamily="2" charset="0"/>
                <a:ea typeface="Roboto" pitchFamily="2" charset="0"/>
              </a:rPr>
              <a:t> </a:t>
            </a:r>
            <a:r>
              <a:rPr lang="es-ES" b="1" dirty="0" smtClean="0">
                <a:latin typeface="Roboto" pitchFamily="2" charset="0"/>
                <a:ea typeface="Roboto" pitchFamily="2" charset="0"/>
              </a:rPr>
              <a:t>CSF</a:t>
            </a:r>
            <a:r>
              <a:rPr lang="es-ES" dirty="0" smtClean="0">
                <a:latin typeface="Roboto" pitchFamily="2" charset="0"/>
                <a:ea typeface="Roboto" pitchFamily="2" charset="0"/>
              </a:rPr>
              <a:t>, </a:t>
            </a:r>
            <a:r>
              <a:rPr lang="es-ES" b="1" dirty="0" smtClean="0">
                <a:latin typeface="Roboto" pitchFamily="2" charset="0"/>
                <a:ea typeface="Roboto" pitchFamily="2" charset="0"/>
              </a:rPr>
              <a:t>GM</a:t>
            </a:r>
            <a:r>
              <a:rPr lang="es-ES" dirty="0" smtClean="0">
                <a:latin typeface="Roboto" pitchFamily="2" charset="0"/>
                <a:ea typeface="Roboto" pitchFamily="2" charset="0"/>
              </a:rPr>
              <a:t> and </a:t>
            </a:r>
            <a:r>
              <a:rPr lang="es-ES" b="1" dirty="0" smtClean="0">
                <a:latin typeface="Roboto" pitchFamily="2" charset="0"/>
                <a:ea typeface="Roboto" pitchFamily="2" charset="0"/>
              </a:rPr>
              <a:t>WM</a:t>
            </a:r>
            <a:endParaRPr lang="es-ES" b="1" dirty="0">
              <a:latin typeface="Roboto" pitchFamily="2" charset="0"/>
              <a:ea typeface="Roboto" pitchFamily="2" charset="0"/>
            </a:endParaRPr>
          </a:p>
        </p:txBody>
      </p:sp>
      <p:sp>
        <p:nvSpPr>
          <p:cNvPr id="46" name="Rectangle 45"/>
          <p:cNvSpPr/>
          <p:nvPr/>
        </p:nvSpPr>
        <p:spPr>
          <a:xfrm>
            <a:off x="126237" y="2291044"/>
            <a:ext cx="4409252" cy="1200329"/>
          </a:xfrm>
          <a:prstGeom prst="rect">
            <a:avLst/>
          </a:prstGeom>
        </p:spPr>
        <p:txBody>
          <a:bodyPr wrap="square">
            <a:spAutoFit/>
          </a:bodyPr>
          <a:lstStyle/>
          <a:p>
            <a:pPr algn="just"/>
            <a:r>
              <a:rPr lang="es-ES" dirty="0" smtClean="0">
                <a:latin typeface="Roboto" pitchFamily="2" charset="0"/>
                <a:ea typeface="Roboto" pitchFamily="2" charset="0"/>
              </a:rPr>
              <a:t>2D </a:t>
            </a:r>
            <a:r>
              <a:rPr lang="es-ES" dirty="0" err="1" smtClean="0">
                <a:latin typeface="Roboto" pitchFamily="2" charset="0"/>
                <a:ea typeface="Roboto" pitchFamily="2" charset="0"/>
              </a:rPr>
              <a:t>regions</a:t>
            </a:r>
            <a:r>
              <a:rPr lang="es-ES" dirty="0" smtClean="0">
                <a:latin typeface="Roboto" pitchFamily="2" charset="0"/>
                <a:ea typeface="Roboto" pitchFamily="2" charset="0"/>
              </a:rPr>
              <a:t> </a:t>
            </a:r>
            <a:r>
              <a:rPr lang="es-ES" b="1" dirty="0" err="1" smtClean="0">
                <a:latin typeface="Roboto" pitchFamily="2" charset="0"/>
                <a:ea typeface="Roboto" pitchFamily="2" charset="0"/>
              </a:rPr>
              <a:t>with</a:t>
            </a:r>
            <a:r>
              <a:rPr lang="es-ES" b="1" dirty="0" smtClean="0">
                <a:latin typeface="Roboto" pitchFamily="2" charset="0"/>
                <a:ea typeface="Roboto" pitchFamily="2" charset="0"/>
              </a:rPr>
              <a:t> at </a:t>
            </a:r>
            <a:r>
              <a:rPr lang="es-ES" b="1" dirty="0" err="1" smtClean="0">
                <a:latin typeface="Roboto" pitchFamily="2" charset="0"/>
                <a:ea typeface="Roboto" pitchFamily="2" charset="0"/>
              </a:rPr>
              <a:t>least</a:t>
            </a:r>
            <a:r>
              <a:rPr lang="es-ES" b="1" dirty="0" smtClean="0">
                <a:latin typeface="Roboto" pitchFamily="2" charset="0"/>
                <a:ea typeface="Roboto" pitchFamily="2" charset="0"/>
              </a:rPr>
              <a:t> </a:t>
            </a:r>
            <a:r>
              <a:rPr lang="es-ES" b="1" dirty="0" err="1" smtClean="0">
                <a:latin typeface="Roboto" pitchFamily="2" charset="0"/>
                <a:ea typeface="Roboto" pitchFamily="2" charset="0"/>
              </a:rPr>
              <a:t>half</a:t>
            </a:r>
            <a:r>
              <a:rPr lang="es-ES" b="1" dirty="0" smtClean="0">
                <a:latin typeface="Roboto" pitchFamily="2" charset="0"/>
                <a:ea typeface="Roboto" pitchFamily="2" charset="0"/>
              </a:rPr>
              <a:t> of </a:t>
            </a:r>
            <a:r>
              <a:rPr lang="es-ES" b="1" dirty="0" err="1" smtClean="0">
                <a:latin typeface="Roboto" pitchFamily="2" charset="0"/>
                <a:ea typeface="Roboto" pitchFamily="2" charset="0"/>
              </a:rPr>
              <a:t>their</a:t>
            </a:r>
            <a:r>
              <a:rPr lang="es-ES" b="1" dirty="0" smtClean="0">
                <a:latin typeface="Roboto" pitchFamily="2" charset="0"/>
                <a:ea typeface="Roboto" pitchFamily="2" charset="0"/>
              </a:rPr>
              <a:t> </a:t>
            </a:r>
            <a:r>
              <a:rPr lang="es-ES" b="1" dirty="0" err="1" smtClean="0">
                <a:latin typeface="Roboto" pitchFamily="2" charset="0"/>
                <a:ea typeface="Roboto" pitchFamily="2" charset="0"/>
              </a:rPr>
              <a:t>area</a:t>
            </a:r>
            <a:r>
              <a:rPr lang="es-ES" b="1" dirty="0" smtClean="0">
                <a:latin typeface="Roboto" pitchFamily="2" charset="0"/>
                <a:ea typeface="Roboto" pitchFamily="2" charset="0"/>
              </a:rPr>
              <a:t> </a:t>
            </a:r>
            <a:r>
              <a:rPr lang="es-ES" b="1" dirty="0" err="1" smtClean="0">
                <a:latin typeface="Roboto" pitchFamily="2" charset="0"/>
                <a:ea typeface="Roboto" pitchFamily="2" charset="0"/>
              </a:rPr>
              <a:t>overlapping</a:t>
            </a:r>
            <a:r>
              <a:rPr lang="es-ES" b="1" dirty="0" smtClean="0">
                <a:latin typeface="Roboto" pitchFamily="2" charset="0"/>
                <a:ea typeface="Roboto" pitchFamily="2" charset="0"/>
              </a:rPr>
              <a:t> </a:t>
            </a:r>
            <a:r>
              <a:rPr lang="es-ES" dirty="0" err="1" smtClean="0">
                <a:latin typeface="Roboto" pitchFamily="2" charset="0"/>
                <a:ea typeface="Roboto" pitchFamily="2" charset="0"/>
              </a:rPr>
              <a:t>one</a:t>
            </a:r>
            <a:r>
              <a:rPr lang="es-ES" b="1" dirty="0" smtClean="0">
                <a:latin typeface="Roboto" pitchFamily="2" charset="0"/>
                <a:ea typeface="Roboto" pitchFamily="2" charset="0"/>
              </a:rPr>
              <a:t> </a:t>
            </a:r>
            <a:r>
              <a:rPr lang="es-ES" dirty="0" smtClean="0">
                <a:latin typeface="Roboto" pitchFamily="2" charset="0"/>
                <a:ea typeface="Roboto" pitchFamily="2" charset="0"/>
              </a:rPr>
              <a:t>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structures</a:t>
            </a:r>
            <a:r>
              <a:rPr lang="es-ES" dirty="0" smtClean="0">
                <a:latin typeface="Roboto" pitchFamily="2" charset="0"/>
                <a:ea typeface="Roboto" pitchFamily="2" charset="0"/>
              </a:rPr>
              <a:t> of </a:t>
            </a:r>
            <a:r>
              <a:rPr lang="es-ES" dirty="0" err="1" smtClean="0">
                <a:latin typeface="Roboto" pitchFamily="2" charset="0"/>
                <a:ea typeface="Roboto" pitchFamily="2" charset="0"/>
              </a:rPr>
              <a:t>the</a:t>
            </a:r>
            <a:r>
              <a:rPr lang="es-ES" dirty="0" smtClean="0">
                <a:latin typeface="Roboto" pitchFamily="2" charset="0"/>
                <a:ea typeface="Roboto" pitchFamily="2" charset="0"/>
              </a:rPr>
              <a:t> atlas are </a:t>
            </a:r>
            <a:r>
              <a:rPr lang="es-ES" dirty="0" err="1" smtClean="0">
                <a:latin typeface="Roboto" pitchFamily="2" charset="0"/>
                <a:ea typeface="Roboto" pitchFamily="2" charset="0"/>
              </a:rPr>
              <a:t>reassigned</a:t>
            </a:r>
            <a:r>
              <a:rPr lang="es-ES" dirty="0" smtClean="0">
                <a:latin typeface="Roboto" pitchFamily="2" charset="0"/>
                <a:ea typeface="Roboto" pitchFamily="2" charset="0"/>
              </a:rPr>
              <a:t> to </a:t>
            </a:r>
            <a:r>
              <a:rPr lang="es-ES" dirty="0" err="1" smtClean="0">
                <a:latin typeface="Roboto" pitchFamily="2" charset="0"/>
                <a:ea typeface="Roboto" pitchFamily="2" charset="0"/>
              </a:rPr>
              <a:t>this</a:t>
            </a:r>
            <a:r>
              <a:rPr lang="es-ES" dirty="0" smtClean="0">
                <a:latin typeface="Roboto" pitchFamily="2" charset="0"/>
                <a:ea typeface="Roboto" pitchFamily="2" charset="0"/>
              </a:rPr>
              <a:t> particular </a:t>
            </a:r>
            <a:r>
              <a:rPr lang="es-ES" dirty="0" err="1" smtClean="0">
                <a:latin typeface="Roboto" pitchFamily="2" charset="0"/>
                <a:ea typeface="Roboto" pitchFamily="2" charset="0"/>
              </a:rPr>
              <a:t>tissue</a:t>
            </a:r>
            <a:endParaRPr lang="es-ES" dirty="0">
              <a:latin typeface="Roboto" pitchFamily="2" charset="0"/>
              <a:ea typeface="Roboto" pitchFamily="2" charset="0"/>
            </a:endParaRPr>
          </a:p>
        </p:txBody>
      </p:sp>
      <p:sp>
        <p:nvSpPr>
          <p:cNvPr id="48" name="Rectangle 47"/>
          <p:cNvSpPr/>
          <p:nvPr/>
        </p:nvSpPr>
        <p:spPr>
          <a:xfrm>
            <a:off x="126237" y="3960573"/>
            <a:ext cx="4409252" cy="646331"/>
          </a:xfrm>
          <a:prstGeom prst="rect">
            <a:avLst/>
          </a:prstGeom>
        </p:spPr>
        <p:txBody>
          <a:bodyPr wrap="square">
            <a:spAutoFit/>
          </a:bodyPr>
          <a:lstStyle/>
          <a:p>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rest</a:t>
            </a:r>
            <a:r>
              <a:rPr lang="es-ES" dirty="0" smtClean="0">
                <a:latin typeface="Roboto" pitchFamily="2" charset="0"/>
                <a:ea typeface="Roboto" pitchFamily="2" charset="0"/>
              </a:rPr>
              <a:t> of </a:t>
            </a:r>
            <a:r>
              <a:rPr lang="es-ES" dirty="0" err="1" smtClean="0">
                <a:latin typeface="Roboto" pitchFamily="2" charset="0"/>
                <a:ea typeface="Roboto" pitchFamily="2" charset="0"/>
              </a:rPr>
              <a:t>voxels</a:t>
            </a:r>
            <a:r>
              <a:rPr lang="es-ES" dirty="0" smtClean="0">
                <a:latin typeface="Roboto" pitchFamily="2" charset="0"/>
                <a:ea typeface="Roboto" pitchFamily="2" charset="0"/>
              </a:rPr>
              <a:t> are </a:t>
            </a:r>
            <a:r>
              <a:rPr lang="es-ES" dirty="0" err="1" smtClean="0">
                <a:latin typeface="Roboto" pitchFamily="2" charset="0"/>
                <a:ea typeface="Roboto" pitchFamily="2" charset="0"/>
              </a:rPr>
              <a:t>reassigned</a:t>
            </a:r>
            <a:r>
              <a:rPr lang="es-ES" dirty="0" smtClean="0">
                <a:latin typeface="Roboto" pitchFamily="2" charset="0"/>
                <a:ea typeface="Roboto" pitchFamily="2" charset="0"/>
              </a:rPr>
              <a:t> to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b="1" dirty="0" err="1" smtClean="0">
                <a:latin typeface="Roboto" pitchFamily="2" charset="0"/>
                <a:ea typeface="Roboto" pitchFamily="2" charset="0"/>
              </a:rPr>
              <a:t>most</a:t>
            </a:r>
            <a:r>
              <a:rPr lang="es-ES" b="1" dirty="0" smtClean="0">
                <a:latin typeface="Roboto" pitchFamily="2" charset="0"/>
                <a:ea typeface="Roboto" pitchFamily="2" charset="0"/>
              </a:rPr>
              <a:t> similar local </a:t>
            </a:r>
            <a:r>
              <a:rPr lang="es-ES" b="1" dirty="0" err="1" smtClean="0">
                <a:latin typeface="Roboto" pitchFamily="2" charset="0"/>
                <a:ea typeface="Roboto" pitchFamily="2" charset="0"/>
              </a:rPr>
              <a:t>class</a:t>
            </a:r>
            <a:r>
              <a:rPr lang="es-ES" b="1" dirty="0" smtClean="0">
                <a:latin typeface="Roboto" pitchFamily="2" charset="0"/>
                <a:ea typeface="Roboto" pitchFamily="2" charset="0"/>
              </a:rPr>
              <a:t> </a:t>
            </a:r>
            <a:endParaRPr lang="es-ES" b="1" dirty="0">
              <a:latin typeface="Roboto" pitchFamily="2" charset="0"/>
              <a:ea typeface="Roboto" pitchFamily="2" charset="0"/>
            </a:endParaRPr>
          </a:p>
        </p:txBody>
      </p:sp>
      <p:pic>
        <p:nvPicPr>
          <p:cNvPr id="5" name="Picture 4"/>
          <p:cNvPicPr>
            <a:picLocks noChangeAspect="1"/>
          </p:cNvPicPr>
          <p:nvPr/>
        </p:nvPicPr>
        <p:blipFill>
          <a:blip r:embed="rId3"/>
          <a:stretch>
            <a:fillRect/>
          </a:stretch>
        </p:blipFill>
        <p:spPr>
          <a:xfrm>
            <a:off x="5080000" y="2038671"/>
            <a:ext cx="3175707" cy="3994918"/>
          </a:xfrm>
          <a:prstGeom prst="rect">
            <a:avLst/>
          </a:prstGeom>
        </p:spPr>
      </p:pic>
      <p:pic>
        <p:nvPicPr>
          <p:cNvPr id="6" name="Picture 5"/>
          <p:cNvPicPr>
            <a:picLocks noChangeAspect="1"/>
          </p:cNvPicPr>
          <p:nvPr/>
        </p:nvPicPr>
        <p:blipFill>
          <a:blip r:embed="rId4"/>
          <a:stretch>
            <a:fillRect/>
          </a:stretch>
        </p:blipFill>
        <p:spPr>
          <a:xfrm>
            <a:off x="5010304" y="1985403"/>
            <a:ext cx="3354705" cy="4125380"/>
          </a:xfrm>
          <a:prstGeom prst="rect">
            <a:avLst/>
          </a:prstGeom>
        </p:spPr>
      </p:pic>
      <p:sp>
        <p:nvSpPr>
          <p:cNvPr id="7" name="Slide Number Placeholder 6"/>
          <p:cNvSpPr>
            <a:spLocks noGrp="1"/>
          </p:cNvSpPr>
          <p:nvPr>
            <p:ph type="sldNum" sz="quarter" idx="12"/>
          </p:nvPr>
        </p:nvSpPr>
        <p:spPr/>
        <p:txBody>
          <a:bodyPr/>
          <a:lstStyle/>
          <a:p>
            <a:fld id="{227F3176-F9F6-45D0-9446-6BF35B4A50FB}" type="slidenum">
              <a:rPr lang="en-US" smtClean="0"/>
              <a:pPr/>
              <a:t>60</a:t>
            </a:fld>
            <a:r>
              <a:rPr lang="en-US" smtClean="0"/>
              <a:t> / 75</a:t>
            </a:r>
            <a:endParaRPr lang="en-US" dirty="0"/>
          </a:p>
        </p:txBody>
      </p:sp>
    </p:spTree>
    <p:extLst>
      <p:ext uri="{BB962C8B-B14F-4D97-AF65-F5344CB8AC3E}">
        <p14:creationId xmlns:p14="http://schemas.microsoft.com/office/powerpoint/2010/main" val="379860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421951"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smtClean="0">
                <a:latin typeface="Roboto" pitchFamily="2" charset="0"/>
                <a:ea typeface="Roboto" pitchFamily="2" charset="0"/>
              </a:rPr>
              <a:t>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4" name="Rectangle 3"/>
          <p:cNvSpPr/>
          <p:nvPr/>
        </p:nvSpPr>
        <p:spPr>
          <a:xfrm>
            <a:off x="126237" y="961507"/>
            <a:ext cx="1645002" cy="369332"/>
          </a:xfrm>
          <a:prstGeom prst="rect">
            <a:avLst/>
          </a:prstGeom>
        </p:spPr>
        <p:txBody>
          <a:bodyPr wrap="none">
            <a:spAutoFit/>
          </a:bodyPr>
          <a:lstStyle/>
          <a:p>
            <a:r>
              <a:rPr lang="es-ES" b="1" dirty="0" smtClean="0">
                <a:latin typeface="Roboto" pitchFamily="2" charset="0"/>
                <a:ea typeface="Roboto" pitchFamily="2" charset="0"/>
              </a:rPr>
              <a:t>Data </a:t>
            </a:r>
            <a:r>
              <a:rPr lang="es-ES" b="1" dirty="0" err="1" smtClean="0">
                <a:latin typeface="Roboto" pitchFamily="2" charset="0"/>
                <a:ea typeface="Roboto" pitchFamily="2" charset="0"/>
              </a:rPr>
              <a:t>analysis</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13" name="Rectangle 12"/>
          <p:cNvSpPr/>
          <p:nvPr/>
        </p:nvSpPr>
        <p:spPr>
          <a:xfrm>
            <a:off x="126237" y="1390726"/>
            <a:ext cx="8134214" cy="646331"/>
          </a:xfrm>
          <a:prstGeom prst="rect">
            <a:avLst/>
          </a:prstGeom>
        </p:spPr>
        <p:txBody>
          <a:bodyPr wrap="none">
            <a:spAutoFit/>
          </a:bodyPr>
          <a:lstStyle/>
          <a:p>
            <a:r>
              <a:rPr lang="es-ES" dirty="0" err="1" smtClean="0">
                <a:latin typeface="Roboto" pitchFamily="2" charset="0"/>
                <a:ea typeface="Roboto" pitchFamily="2" charset="0"/>
              </a:rPr>
              <a:t>We</a:t>
            </a:r>
            <a:r>
              <a:rPr lang="es-ES" dirty="0" smtClean="0">
                <a:latin typeface="Roboto" pitchFamily="2" charset="0"/>
                <a:ea typeface="Roboto" pitchFamily="2" charset="0"/>
              </a:rPr>
              <a:t> compare </a:t>
            </a:r>
            <a:r>
              <a:rPr lang="es-ES" dirty="0" err="1" smtClean="0">
                <a:latin typeface="Roboto" pitchFamily="2" charset="0"/>
                <a:ea typeface="Roboto" pitchFamily="2" charset="0"/>
              </a:rPr>
              <a:t>the</a:t>
            </a:r>
            <a:r>
              <a:rPr lang="es-ES" dirty="0" smtClean="0">
                <a:latin typeface="Roboto" pitchFamily="2" charset="0"/>
                <a:ea typeface="Roboto" pitchFamily="2" charset="0"/>
              </a:rPr>
              <a:t> performance of </a:t>
            </a:r>
            <a:r>
              <a:rPr lang="es-ES" dirty="0" err="1" smtClean="0">
                <a:latin typeface="Roboto" pitchFamily="2" charset="0"/>
                <a:ea typeface="Roboto" pitchFamily="2" charset="0"/>
              </a:rPr>
              <a:t>our</a:t>
            </a:r>
            <a:r>
              <a:rPr lang="es-ES" dirty="0" smtClean="0">
                <a:latin typeface="Roboto" pitchFamily="2" charset="0"/>
                <a:ea typeface="Roboto" pitchFamily="2" charset="0"/>
              </a:rPr>
              <a:t> </a:t>
            </a:r>
            <a:r>
              <a:rPr lang="es-ES" dirty="0" err="1" smtClean="0">
                <a:latin typeface="Roboto" pitchFamily="2" charset="0"/>
                <a:ea typeface="Roboto" pitchFamily="2" charset="0"/>
              </a:rPr>
              <a:t>approach</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b="1" dirty="0" err="1" smtClean="0">
                <a:latin typeface="Roboto" pitchFamily="2" charset="0"/>
                <a:ea typeface="Roboto" pitchFamily="2" charset="0"/>
              </a:rPr>
              <a:t>two</a:t>
            </a:r>
            <a:r>
              <a:rPr lang="es-ES" b="1" dirty="0" smtClean="0">
                <a:latin typeface="Roboto" pitchFamily="2" charset="0"/>
                <a:ea typeface="Roboto" pitchFamily="2" charset="0"/>
              </a:rPr>
              <a:t> </a:t>
            </a:r>
            <a:r>
              <a:rPr lang="es-ES" b="1" dirty="0" err="1" smtClean="0">
                <a:latin typeface="Roboto" pitchFamily="2" charset="0"/>
                <a:ea typeface="Roboto" pitchFamily="2" charset="0"/>
              </a:rPr>
              <a:t>databases</a:t>
            </a:r>
            <a:r>
              <a:rPr lang="es-ES" b="1" dirty="0" smtClean="0">
                <a:latin typeface="Roboto" pitchFamily="2" charset="0"/>
                <a:ea typeface="Roboto" pitchFamily="2" charset="0"/>
              </a:rPr>
              <a:t> of </a:t>
            </a:r>
            <a:r>
              <a:rPr lang="es-ES" b="1" dirty="0" err="1" smtClean="0">
                <a:latin typeface="Roboto" pitchFamily="2" charset="0"/>
                <a:ea typeface="Roboto" pitchFamily="2" charset="0"/>
              </a:rPr>
              <a:t>images</a:t>
            </a:r>
            <a:r>
              <a:rPr lang="es-ES" b="1" dirty="0" smtClean="0">
                <a:latin typeface="Roboto" pitchFamily="2" charset="0"/>
                <a:ea typeface="Roboto" pitchFamily="2" charset="0"/>
              </a:rPr>
              <a:t> </a:t>
            </a:r>
            <a:br>
              <a:rPr lang="es-ES" b="1" dirty="0" smtClean="0">
                <a:latin typeface="Roboto" pitchFamily="2" charset="0"/>
                <a:ea typeface="Roboto" pitchFamily="2" charset="0"/>
              </a:rPr>
            </a:br>
            <a:r>
              <a:rPr lang="es-ES" b="1" dirty="0" err="1" smtClean="0">
                <a:latin typeface="Roboto" pitchFamily="2" charset="0"/>
                <a:ea typeface="Roboto" pitchFamily="2" charset="0"/>
              </a:rPr>
              <a:t>containing</a:t>
            </a:r>
            <a:r>
              <a:rPr lang="es-ES" b="1" dirty="0" smtClean="0">
                <a:latin typeface="Roboto" pitchFamily="2" charset="0"/>
                <a:ea typeface="Roboto" pitchFamily="2" charset="0"/>
              </a:rPr>
              <a:t> </a:t>
            </a:r>
            <a:r>
              <a:rPr lang="es-ES" b="1" dirty="0" err="1" smtClean="0">
                <a:latin typeface="Roboto" pitchFamily="2" charset="0"/>
                <a:ea typeface="Roboto" pitchFamily="2" charset="0"/>
              </a:rPr>
              <a:t>lesions</a:t>
            </a:r>
            <a:r>
              <a:rPr lang="es-ES" b="1" dirty="0" smtClean="0">
                <a:latin typeface="Roboto" pitchFamily="2" charset="0"/>
                <a:ea typeface="Roboto" pitchFamily="2" charset="0"/>
              </a:rPr>
              <a:t>: </a:t>
            </a:r>
            <a:endParaRPr lang="es-ES" dirty="0">
              <a:latin typeface="Roboto" pitchFamily="2" charset="0"/>
              <a:ea typeface="Roboto" pitchFamily="2" charset="0"/>
            </a:endParaRPr>
          </a:p>
        </p:txBody>
      </p:sp>
      <p:sp>
        <p:nvSpPr>
          <p:cNvPr id="6" name="TextBox 5"/>
          <p:cNvSpPr txBox="1"/>
          <p:nvPr/>
        </p:nvSpPr>
        <p:spPr>
          <a:xfrm>
            <a:off x="126235" y="2147101"/>
            <a:ext cx="4985516" cy="4524315"/>
          </a:xfrm>
          <a:prstGeom prst="rect">
            <a:avLst/>
          </a:prstGeom>
          <a:noFill/>
        </p:spPr>
        <p:txBody>
          <a:bodyPr wrap="square" rtlCol="0">
            <a:spAutoFit/>
          </a:bodyPr>
          <a:lstStyle/>
          <a:p>
            <a:r>
              <a:rPr lang="es-ES" b="1" dirty="0" smtClean="0">
                <a:solidFill>
                  <a:schemeClr val="accent5">
                    <a:lumMod val="75000"/>
                  </a:schemeClr>
                </a:solidFill>
                <a:latin typeface="Roboto" pitchFamily="2" charset="0"/>
                <a:ea typeface="Roboto" pitchFamily="2" charset="0"/>
              </a:rPr>
              <a:t>MICCAI MRBrainS13 </a:t>
            </a:r>
            <a:r>
              <a:rPr lang="es-ES" b="1" dirty="0" err="1" smtClean="0">
                <a:solidFill>
                  <a:schemeClr val="accent5">
                    <a:lumMod val="75000"/>
                  </a:schemeClr>
                </a:solidFill>
                <a:latin typeface="Roboto" pitchFamily="2" charset="0"/>
                <a:ea typeface="Roboto" pitchFamily="2" charset="0"/>
              </a:rPr>
              <a:t>challenge</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database</a:t>
            </a:r>
            <a:r>
              <a:rPr lang="es-ES" b="1" dirty="0" smtClean="0">
                <a:solidFill>
                  <a:schemeClr val="accent5">
                    <a:lumMod val="75000"/>
                  </a:schemeClr>
                </a:solidFill>
                <a:latin typeface="Roboto" pitchFamily="2" charset="0"/>
                <a:ea typeface="Roboto" pitchFamily="2" charset="0"/>
              </a:rPr>
              <a:t>:</a:t>
            </a:r>
          </a:p>
          <a:p>
            <a:endParaRPr lang="es-ES" b="1" dirty="0">
              <a:solidFill>
                <a:schemeClr val="accent5">
                  <a:lumMod val="75000"/>
                </a:schemeClr>
              </a:solidFill>
              <a:latin typeface="Roboto" pitchFamily="2" charset="0"/>
              <a:ea typeface="Roboto" pitchFamily="2" charset="0"/>
            </a:endParaRPr>
          </a:p>
          <a:p>
            <a:pPr marL="285750" indent="-285750">
              <a:buFont typeface="Arial" panose="020B0604020202020204" pitchFamily="34" charset="0"/>
              <a:buChar char="•"/>
            </a:pPr>
            <a:r>
              <a:rPr lang="en-US" dirty="0" smtClean="0">
                <a:latin typeface="Roboto" pitchFamily="2" charset="0"/>
                <a:ea typeface="Roboto" pitchFamily="2" charset="0"/>
              </a:rPr>
              <a:t>20 scans </a:t>
            </a:r>
            <a:r>
              <a:rPr lang="en-US" dirty="0">
                <a:latin typeface="Roboto" pitchFamily="2" charset="0"/>
                <a:ea typeface="Roboto" pitchFamily="2" charset="0"/>
              </a:rPr>
              <a:t>with varying </a:t>
            </a:r>
            <a:r>
              <a:rPr lang="en-US" dirty="0" smtClean="0">
                <a:latin typeface="Roboto" pitchFamily="2" charset="0"/>
                <a:ea typeface="Roboto" pitchFamily="2" charset="0"/>
              </a:rPr>
              <a:t>degrees of </a:t>
            </a:r>
            <a:r>
              <a:rPr lang="en-US" dirty="0">
                <a:latin typeface="Roboto" pitchFamily="2" charset="0"/>
                <a:ea typeface="Roboto" pitchFamily="2" charset="0"/>
              </a:rPr>
              <a:t>brain atrophy and </a:t>
            </a:r>
            <a:r>
              <a:rPr lang="en-US" dirty="0" smtClean="0">
                <a:latin typeface="Roboto" pitchFamily="2" charset="0"/>
                <a:ea typeface="Roboto" pitchFamily="2" charset="0"/>
              </a:rPr>
              <a:t>WM lesions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s-ES" dirty="0" smtClean="0">
                <a:latin typeface="Roboto" pitchFamily="2" charset="0"/>
                <a:ea typeface="Roboto" pitchFamily="2" charset="0"/>
              </a:rPr>
              <a:t>3T 3D T1-w, T1-IR and FLAIR</a:t>
            </a:r>
          </a:p>
          <a:p>
            <a:pPr marL="285750" indent="-285750">
              <a:buFont typeface="Arial" panose="020B0604020202020204" pitchFamily="34" charset="0"/>
              <a:buChar char="•"/>
            </a:pPr>
            <a:endParaRPr lang="es-ES" dirty="0" smtClean="0">
              <a:latin typeface="Roboto" pitchFamily="2" charset="0"/>
              <a:ea typeface="Roboto" pitchFamily="2" charset="0"/>
            </a:endParaRPr>
          </a:p>
          <a:p>
            <a:pPr marL="285750" indent="-285750">
              <a:buFont typeface="Arial" panose="020B0604020202020204" pitchFamily="34" charset="0"/>
              <a:buChar char="•"/>
            </a:pPr>
            <a:r>
              <a:rPr lang="es-ES" dirty="0" err="1" smtClean="0">
                <a:latin typeface="Roboto" pitchFamily="2" charset="0"/>
                <a:ea typeface="Roboto" pitchFamily="2" charset="0"/>
              </a:rPr>
              <a:t>Images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already</a:t>
            </a:r>
            <a:r>
              <a:rPr lang="es-ES" dirty="0" smtClean="0">
                <a:latin typeface="Roboto" pitchFamily="2" charset="0"/>
                <a:ea typeface="Roboto" pitchFamily="2" charset="0"/>
              </a:rPr>
              <a:t> </a:t>
            </a:r>
            <a:r>
              <a:rPr lang="es-ES" dirty="0" err="1" smtClean="0">
                <a:latin typeface="Roboto" pitchFamily="2" charset="0"/>
                <a:ea typeface="Roboto" pitchFamily="2" charset="0"/>
              </a:rPr>
              <a:t>intensity-corrected</a:t>
            </a:r>
            <a:endParaRPr lang="es-ES" dirty="0" smtClean="0">
              <a:latin typeface="Roboto" pitchFamily="2" charset="0"/>
              <a:ea typeface="Roboto" pitchFamily="2" charset="0"/>
            </a:endParaRPr>
          </a:p>
          <a:p>
            <a:pPr marL="285750" indent="-285750">
              <a:buFont typeface="Arial" panose="020B0604020202020204" pitchFamily="34" charset="0"/>
              <a:buChar char="•"/>
            </a:pPr>
            <a:endParaRPr lang="es-ES" dirty="0">
              <a:latin typeface="Roboto" pitchFamily="2" charset="0"/>
              <a:ea typeface="Roboto" pitchFamily="2" charset="0"/>
            </a:endParaRPr>
          </a:p>
          <a:p>
            <a:pPr marL="285750" indent="-285750">
              <a:buFont typeface="Arial" panose="020B0604020202020204" pitchFamily="34" charset="0"/>
              <a:buChar char="•"/>
            </a:pP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 </a:t>
            </a:r>
            <a:r>
              <a:rPr lang="es-ES" dirty="0" err="1" smtClean="0">
                <a:latin typeface="Roboto" pitchFamily="2" charset="0"/>
                <a:ea typeface="Roboto" pitchFamily="2" charset="0"/>
              </a:rPr>
              <a:t>masks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manually</a:t>
            </a:r>
            <a:r>
              <a:rPr lang="es-ES" dirty="0" smtClean="0">
                <a:latin typeface="Roboto" pitchFamily="2" charset="0"/>
                <a:ea typeface="Roboto" pitchFamily="2" charset="0"/>
              </a:rPr>
              <a:t> </a:t>
            </a:r>
            <a:r>
              <a:rPr lang="es-ES" dirty="0" err="1" smtClean="0">
                <a:latin typeface="Roboto" pitchFamily="2" charset="0"/>
                <a:ea typeface="Roboto" pitchFamily="2" charset="0"/>
              </a:rPr>
              <a:t>delineated</a:t>
            </a:r>
            <a:r>
              <a:rPr lang="es-ES" dirty="0" smtClean="0">
                <a:latin typeface="Roboto" pitchFamily="2" charset="0"/>
                <a:ea typeface="Roboto" pitchFamily="2" charset="0"/>
              </a:rPr>
              <a:t> </a:t>
            </a:r>
            <a:r>
              <a:rPr lang="es-ES" dirty="0" err="1" smtClean="0">
                <a:latin typeface="Roboto" pitchFamily="2" charset="0"/>
                <a:ea typeface="Roboto" pitchFamily="2" charset="0"/>
              </a:rPr>
              <a:t>by</a:t>
            </a:r>
            <a:r>
              <a:rPr lang="es-ES" dirty="0" smtClean="0">
                <a:latin typeface="Roboto" pitchFamily="2" charset="0"/>
                <a:ea typeface="Roboto" pitchFamily="2" charset="0"/>
              </a:rPr>
              <a:t> 3 </a:t>
            </a:r>
            <a:r>
              <a:rPr lang="es-ES" dirty="0" err="1" smtClean="0">
                <a:latin typeface="Roboto" pitchFamily="2" charset="0"/>
                <a:ea typeface="Roboto" pitchFamily="2" charset="0"/>
              </a:rPr>
              <a:t>experts</a:t>
            </a:r>
            <a:endParaRPr lang="es-ES" dirty="0">
              <a:latin typeface="Roboto" pitchFamily="2" charset="0"/>
              <a:ea typeface="Roboto" pitchFamily="2" charset="0"/>
            </a:endParaRPr>
          </a:p>
          <a:p>
            <a:pPr marL="742950" lvl="1" indent="-285750">
              <a:buFont typeface="Arial" panose="020B0604020202020204" pitchFamily="34" charset="0"/>
              <a:buChar char="•"/>
            </a:pPr>
            <a:r>
              <a:rPr lang="es-ES" b="1" dirty="0" smtClean="0">
                <a:latin typeface="Roboto" pitchFamily="2" charset="0"/>
                <a:ea typeface="Roboto" pitchFamily="2" charset="0"/>
              </a:rPr>
              <a:t>5 </a:t>
            </a:r>
            <a:r>
              <a:rPr lang="es-ES" b="1" dirty="0" err="1" smtClean="0">
                <a:latin typeface="Roboto" pitchFamily="2" charset="0"/>
                <a:ea typeface="Roboto" pitchFamily="2" charset="0"/>
              </a:rPr>
              <a:t>scans</a:t>
            </a:r>
            <a:r>
              <a:rPr lang="es-ES" b="1" dirty="0" smtClean="0">
                <a:latin typeface="Roboto" pitchFamily="2" charset="0"/>
                <a:ea typeface="Roboto" pitchFamily="2" charset="0"/>
              </a:rPr>
              <a:t> </a:t>
            </a:r>
            <a:r>
              <a:rPr lang="es-ES" b="1" dirty="0" err="1" smtClean="0">
                <a:latin typeface="Roboto" pitchFamily="2" charset="0"/>
                <a:ea typeface="Roboto" pitchFamily="2" charset="0"/>
              </a:rPr>
              <a:t>were</a:t>
            </a:r>
            <a:r>
              <a:rPr lang="es-ES" b="1" dirty="0" smtClean="0">
                <a:latin typeface="Roboto" pitchFamily="2" charset="0"/>
                <a:ea typeface="Roboto" pitchFamily="2" charset="0"/>
              </a:rPr>
              <a:t> </a:t>
            </a:r>
            <a:r>
              <a:rPr lang="es-ES" b="1" dirty="0" err="1" smtClean="0">
                <a:latin typeface="Roboto" pitchFamily="2" charset="0"/>
                <a:ea typeface="Roboto" pitchFamily="2" charset="0"/>
              </a:rPr>
              <a:t>provided</a:t>
            </a:r>
            <a:r>
              <a:rPr lang="es-ES" b="1" dirty="0" smtClean="0">
                <a:latin typeface="Roboto" pitchFamily="2" charset="0"/>
                <a:ea typeface="Roboto" pitchFamily="2" charset="0"/>
              </a:rPr>
              <a:t> </a:t>
            </a:r>
            <a:r>
              <a:rPr lang="es-ES" b="1" dirty="0" err="1" smtClean="0">
                <a:latin typeface="Roboto" pitchFamily="2" charset="0"/>
                <a:ea typeface="Roboto" pitchFamily="2" charset="0"/>
              </a:rPr>
              <a:t>with</a:t>
            </a:r>
            <a:r>
              <a:rPr lang="es-ES" b="1" dirty="0" smtClean="0">
                <a:latin typeface="Roboto" pitchFamily="2" charset="0"/>
                <a:ea typeface="Roboto" pitchFamily="2" charset="0"/>
              </a:rPr>
              <a:t> </a:t>
            </a:r>
            <a:r>
              <a:rPr lang="es-ES" b="1" dirty="0" err="1" smtClean="0">
                <a:latin typeface="Roboto" pitchFamily="2" charset="0"/>
                <a:ea typeface="Roboto" pitchFamily="2" charset="0"/>
              </a:rPr>
              <a:t>annotations</a:t>
            </a:r>
            <a:r>
              <a:rPr lang="es-ES" b="1" dirty="0">
                <a:latin typeface="Roboto" pitchFamily="2" charset="0"/>
                <a:ea typeface="Roboto" pitchFamily="2" charset="0"/>
              </a:rPr>
              <a:t> </a:t>
            </a:r>
            <a:r>
              <a:rPr lang="es-ES" b="1" dirty="0" err="1" smtClean="0">
                <a:latin typeface="Roboto" pitchFamily="2" charset="0"/>
                <a:ea typeface="Roboto" pitchFamily="2" charset="0"/>
              </a:rPr>
              <a:t>for</a:t>
            </a:r>
            <a:r>
              <a:rPr lang="es-ES" b="1" dirty="0" smtClean="0">
                <a:latin typeface="Roboto" pitchFamily="2" charset="0"/>
                <a:ea typeface="Roboto" pitchFamily="2" charset="0"/>
              </a:rPr>
              <a:t> training</a:t>
            </a:r>
          </a:p>
          <a:p>
            <a:pPr marL="742950" lvl="1" indent="-285750">
              <a:buFont typeface="Arial" panose="020B0604020202020204" pitchFamily="34" charset="0"/>
              <a:buChar char="•"/>
            </a:pPr>
            <a:r>
              <a:rPr lang="es-ES" b="1" dirty="0" smtClean="0">
                <a:latin typeface="Roboto" pitchFamily="2" charset="0"/>
                <a:ea typeface="Roboto" pitchFamily="2" charset="0"/>
              </a:rPr>
              <a:t>15 </a:t>
            </a:r>
            <a:r>
              <a:rPr lang="es-ES" b="1" dirty="0" err="1" smtClean="0">
                <a:latin typeface="Roboto" pitchFamily="2" charset="0"/>
                <a:ea typeface="Roboto" pitchFamily="2" charset="0"/>
              </a:rPr>
              <a:t>were</a:t>
            </a:r>
            <a:r>
              <a:rPr lang="es-ES" b="1" dirty="0" smtClean="0">
                <a:latin typeface="Roboto" pitchFamily="2" charset="0"/>
                <a:ea typeface="Roboto" pitchFamily="2" charset="0"/>
              </a:rPr>
              <a:t> </a:t>
            </a:r>
            <a:r>
              <a:rPr lang="es-ES" b="1" dirty="0" err="1" smtClean="0">
                <a:latin typeface="Roboto" pitchFamily="2" charset="0"/>
                <a:ea typeface="Roboto" pitchFamily="2" charset="0"/>
              </a:rPr>
              <a:t>blind</a:t>
            </a:r>
            <a:r>
              <a:rPr lang="es-ES" b="1" dirty="0" smtClean="0">
                <a:latin typeface="Roboto" pitchFamily="2" charset="0"/>
                <a:ea typeface="Roboto" pitchFamily="2" charset="0"/>
              </a:rPr>
              <a:t> and </a:t>
            </a:r>
            <a:r>
              <a:rPr lang="es-ES" b="1" dirty="0" err="1" smtClean="0">
                <a:latin typeface="Roboto" pitchFamily="2" charset="0"/>
                <a:ea typeface="Roboto" pitchFamily="2" charset="0"/>
              </a:rPr>
              <a:t>used</a:t>
            </a:r>
            <a:r>
              <a:rPr lang="es-ES" b="1" dirty="0" smtClean="0">
                <a:latin typeface="Roboto" pitchFamily="2" charset="0"/>
                <a:ea typeface="Roboto" pitchFamily="2" charset="0"/>
              </a:rPr>
              <a:t> to evaluate </a:t>
            </a:r>
            <a:r>
              <a:rPr lang="es-ES" b="1" dirty="0" err="1" smtClean="0">
                <a:latin typeface="Roboto" pitchFamily="2" charset="0"/>
                <a:ea typeface="Roboto" pitchFamily="2" charset="0"/>
              </a:rPr>
              <a:t>each</a:t>
            </a:r>
            <a:r>
              <a:rPr lang="es-ES" b="1" dirty="0" smtClean="0">
                <a:latin typeface="Roboto" pitchFamily="2" charset="0"/>
                <a:ea typeface="Roboto" pitchFamily="2" charset="0"/>
              </a:rPr>
              <a:t> of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participant</a:t>
            </a:r>
            <a:r>
              <a:rPr lang="es-ES" b="1" dirty="0" smtClean="0">
                <a:latin typeface="Roboto" pitchFamily="2" charset="0"/>
                <a:ea typeface="Roboto" pitchFamily="2" charset="0"/>
              </a:rPr>
              <a:t> </a:t>
            </a:r>
            <a:r>
              <a:rPr lang="es-ES" b="1" dirty="0" err="1" smtClean="0">
                <a:latin typeface="Roboto" pitchFamily="2" charset="0"/>
                <a:ea typeface="Roboto" pitchFamily="2" charset="0"/>
              </a:rPr>
              <a:t>strategies</a:t>
            </a:r>
            <a:endParaRPr lang="es-ES" b="1" dirty="0" smtClean="0">
              <a:latin typeface="Roboto" pitchFamily="2" charset="0"/>
              <a:ea typeface="Roboto" pitchFamily="2" charset="0"/>
            </a:endParaRPr>
          </a:p>
          <a:p>
            <a:pPr marL="285750" indent="-285750">
              <a:buFont typeface="Arial" panose="020B0604020202020204" pitchFamily="34" charset="0"/>
              <a:buChar char="•"/>
            </a:pPr>
            <a:endParaRPr lang="en-US" dirty="0">
              <a:latin typeface="Roboto" pitchFamily="2" charset="0"/>
              <a:ea typeface="Roboto" pitchFamily="2"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936" y="3129208"/>
            <a:ext cx="3061203" cy="3173855"/>
          </a:xfrm>
          <a:prstGeom prst="rect">
            <a:avLst/>
          </a:prstGeom>
        </p:spPr>
      </p:pic>
      <p:sp>
        <p:nvSpPr>
          <p:cNvPr id="5" name="Slide Number Placeholder 4"/>
          <p:cNvSpPr>
            <a:spLocks noGrp="1"/>
          </p:cNvSpPr>
          <p:nvPr>
            <p:ph type="sldNum" sz="quarter" idx="12"/>
          </p:nvPr>
        </p:nvSpPr>
        <p:spPr>
          <a:xfrm>
            <a:off x="6457950" y="6547270"/>
            <a:ext cx="2057400" cy="365125"/>
          </a:xfrm>
        </p:spPr>
        <p:txBody>
          <a:bodyPr/>
          <a:lstStyle/>
          <a:p>
            <a:fld id="{227F3176-F9F6-45D0-9446-6BF35B4A50FB}" type="slidenum">
              <a:rPr lang="en-US" smtClean="0"/>
              <a:pPr/>
              <a:t>61</a:t>
            </a:fld>
            <a:r>
              <a:rPr lang="en-US" smtClean="0"/>
              <a:t> / 75</a:t>
            </a:r>
            <a:endParaRPr lang="en-US" dirty="0"/>
          </a:p>
        </p:txBody>
      </p:sp>
    </p:spTree>
    <p:extLst>
      <p:ext uri="{BB962C8B-B14F-4D97-AF65-F5344CB8AC3E}">
        <p14:creationId xmlns:p14="http://schemas.microsoft.com/office/powerpoint/2010/main" val="370023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013000" y="72814"/>
            <a:ext cx="6421951"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smtClean="0">
                <a:latin typeface="Roboto" pitchFamily="2" charset="0"/>
                <a:ea typeface="Roboto" pitchFamily="2" charset="0"/>
              </a:rPr>
              <a:t>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4" name="Rectangle 3"/>
          <p:cNvSpPr/>
          <p:nvPr/>
        </p:nvSpPr>
        <p:spPr>
          <a:xfrm>
            <a:off x="139062" y="880947"/>
            <a:ext cx="3921458" cy="369332"/>
          </a:xfrm>
          <a:prstGeom prst="rect">
            <a:avLst/>
          </a:prstGeom>
        </p:spPr>
        <p:txBody>
          <a:bodyPr wrap="none">
            <a:spAutoFit/>
          </a:bodyPr>
          <a:lstStyle/>
          <a:p>
            <a:r>
              <a:rPr lang="es-ES" b="1" dirty="0" err="1" smtClean="0">
                <a:latin typeface="Roboto" pitchFamily="2" charset="0"/>
                <a:ea typeface="Roboto" pitchFamily="2" charset="0"/>
              </a:rPr>
              <a:t>Evaluation</a:t>
            </a:r>
            <a:r>
              <a:rPr lang="es-ES" b="1" dirty="0" smtClean="0">
                <a:latin typeface="Roboto" pitchFamily="2" charset="0"/>
                <a:ea typeface="Roboto" pitchFamily="2" charset="0"/>
              </a:rPr>
              <a:t> (</a:t>
            </a:r>
            <a:r>
              <a:rPr lang="es-ES" b="1" dirty="0">
                <a:solidFill>
                  <a:schemeClr val="accent5">
                    <a:lumMod val="75000"/>
                  </a:schemeClr>
                </a:solidFill>
                <a:latin typeface="Roboto" pitchFamily="2" charset="0"/>
                <a:ea typeface="Roboto" pitchFamily="2" charset="0"/>
              </a:rPr>
              <a:t>MRBrainS13 </a:t>
            </a:r>
            <a:r>
              <a:rPr lang="es-ES" b="1" dirty="0" err="1" smtClean="0">
                <a:solidFill>
                  <a:schemeClr val="accent5">
                    <a:lumMod val="75000"/>
                  </a:schemeClr>
                </a:solidFill>
                <a:latin typeface="Roboto" pitchFamily="2" charset="0"/>
                <a:ea typeface="Roboto" pitchFamily="2" charset="0"/>
              </a:rPr>
              <a:t>database</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5" name="Rectangle 4"/>
          <p:cNvSpPr/>
          <p:nvPr/>
        </p:nvSpPr>
        <p:spPr>
          <a:xfrm>
            <a:off x="139203" y="1369092"/>
            <a:ext cx="8169544" cy="2031325"/>
          </a:xfrm>
          <a:prstGeom prst="rect">
            <a:avLst/>
          </a:prstGeom>
        </p:spPr>
        <p:txBody>
          <a:bodyPr wrap="none">
            <a:spAutoFit/>
          </a:bodyPr>
          <a:lstStyle/>
          <a:p>
            <a:endParaRPr lang="es-ES" b="1" dirty="0">
              <a:solidFill>
                <a:schemeClr val="accent5">
                  <a:lumMod val="75000"/>
                </a:schemeClr>
              </a:solidFill>
              <a:latin typeface="Roboto" pitchFamily="2" charset="0"/>
              <a:ea typeface="Roboto" pitchFamily="2" charset="0"/>
            </a:endParaRPr>
          </a:p>
          <a:p>
            <a:r>
              <a:rPr lang="es-ES" b="1" dirty="0" err="1" smtClean="0">
                <a:latin typeface="Roboto" pitchFamily="2" charset="0"/>
                <a:ea typeface="Roboto" pitchFamily="2" charset="0"/>
              </a:rPr>
              <a:t>Provided</a:t>
            </a:r>
            <a:r>
              <a:rPr lang="es-ES" b="1" dirty="0" smtClean="0">
                <a:latin typeface="Roboto" pitchFamily="2" charset="0"/>
                <a:ea typeface="Roboto" pitchFamily="2" charset="0"/>
              </a:rPr>
              <a:t> </a:t>
            </a:r>
            <a:r>
              <a:rPr lang="es-ES" b="1" dirty="0" err="1">
                <a:latin typeface="Roboto" pitchFamily="2" charset="0"/>
                <a:ea typeface="Roboto" pitchFamily="2" charset="0"/>
              </a:rPr>
              <a:t>g</a:t>
            </a:r>
            <a:r>
              <a:rPr lang="es-ES" b="1" dirty="0" err="1" smtClean="0">
                <a:latin typeface="Roboto" pitchFamily="2" charset="0"/>
                <a:ea typeface="Roboto" pitchFamily="2" charset="0"/>
              </a:rPr>
              <a:t>round</a:t>
            </a:r>
            <a:r>
              <a:rPr lang="es-ES" b="1" dirty="0" smtClean="0">
                <a:latin typeface="Roboto" pitchFamily="2" charset="0"/>
                <a:ea typeface="Roboto" pitchFamily="2" charset="0"/>
              </a:rPr>
              <a:t> </a:t>
            </a:r>
            <a:r>
              <a:rPr lang="es-ES" b="1" dirty="0" err="1" smtClean="0">
                <a:latin typeface="Roboto" pitchFamily="2" charset="0"/>
                <a:ea typeface="Roboto" pitchFamily="2" charset="0"/>
              </a:rPr>
              <a:t>truth</a:t>
            </a:r>
            <a:r>
              <a:rPr lang="es-ES" b="1" dirty="0" smtClean="0">
                <a:latin typeface="Roboto" pitchFamily="2" charset="0"/>
                <a:ea typeface="Roboto" pitchFamily="2" charset="0"/>
              </a:rPr>
              <a:t> </a:t>
            </a:r>
            <a:r>
              <a:rPr lang="es-ES" dirty="0" smtClean="0">
                <a:latin typeface="Roboto" pitchFamily="2" charset="0"/>
                <a:ea typeface="Roboto" pitchFamily="2" charset="0"/>
              </a:rPr>
              <a:t>of</a:t>
            </a:r>
            <a:r>
              <a:rPr lang="es-ES" b="1" dirty="0" smtClean="0">
                <a:latin typeface="Roboto" pitchFamily="2" charset="0"/>
                <a:ea typeface="Roboto" pitchFamily="2" charset="0"/>
              </a:rPr>
              <a:t> </a:t>
            </a:r>
            <a:r>
              <a:rPr lang="es-ES" dirty="0" err="1" smtClean="0">
                <a:latin typeface="Roboto" pitchFamily="2" charset="0"/>
                <a:ea typeface="Roboto" pitchFamily="2" charset="0"/>
              </a:rPr>
              <a:t>labelled</a:t>
            </a:r>
            <a:r>
              <a:rPr lang="es-ES" dirty="0" smtClean="0">
                <a:latin typeface="Roboto" pitchFamily="2" charset="0"/>
                <a:ea typeface="Roboto" pitchFamily="2" charset="0"/>
              </a:rPr>
              <a:t>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permits</a:t>
            </a:r>
            <a:r>
              <a:rPr lang="es-ES" dirty="0" smtClean="0">
                <a:latin typeface="Roboto" pitchFamily="2" charset="0"/>
                <a:ea typeface="Roboto" pitchFamily="2" charset="0"/>
              </a:rPr>
              <a:t> to compute </a:t>
            </a:r>
            <a:r>
              <a:rPr lang="es-ES" dirty="0" err="1" smtClean="0">
                <a:latin typeface="Roboto" pitchFamily="2" charset="0"/>
                <a:ea typeface="Roboto" pitchFamily="2" charset="0"/>
              </a:rPr>
              <a:t>the</a:t>
            </a:r>
            <a:r>
              <a:rPr lang="es-ES" dirty="0" smtClean="0">
                <a:latin typeface="Roboto" pitchFamily="2" charset="0"/>
                <a:ea typeface="Roboto" pitchFamily="2" charset="0"/>
              </a:rPr>
              <a:t> performance </a:t>
            </a:r>
            <a:br>
              <a:rPr lang="es-ES" dirty="0" smtClean="0">
                <a:latin typeface="Roboto" pitchFamily="2" charset="0"/>
                <a:ea typeface="Roboto" pitchFamily="2" charset="0"/>
              </a:rPr>
            </a:br>
            <a:r>
              <a:rPr lang="es-ES" dirty="0" smtClean="0">
                <a:latin typeface="Roboto" pitchFamily="2" charset="0"/>
                <a:ea typeface="Roboto" pitchFamily="2" charset="0"/>
              </a:rPr>
              <a:t>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method</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dirty="0" err="1" smtClean="0">
                <a:latin typeface="Roboto" pitchFamily="2" charset="0"/>
                <a:ea typeface="Roboto" pitchFamily="2" charset="0"/>
              </a:rPr>
              <a:t>respect</a:t>
            </a:r>
            <a:r>
              <a:rPr lang="es-ES" dirty="0" smtClean="0">
                <a:latin typeface="Roboto" pitchFamily="2" charset="0"/>
                <a:ea typeface="Roboto" pitchFamily="2" charset="0"/>
              </a:rPr>
              <a:t> to </a:t>
            </a:r>
            <a:r>
              <a:rPr lang="es-ES" dirty="0" err="1" smtClean="0">
                <a:latin typeface="Roboto" pitchFamily="2" charset="0"/>
                <a:ea typeface="Roboto" pitchFamily="2" charset="0"/>
              </a:rPr>
              <a:t>expert</a:t>
            </a:r>
            <a:r>
              <a:rPr lang="es-ES" dirty="0" smtClean="0">
                <a:latin typeface="Roboto" pitchFamily="2" charset="0"/>
                <a:ea typeface="Roboto" pitchFamily="2" charset="0"/>
              </a:rPr>
              <a:t> manual </a:t>
            </a:r>
            <a:r>
              <a:rPr lang="es-ES" dirty="0" err="1" smtClean="0">
                <a:latin typeface="Roboto" pitchFamily="2" charset="0"/>
                <a:ea typeface="Roboto" pitchFamily="2" charset="0"/>
              </a:rPr>
              <a:t>annotations</a:t>
            </a:r>
            <a:endParaRPr lang="es-ES" b="1" dirty="0">
              <a:latin typeface="Roboto" pitchFamily="2" charset="0"/>
              <a:ea typeface="Roboto" pitchFamily="2" charset="0"/>
            </a:endParaRPr>
          </a:p>
          <a:p>
            <a:endParaRPr lang="es-ES" b="1" dirty="0" smtClean="0">
              <a:solidFill>
                <a:schemeClr val="accent5">
                  <a:lumMod val="75000"/>
                </a:schemeClr>
              </a:solidFill>
              <a:latin typeface="Roboto" pitchFamily="2" charset="0"/>
              <a:ea typeface="Roboto" pitchFamily="2" charset="0"/>
            </a:endParaRPr>
          </a:p>
          <a:p>
            <a:endParaRPr lang="es-ES" b="1" dirty="0">
              <a:solidFill>
                <a:schemeClr val="accent5">
                  <a:lumMod val="75000"/>
                </a:schemeClr>
              </a:solidFill>
              <a:latin typeface="Roboto" pitchFamily="2" charset="0"/>
              <a:ea typeface="Roboto" pitchFamily="2" charset="0"/>
            </a:endParaRPr>
          </a:p>
          <a:p>
            <a:r>
              <a:rPr lang="es-ES" b="1" dirty="0" smtClean="0">
                <a:solidFill>
                  <a:schemeClr val="accent5">
                    <a:lumMod val="75000"/>
                  </a:schemeClr>
                </a:solidFill>
                <a:latin typeface="Roboto" pitchFamily="2" charset="0"/>
                <a:ea typeface="Roboto" pitchFamily="2" charset="0"/>
              </a:rPr>
              <a:t> </a:t>
            </a:r>
          </a:p>
          <a:p>
            <a:endParaRPr lang="es-ES" dirty="0">
              <a:solidFill>
                <a:schemeClr val="accent5">
                  <a:lumMod val="75000"/>
                </a:schemeClr>
              </a:solidFill>
              <a:latin typeface="Roboto" pitchFamily="2" charset="0"/>
              <a:ea typeface="Roboto" pitchFamily="2" charset="0"/>
            </a:endParaRPr>
          </a:p>
        </p:txBody>
      </p:sp>
      <p:grpSp>
        <p:nvGrpSpPr>
          <p:cNvPr id="15" name="Group 14"/>
          <p:cNvGrpSpPr/>
          <p:nvPr/>
        </p:nvGrpSpPr>
        <p:grpSpPr>
          <a:xfrm>
            <a:off x="169070" y="2871673"/>
            <a:ext cx="6368909" cy="1493952"/>
            <a:chOff x="169069" y="1932193"/>
            <a:chExt cx="6932350" cy="1621126"/>
          </a:xfrm>
        </p:grpSpPr>
        <p:pic>
          <p:nvPicPr>
            <p:cNvPr id="11" name="Picture 10"/>
            <p:cNvPicPr>
              <a:picLocks noChangeAspect="1"/>
            </p:cNvPicPr>
            <p:nvPr/>
          </p:nvPicPr>
          <p:blipFill>
            <a:blip r:embed="rId2">
              <a:biLevel thresh="75000"/>
            </a:blip>
            <a:stretch>
              <a:fillRect/>
            </a:stretch>
          </p:blipFill>
          <p:spPr>
            <a:xfrm>
              <a:off x="2852112" y="2307155"/>
              <a:ext cx="4249307" cy="1246164"/>
            </a:xfrm>
            <a:prstGeom prst="rect">
              <a:avLst/>
            </a:prstGeom>
          </p:spPr>
        </p:pic>
        <p:sp>
          <p:nvSpPr>
            <p:cNvPr id="14" name="Rectangle 13"/>
            <p:cNvSpPr/>
            <p:nvPr/>
          </p:nvSpPr>
          <p:spPr>
            <a:xfrm>
              <a:off x="169069" y="1932193"/>
              <a:ext cx="1859805" cy="369332"/>
            </a:xfrm>
            <a:prstGeom prst="rect">
              <a:avLst/>
            </a:prstGeom>
          </p:spPr>
          <p:txBody>
            <a:bodyPr wrap="none">
              <a:spAutoFit/>
            </a:bodyPr>
            <a:lstStyle/>
            <a:p>
              <a:r>
                <a:rPr lang="es-ES" b="1" dirty="0" smtClean="0">
                  <a:latin typeface="Roboto" pitchFamily="2" charset="0"/>
                  <a:ea typeface="Roboto" pitchFamily="2" charset="0"/>
                </a:rPr>
                <a:t>Dice </a:t>
              </a:r>
              <a:r>
                <a:rPr lang="es-ES" b="1" dirty="0" err="1" smtClean="0">
                  <a:latin typeface="Roboto" pitchFamily="2" charset="0"/>
                  <a:ea typeface="Roboto" pitchFamily="2" charset="0"/>
                </a:rPr>
                <a:t>coefficient</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grpSp>
      <p:grpSp>
        <p:nvGrpSpPr>
          <p:cNvPr id="20" name="Group 19"/>
          <p:cNvGrpSpPr/>
          <p:nvPr/>
        </p:nvGrpSpPr>
        <p:grpSpPr>
          <a:xfrm>
            <a:off x="169070" y="4541316"/>
            <a:ext cx="6127831" cy="1729182"/>
            <a:chOff x="169069" y="5041767"/>
            <a:chExt cx="6127831" cy="1729182"/>
          </a:xfrm>
        </p:grpSpPr>
        <p:pic>
          <p:nvPicPr>
            <p:cNvPr id="12" name="Picture 11"/>
            <p:cNvPicPr>
              <a:picLocks noChangeAspect="1"/>
            </p:cNvPicPr>
            <p:nvPr/>
          </p:nvPicPr>
          <p:blipFill>
            <a:blip r:embed="rId3">
              <a:biLevel thresh="75000"/>
            </a:blip>
            <a:stretch>
              <a:fillRect/>
            </a:stretch>
          </p:blipFill>
          <p:spPr>
            <a:xfrm>
              <a:off x="2699687" y="5621659"/>
              <a:ext cx="3597213" cy="1149290"/>
            </a:xfrm>
            <a:prstGeom prst="rect">
              <a:avLst/>
            </a:prstGeom>
          </p:spPr>
        </p:pic>
        <p:sp>
          <p:nvSpPr>
            <p:cNvPr id="19" name="Rectangle 18"/>
            <p:cNvSpPr/>
            <p:nvPr/>
          </p:nvSpPr>
          <p:spPr>
            <a:xfrm>
              <a:off x="169069" y="5041767"/>
              <a:ext cx="4142416" cy="369332"/>
            </a:xfrm>
            <a:prstGeom prst="rect">
              <a:avLst/>
            </a:prstGeom>
          </p:spPr>
          <p:txBody>
            <a:bodyPr wrap="none">
              <a:spAutoFit/>
            </a:bodyPr>
            <a:lstStyle/>
            <a:p>
              <a:r>
                <a:rPr lang="es-ES" b="1" dirty="0" err="1" smtClean="0">
                  <a:latin typeface="Roboto" pitchFamily="2" charset="0"/>
                  <a:ea typeface="Roboto" pitchFamily="2" charset="0"/>
                </a:rPr>
                <a:t>Absolute</a:t>
              </a:r>
              <a:r>
                <a:rPr lang="es-ES" b="1" dirty="0" smtClean="0">
                  <a:latin typeface="Roboto" pitchFamily="2" charset="0"/>
                  <a:ea typeface="Roboto" pitchFamily="2" charset="0"/>
                </a:rPr>
                <a:t> </a:t>
              </a:r>
              <a:r>
                <a:rPr lang="es-ES" b="1" dirty="0" err="1" smtClean="0">
                  <a:latin typeface="Roboto" pitchFamily="2" charset="0"/>
                  <a:ea typeface="Roboto" pitchFamily="2" charset="0"/>
                </a:rPr>
                <a:t>difference</a:t>
              </a:r>
              <a:r>
                <a:rPr lang="es-ES" b="1" dirty="0" smtClean="0">
                  <a:latin typeface="Roboto" pitchFamily="2" charset="0"/>
                  <a:ea typeface="Roboto" pitchFamily="2" charset="0"/>
                </a:rPr>
                <a:t> in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volume</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grpSp>
      <p:sp>
        <p:nvSpPr>
          <p:cNvPr id="6" name="Slide Number Placeholder 5"/>
          <p:cNvSpPr>
            <a:spLocks noGrp="1"/>
          </p:cNvSpPr>
          <p:nvPr>
            <p:ph type="sldNum" sz="quarter" idx="12"/>
          </p:nvPr>
        </p:nvSpPr>
        <p:spPr/>
        <p:txBody>
          <a:bodyPr/>
          <a:lstStyle/>
          <a:p>
            <a:fld id="{227F3176-F9F6-45D0-9446-6BF35B4A50FB}" type="slidenum">
              <a:rPr lang="en-US" smtClean="0"/>
              <a:pPr/>
              <a:t>62</a:t>
            </a:fld>
            <a:r>
              <a:rPr lang="en-US" smtClean="0"/>
              <a:t> / 75</a:t>
            </a:r>
            <a:endParaRPr lang="en-US" dirty="0"/>
          </a:p>
        </p:txBody>
      </p:sp>
    </p:spTree>
    <p:extLst>
      <p:ext uri="{BB962C8B-B14F-4D97-AF65-F5344CB8AC3E}">
        <p14:creationId xmlns:p14="http://schemas.microsoft.com/office/powerpoint/2010/main" val="683586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327373"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smtClean="0">
                <a:latin typeface="Roboto" pitchFamily="2" charset="0"/>
                <a:ea typeface="Roboto" pitchFamily="2" charset="0"/>
              </a:rPr>
              <a:t>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4" name="Rectangle 3"/>
          <p:cNvSpPr/>
          <p:nvPr/>
        </p:nvSpPr>
        <p:spPr>
          <a:xfrm>
            <a:off x="166280" y="939301"/>
            <a:ext cx="3616696" cy="369332"/>
          </a:xfrm>
          <a:prstGeom prst="rect">
            <a:avLst/>
          </a:prstGeom>
        </p:spPr>
        <p:txBody>
          <a:bodyPr wrap="none">
            <a:spAutoFit/>
          </a:bodyPr>
          <a:lstStyle/>
          <a:p>
            <a:r>
              <a:rPr lang="es-ES" b="1" dirty="0" err="1" smtClean="0">
                <a:latin typeface="Roboto" pitchFamily="2" charset="0"/>
                <a:ea typeface="Roboto" pitchFamily="2" charset="0"/>
              </a:rPr>
              <a:t>Results</a:t>
            </a:r>
            <a:r>
              <a:rPr lang="es-ES" b="1" dirty="0" smtClean="0">
                <a:latin typeface="Roboto" pitchFamily="2" charset="0"/>
                <a:ea typeface="Roboto" pitchFamily="2" charset="0"/>
              </a:rPr>
              <a:t>: (</a:t>
            </a:r>
            <a:r>
              <a:rPr lang="es-ES" b="1" dirty="0">
                <a:solidFill>
                  <a:schemeClr val="accent5">
                    <a:lumMod val="75000"/>
                  </a:schemeClr>
                </a:solidFill>
                <a:latin typeface="Roboto" pitchFamily="2" charset="0"/>
                <a:ea typeface="Roboto" pitchFamily="2" charset="0"/>
              </a:rPr>
              <a:t>MRBrainS13 </a:t>
            </a:r>
            <a:r>
              <a:rPr lang="es-ES" b="1" dirty="0" err="1" smtClean="0">
                <a:solidFill>
                  <a:schemeClr val="accent5">
                    <a:lumMod val="75000"/>
                  </a:schemeClr>
                </a:solidFill>
                <a:latin typeface="Roboto" pitchFamily="2" charset="0"/>
                <a:ea typeface="Roboto" pitchFamily="2" charset="0"/>
              </a:rPr>
              <a:t>database</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5" name="Rectangle 4"/>
          <p:cNvSpPr/>
          <p:nvPr/>
        </p:nvSpPr>
        <p:spPr>
          <a:xfrm>
            <a:off x="116039" y="1063448"/>
            <a:ext cx="242374" cy="923330"/>
          </a:xfrm>
          <a:prstGeom prst="rect">
            <a:avLst/>
          </a:prstGeom>
        </p:spPr>
        <p:txBody>
          <a:bodyPr wrap="none">
            <a:spAutoFit/>
          </a:bodyPr>
          <a:lstStyle/>
          <a:p>
            <a:endParaRPr lang="es-ES" b="1" dirty="0">
              <a:solidFill>
                <a:schemeClr val="accent5">
                  <a:lumMod val="75000"/>
                </a:schemeClr>
              </a:solidFill>
              <a:latin typeface="Roboto" pitchFamily="2" charset="0"/>
              <a:ea typeface="Roboto" pitchFamily="2" charset="0"/>
            </a:endParaRPr>
          </a:p>
          <a:p>
            <a:r>
              <a:rPr lang="es-ES" b="1" dirty="0" smtClean="0">
                <a:solidFill>
                  <a:schemeClr val="accent5">
                    <a:lumMod val="75000"/>
                  </a:schemeClr>
                </a:solidFill>
                <a:latin typeface="Roboto" pitchFamily="2" charset="0"/>
                <a:ea typeface="Roboto" pitchFamily="2" charset="0"/>
              </a:rPr>
              <a:t> </a:t>
            </a:r>
          </a:p>
          <a:p>
            <a:endParaRPr lang="es-ES" dirty="0">
              <a:solidFill>
                <a:schemeClr val="accent5">
                  <a:lumMod val="75000"/>
                </a:schemeClr>
              </a:solidFill>
              <a:latin typeface="Roboto" pitchFamily="2" charset="0"/>
              <a:ea typeface="Roboto" pitchFamily="2" charset="0"/>
            </a:endParaRPr>
          </a:p>
        </p:txBody>
      </p:sp>
      <p:pic>
        <p:nvPicPr>
          <p:cNvPr id="9" name="Picture 8"/>
          <p:cNvPicPr>
            <a:picLocks noChangeAspect="1"/>
          </p:cNvPicPr>
          <p:nvPr/>
        </p:nvPicPr>
        <p:blipFill>
          <a:blip r:embed="rId2"/>
          <a:stretch>
            <a:fillRect/>
          </a:stretch>
        </p:blipFill>
        <p:spPr>
          <a:xfrm>
            <a:off x="166280" y="3662852"/>
            <a:ext cx="8702178" cy="2739046"/>
          </a:xfrm>
          <a:prstGeom prst="rect">
            <a:avLst/>
          </a:prstGeom>
        </p:spPr>
      </p:pic>
      <p:sp>
        <p:nvSpPr>
          <p:cNvPr id="11" name="Slide Number Placeholder 10"/>
          <p:cNvSpPr>
            <a:spLocks noGrp="1"/>
          </p:cNvSpPr>
          <p:nvPr>
            <p:ph type="sldNum" sz="quarter" idx="12"/>
          </p:nvPr>
        </p:nvSpPr>
        <p:spPr/>
        <p:txBody>
          <a:bodyPr/>
          <a:lstStyle/>
          <a:p>
            <a:fld id="{227F3176-F9F6-45D0-9446-6BF35B4A50FB}" type="slidenum">
              <a:rPr lang="en-US" smtClean="0"/>
              <a:pPr/>
              <a:t>63</a:t>
            </a:fld>
            <a:r>
              <a:rPr lang="en-US" smtClean="0"/>
              <a:t> / 75</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4046858540"/>
                  </p:ext>
                </p:extLst>
              </p:nvPr>
            </p:nvGraphicFramePr>
            <p:xfrm>
              <a:off x="271571" y="1790391"/>
              <a:ext cx="8477141" cy="1674169"/>
            </p:xfrm>
            <a:graphic>
              <a:graphicData uri="http://schemas.openxmlformats.org/drawingml/2006/table">
                <a:tbl>
                  <a:tblPr firstRow="1" firstCol="1" lastRow="1" lastCol="1">
                    <a:tableStyleId>{9D7B26C5-4107-4FEC-AEDC-1716B250A1EF}</a:tableStyleId>
                  </a:tblPr>
                  <a:tblGrid>
                    <a:gridCol w="1580089">
                      <a:extLst>
                        <a:ext uri="{9D8B030D-6E8A-4147-A177-3AD203B41FA5}">
                          <a16:colId xmlns:a16="http://schemas.microsoft.com/office/drawing/2014/main" val="1258027738"/>
                        </a:ext>
                      </a:extLst>
                    </a:gridCol>
                    <a:gridCol w="1158240">
                      <a:extLst>
                        <a:ext uri="{9D8B030D-6E8A-4147-A177-3AD203B41FA5}">
                          <a16:colId xmlns:a16="http://schemas.microsoft.com/office/drawing/2014/main" val="3632915419"/>
                        </a:ext>
                      </a:extLst>
                    </a:gridCol>
                    <a:gridCol w="1082040">
                      <a:extLst>
                        <a:ext uri="{9D8B030D-6E8A-4147-A177-3AD203B41FA5}">
                          <a16:colId xmlns:a16="http://schemas.microsoft.com/office/drawing/2014/main" val="3123536910"/>
                        </a:ext>
                      </a:extLst>
                    </a:gridCol>
                    <a:gridCol w="861060">
                      <a:extLst>
                        <a:ext uri="{9D8B030D-6E8A-4147-A177-3AD203B41FA5}">
                          <a16:colId xmlns:a16="http://schemas.microsoft.com/office/drawing/2014/main" val="4089039379"/>
                        </a:ext>
                      </a:extLst>
                    </a:gridCol>
                    <a:gridCol w="1016765">
                      <a:extLst>
                        <a:ext uri="{9D8B030D-6E8A-4147-A177-3AD203B41FA5}">
                          <a16:colId xmlns:a16="http://schemas.microsoft.com/office/drawing/2014/main" val="2657513857"/>
                        </a:ext>
                      </a:extLst>
                    </a:gridCol>
                    <a:gridCol w="1058646">
                      <a:extLst>
                        <a:ext uri="{9D8B030D-6E8A-4147-A177-3AD203B41FA5}">
                          <a16:colId xmlns:a16="http://schemas.microsoft.com/office/drawing/2014/main" val="2338469085"/>
                        </a:ext>
                      </a:extLst>
                    </a:gridCol>
                    <a:gridCol w="1066916">
                      <a:extLst>
                        <a:ext uri="{9D8B030D-6E8A-4147-A177-3AD203B41FA5}">
                          <a16:colId xmlns:a16="http://schemas.microsoft.com/office/drawing/2014/main" val="3300768355"/>
                        </a:ext>
                      </a:extLst>
                    </a:gridCol>
                    <a:gridCol w="653385">
                      <a:extLst>
                        <a:ext uri="{9D8B030D-6E8A-4147-A177-3AD203B41FA5}">
                          <a16:colId xmlns:a16="http://schemas.microsoft.com/office/drawing/2014/main" val="3397864018"/>
                        </a:ext>
                      </a:extLst>
                    </a:gridCol>
                  </a:tblGrid>
                  <a:tr h="124724">
                    <a:tc>
                      <a:txBody>
                        <a:bodyPr/>
                        <a:lstStyle/>
                        <a:p>
                          <a:pPr>
                            <a:spcBef>
                              <a:spcPts val="180"/>
                            </a:spcBef>
                            <a:spcAft>
                              <a:spcPts val="180"/>
                            </a:spcAft>
                          </a:pPr>
                          <a:r>
                            <a:rPr lang="en-US" sz="1000" dirty="0">
                              <a:effectLst/>
                              <a:latin typeface="Roboto" pitchFamily="2" charset="0"/>
                              <a:ea typeface="Roboto" pitchFamily="2" charset="0"/>
                            </a:rPr>
                            <a:t>Method</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r>
                            <a:rPr lang="en-US" sz="1000" dirty="0">
                              <a:effectLst/>
                              <a:latin typeface="Roboto" pitchFamily="2" charset="0"/>
                              <a:ea typeface="Roboto" pitchFamily="2" charset="0"/>
                            </a:rPr>
                            <a:t>CSF</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r>
                            <a:rPr lang="en-US" sz="1000" dirty="0">
                              <a:effectLst/>
                              <a:latin typeface="Roboto" pitchFamily="2" charset="0"/>
                              <a:ea typeface="Roboto" pitchFamily="2" charset="0"/>
                            </a:rPr>
                            <a:t>GM</a:t>
                          </a:r>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r>
                            <a:rPr lang="en-US" sz="1000" dirty="0">
                              <a:effectLst/>
                              <a:latin typeface="Roboto" pitchFamily="2" charset="0"/>
                              <a:ea typeface="Roboto" pitchFamily="2" charset="0"/>
                            </a:rPr>
                            <a:t>WM</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r>
                            <a:rPr lang="en-US" sz="1000" dirty="0">
                              <a:effectLst/>
                              <a:latin typeface="Roboto" pitchFamily="2" charset="0"/>
                              <a:ea typeface="Roboto" pitchFamily="2" charset="0"/>
                            </a:rPr>
                            <a:t>CSF</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r>
                            <a:rPr lang="en-US" sz="1000" dirty="0">
                              <a:effectLst/>
                              <a:latin typeface="Roboto" pitchFamily="2" charset="0"/>
                              <a:ea typeface="Roboto" pitchFamily="2" charset="0"/>
                            </a:rPr>
                            <a:t>GM</a:t>
                          </a:r>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r>
                            <a:rPr lang="en-US" sz="1000">
                              <a:effectLst/>
                              <a:latin typeface="Roboto" pitchFamily="2" charset="0"/>
                              <a:ea typeface="Roboto" pitchFamily="2" charset="0"/>
                            </a:rPr>
                            <a:t>WM</a:t>
                          </a:r>
                          <a:endParaRPr lang="en-US" sz="100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r>
                            <a:rPr lang="en-US" sz="1000" dirty="0">
                              <a:effectLst/>
                              <a:latin typeface="Roboto" pitchFamily="2" charset="0"/>
                              <a:ea typeface="Roboto" pitchFamily="2" charset="0"/>
                            </a:rPr>
                            <a:t>Rank</a:t>
                          </a:r>
                          <a:endParaRPr lang="en-US" sz="1000" dirty="0">
                            <a:effectLst/>
                            <a:latin typeface="Roboto" pitchFamily="2" charset="0"/>
                            <a:ea typeface="Roboto"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2528084297"/>
                      </a:ext>
                    </a:extLst>
                  </a:tr>
                  <a:tr h="152709">
                    <a:tc>
                      <a:txBody>
                        <a:bodyPr/>
                        <a:lstStyle/>
                        <a:p>
                          <a:pPr>
                            <a:spcBef>
                              <a:spcPts val="180"/>
                            </a:spcBef>
                            <a:spcAft>
                              <a:spcPts val="180"/>
                            </a:spcAft>
                          </a:pPr>
                          <a:r>
                            <a:rPr lang="en-US" sz="1000" dirty="0">
                              <a:effectLst/>
                              <a:latin typeface="Roboto" pitchFamily="2" charset="0"/>
                              <a:ea typeface="Roboto" pitchFamily="2" charset="0"/>
                            </a:rPr>
                            <a:t>Best method</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83.72±2.63</m:t>
                                </m:r>
                              </m:oMath>
                            </m:oMathPara>
                          </a14:m>
                          <a:endParaRPr lang="en-US" sz="900" dirty="0">
                            <a:effectLst/>
                            <a:latin typeface="+mn-lt"/>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84.82±1.37</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88.33±0.89</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7.09±4.01</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6.77±3.28</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7.05±5.22</m:t>
                                </m:r>
                              </m:oMath>
                            </m:oMathPara>
                          </a14:m>
                          <a:endParaRPr lang="en-US" sz="100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r>
                            <a:rPr lang="en-US" sz="1000" dirty="0">
                              <a:effectLst/>
                              <a:latin typeface="Roboto" pitchFamily="2" charset="0"/>
                              <a:ea typeface="Roboto" pitchFamily="2" charset="0"/>
                            </a:rPr>
                            <a:t>1</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17376412"/>
                      </a:ext>
                    </a:extLst>
                  </a:tr>
                  <a:tr h="208060">
                    <a:tc>
                      <a:txBody>
                        <a:bodyPr/>
                        <a:lstStyle/>
                        <a:p>
                          <a:pPr>
                            <a:spcBef>
                              <a:spcPts val="180"/>
                            </a:spcBef>
                            <a:spcAft>
                              <a:spcPts val="180"/>
                            </a:spcAft>
                          </a:pPr>
                          <a:r>
                            <a:rPr lang="en-US" sz="1000" dirty="0">
                              <a:effectLst/>
                              <a:latin typeface="Roboto" pitchFamily="2" charset="0"/>
                              <a:ea typeface="Roboto" pitchFamily="2" charset="0"/>
                            </a:rPr>
                            <a:t>FAST only T1</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69.95±2.81</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78.66±2.24</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85.98±2.58</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11.83±10.38</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8.65±6.34</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11.47±6.24</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r>
                            <a:rPr lang="en-US" sz="1000" dirty="0">
                              <a:effectLst/>
                              <a:latin typeface="Roboto" pitchFamily="2" charset="0"/>
                              <a:ea typeface="Roboto" pitchFamily="2" charset="0"/>
                            </a:rPr>
                            <a:t>21</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3530009"/>
                      </a:ext>
                    </a:extLst>
                  </a:tr>
                  <a:tr h="171971">
                    <a:tc>
                      <a:txBody>
                        <a:bodyPr/>
                        <a:lstStyle/>
                        <a:p>
                          <a:pPr>
                            <a:spcBef>
                              <a:spcPts val="180"/>
                            </a:spcBef>
                            <a:spcAft>
                              <a:spcPts val="180"/>
                            </a:spcAft>
                          </a:pPr>
                          <a:r>
                            <a:rPr lang="en-US" sz="1000" dirty="0">
                              <a:effectLst/>
                              <a:latin typeface="Roboto" pitchFamily="2" charset="0"/>
                              <a:ea typeface="Roboto" pitchFamily="2" charset="0"/>
                            </a:rPr>
                            <a:t>SPM12 only T1</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70.69±3.75</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80.34±2.37</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85.58±1.73</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23.24±16.04</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6.95±6.57</m:t>
                                </m:r>
                              </m:oMath>
                            </m:oMathPara>
                          </a14:m>
                          <a:endParaRPr lang="en-US" sz="100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5.99±3.95</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r>
                            <a:rPr lang="en-US" sz="1000" dirty="0">
                              <a:effectLst/>
                              <a:latin typeface="Roboto" pitchFamily="2" charset="0"/>
                              <a:ea typeface="Roboto" pitchFamily="2" charset="0"/>
                            </a:rPr>
                            <a:t>20</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23461446"/>
                      </a:ext>
                    </a:extLst>
                  </a:tr>
                  <a:tr h="211553">
                    <a:tc>
                      <a:txBody>
                        <a:bodyPr/>
                        <a:lstStyle/>
                        <a:p>
                          <a:pPr>
                            <a:spcBef>
                              <a:spcPts val="180"/>
                            </a:spcBef>
                            <a:spcAft>
                              <a:spcPts val="180"/>
                            </a:spcAft>
                          </a:pPr>
                          <a:r>
                            <a:rPr lang="en-US" sz="1000" dirty="0">
                              <a:effectLst/>
                              <a:latin typeface="Roboto" pitchFamily="2" charset="0"/>
                              <a:ea typeface="Roboto" pitchFamily="2" charset="0"/>
                            </a:rPr>
                            <a:t>SPM12 T1+FLAIR</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74.03±3.42</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81.17±2.24</m:t>
                                </m:r>
                              </m:oMath>
                            </m:oMathPara>
                          </a14:m>
                          <a:endParaRPr lang="en-US" sz="100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86.03±1.48</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10.07±4.86</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10.59±8.34</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5.21±3.88</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r>
                            <a:rPr lang="en-US" sz="1000" dirty="0">
                              <a:effectLst/>
                              <a:latin typeface="Roboto" pitchFamily="2" charset="0"/>
                              <a:ea typeface="Roboto" pitchFamily="2" charset="0"/>
                            </a:rPr>
                            <a:t>17</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9595772"/>
                      </a:ext>
                    </a:extLst>
                  </a:tr>
                  <a:tr h="200456">
                    <a:tc>
                      <a:txBody>
                        <a:bodyPr/>
                        <a:lstStyle/>
                        <a:p>
                          <a:pPr>
                            <a:spcBef>
                              <a:spcPts val="180"/>
                            </a:spcBef>
                            <a:spcAft>
                              <a:spcPts val="180"/>
                            </a:spcAft>
                          </a:pPr>
                          <a:r>
                            <a:rPr lang="en-US" sz="1000" dirty="0">
                              <a:effectLst/>
                              <a:latin typeface="Roboto" pitchFamily="2" charset="0"/>
                              <a:ea typeface="Roboto" pitchFamily="2" charset="0"/>
                            </a:rPr>
                            <a:t>SPM12 T1-iR</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78.25±3.78</m:t>
                                </m:r>
                              </m:oMath>
                            </m:oMathPara>
                          </a14:m>
                          <a:endParaRPr lang="en-US" sz="1000" dirty="0">
                            <a:effectLst/>
                            <a:latin typeface="Arial Black" panose="020B0A04020102020204" pitchFamily="34"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79.41±2.15</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83.54±2.14</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10.47±5.69</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7.23±6.50</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6.34±4.61</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r>
                            <a:rPr lang="en-US" sz="1000" dirty="0">
                              <a:effectLst/>
                              <a:latin typeface="Roboto" pitchFamily="2" charset="0"/>
                              <a:ea typeface="Roboto" pitchFamily="2" charset="0"/>
                            </a:rPr>
                            <a:t>18</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36558537"/>
                      </a:ext>
                    </a:extLst>
                  </a:tr>
                  <a:tr h="190500">
                    <a:tc>
                      <a:txBody>
                        <a:bodyPr/>
                        <a:lstStyle/>
                        <a:p>
                          <a:pPr>
                            <a:spcBef>
                              <a:spcPts val="180"/>
                            </a:spcBef>
                            <a:spcAft>
                              <a:spcPts val="180"/>
                            </a:spcAft>
                          </a:pPr>
                          <a:r>
                            <a:rPr lang="en-US" sz="1000">
                              <a:effectLst/>
                              <a:latin typeface="Roboto" pitchFamily="2" charset="0"/>
                              <a:ea typeface="Roboto" pitchFamily="2" charset="0"/>
                            </a:rPr>
                            <a:t>VBM12</a:t>
                          </a:r>
                          <a:endParaRPr lang="en-US" sz="100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74.56±2.70</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82.29±1.49</m:t>
                                </m:r>
                              </m:oMath>
                            </m:oMathPara>
                          </a14:m>
                          <a:endParaRPr lang="en-US" sz="1000">
                            <a:effectLst/>
                            <a:latin typeface="Roboto" pitchFamily="2" charset="0"/>
                            <a:ea typeface="Roboto" pitchFamily="2"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87.95±1.71</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6.80±4.57</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5.91±3.91</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6.06±4.42</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r>
                            <a:rPr lang="en-US" sz="1000" dirty="0">
                              <a:effectLst/>
                              <a:latin typeface="Roboto" pitchFamily="2" charset="0"/>
                              <a:ea typeface="Roboto" pitchFamily="2" charset="0"/>
                            </a:rPr>
                            <a:t>8</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4693926"/>
                      </a:ext>
                    </a:extLst>
                  </a:tr>
                  <a:tr h="144780">
                    <a:tc>
                      <a:txBody>
                        <a:bodyPr/>
                        <a:lstStyle/>
                        <a:p>
                          <a:pPr>
                            <a:spcBef>
                              <a:spcPts val="180"/>
                            </a:spcBef>
                            <a:spcAft>
                              <a:spcPts val="180"/>
                            </a:spcAft>
                          </a:pPr>
                          <a:r>
                            <a:rPr lang="en-US" sz="1000" dirty="0">
                              <a:effectLst/>
                              <a:latin typeface="Roboto" pitchFamily="2" charset="0"/>
                              <a:ea typeface="Roboto" pitchFamily="2" charset="0"/>
                            </a:rPr>
                            <a:t>MSSEG only T1</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80.18±2.67</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82.06±1.68</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87.05±1.46</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7.18±3.33</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6.15±3.51</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6.20±5.45</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spcBef>
                              <a:spcPts val="180"/>
                            </a:spcBef>
                            <a:spcAft>
                              <a:spcPts val="180"/>
                            </a:spcAft>
                          </a:pPr>
                          <a:r>
                            <a:rPr lang="en-US" sz="1000" dirty="0">
                              <a:effectLst/>
                              <a:latin typeface="Roboto" pitchFamily="2" charset="0"/>
                              <a:ea typeface="Roboto" pitchFamily="2" charset="0"/>
                            </a:rPr>
                            <a:t>10</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86838000"/>
                      </a:ext>
                    </a:extLst>
                  </a:tr>
                  <a:tr h="169651">
                    <a:tc>
                      <a:txBody>
                        <a:bodyPr/>
                        <a:lstStyle/>
                        <a:p>
                          <a:pPr>
                            <a:spcBef>
                              <a:spcPts val="180"/>
                            </a:spcBef>
                            <a:spcAft>
                              <a:spcPts val="180"/>
                            </a:spcAft>
                          </a:pPr>
                          <a:r>
                            <a:rPr lang="en-US" sz="1000" dirty="0">
                              <a:effectLst/>
                              <a:latin typeface="Roboto" pitchFamily="2" charset="0"/>
                              <a:ea typeface="Roboto" pitchFamily="2" charset="0"/>
                            </a:rPr>
                            <a:t>MSSEG T1+FLAIR</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80.16±2.67</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82.20±1.60</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87.33±1.35</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7.21±3.31</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5.99±3.43</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5.95±5.44</m:t>
                                </m:r>
                              </m:oMath>
                            </m:oMathPara>
                          </a14:m>
                          <a:endParaRPr lang="en-US" sz="1000" dirty="0">
                            <a:effectLst/>
                            <a:latin typeface="Roboto" pitchFamily="2" charset="0"/>
                            <a:ea typeface="Roboto" pitchFamily="2"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180"/>
                            </a:spcBef>
                            <a:spcAft>
                              <a:spcPts val="180"/>
                            </a:spcAft>
                          </a:pPr>
                          <a:r>
                            <a:rPr lang="en-US" sz="1000" dirty="0">
                              <a:effectLst/>
                              <a:latin typeface="Roboto" pitchFamily="2" charset="0"/>
                              <a:ea typeface="Roboto" pitchFamily="2" charset="0"/>
                            </a:rPr>
                            <a:t>7</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8588280"/>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4046858540"/>
                  </p:ext>
                </p:extLst>
              </p:nvPr>
            </p:nvGraphicFramePr>
            <p:xfrm>
              <a:off x="271571" y="1790391"/>
              <a:ext cx="8477141" cy="1674169"/>
            </p:xfrm>
            <a:graphic>
              <a:graphicData uri="http://schemas.openxmlformats.org/drawingml/2006/table">
                <a:tbl>
                  <a:tblPr firstRow="1" firstCol="1" lastRow="1" lastCol="1">
                    <a:tableStyleId>{9D7B26C5-4107-4FEC-AEDC-1716B250A1EF}</a:tableStyleId>
                  </a:tblPr>
                  <a:tblGrid>
                    <a:gridCol w="1580089">
                      <a:extLst>
                        <a:ext uri="{9D8B030D-6E8A-4147-A177-3AD203B41FA5}">
                          <a16:colId xmlns:a16="http://schemas.microsoft.com/office/drawing/2014/main" val="1258027738"/>
                        </a:ext>
                      </a:extLst>
                    </a:gridCol>
                    <a:gridCol w="1158240">
                      <a:extLst>
                        <a:ext uri="{9D8B030D-6E8A-4147-A177-3AD203B41FA5}">
                          <a16:colId xmlns:a16="http://schemas.microsoft.com/office/drawing/2014/main" val="3632915419"/>
                        </a:ext>
                      </a:extLst>
                    </a:gridCol>
                    <a:gridCol w="1082040">
                      <a:extLst>
                        <a:ext uri="{9D8B030D-6E8A-4147-A177-3AD203B41FA5}">
                          <a16:colId xmlns:a16="http://schemas.microsoft.com/office/drawing/2014/main" val="3123536910"/>
                        </a:ext>
                      </a:extLst>
                    </a:gridCol>
                    <a:gridCol w="861060">
                      <a:extLst>
                        <a:ext uri="{9D8B030D-6E8A-4147-A177-3AD203B41FA5}">
                          <a16:colId xmlns:a16="http://schemas.microsoft.com/office/drawing/2014/main" val="4089039379"/>
                        </a:ext>
                      </a:extLst>
                    </a:gridCol>
                    <a:gridCol w="1016765">
                      <a:extLst>
                        <a:ext uri="{9D8B030D-6E8A-4147-A177-3AD203B41FA5}">
                          <a16:colId xmlns:a16="http://schemas.microsoft.com/office/drawing/2014/main" val="2657513857"/>
                        </a:ext>
                      </a:extLst>
                    </a:gridCol>
                    <a:gridCol w="1058646">
                      <a:extLst>
                        <a:ext uri="{9D8B030D-6E8A-4147-A177-3AD203B41FA5}">
                          <a16:colId xmlns:a16="http://schemas.microsoft.com/office/drawing/2014/main" val="2338469085"/>
                        </a:ext>
                      </a:extLst>
                    </a:gridCol>
                    <a:gridCol w="1066916">
                      <a:extLst>
                        <a:ext uri="{9D8B030D-6E8A-4147-A177-3AD203B41FA5}">
                          <a16:colId xmlns:a16="http://schemas.microsoft.com/office/drawing/2014/main" val="3300768355"/>
                        </a:ext>
                      </a:extLst>
                    </a:gridCol>
                    <a:gridCol w="653385">
                      <a:extLst>
                        <a:ext uri="{9D8B030D-6E8A-4147-A177-3AD203B41FA5}">
                          <a16:colId xmlns:a16="http://schemas.microsoft.com/office/drawing/2014/main" val="3397864018"/>
                        </a:ext>
                      </a:extLst>
                    </a:gridCol>
                  </a:tblGrid>
                  <a:tr h="152400">
                    <a:tc>
                      <a:txBody>
                        <a:bodyPr/>
                        <a:lstStyle/>
                        <a:p>
                          <a:pPr>
                            <a:spcBef>
                              <a:spcPts val="180"/>
                            </a:spcBef>
                            <a:spcAft>
                              <a:spcPts val="180"/>
                            </a:spcAft>
                          </a:pPr>
                          <a:r>
                            <a:rPr lang="en-US" sz="1000" dirty="0">
                              <a:effectLst/>
                              <a:latin typeface="Roboto" pitchFamily="2" charset="0"/>
                              <a:ea typeface="Roboto" pitchFamily="2" charset="0"/>
                            </a:rPr>
                            <a:t>Method</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r>
                            <a:rPr lang="en-US" sz="1000" dirty="0">
                              <a:effectLst/>
                              <a:latin typeface="Roboto" pitchFamily="2" charset="0"/>
                              <a:ea typeface="Roboto" pitchFamily="2" charset="0"/>
                            </a:rPr>
                            <a:t>CSF</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r>
                            <a:rPr lang="en-US" sz="1000" dirty="0">
                              <a:effectLst/>
                              <a:latin typeface="Roboto" pitchFamily="2" charset="0"/>
                              <a:ea typeface="Roboto" pitchFamily="2" charset="0"/>
                            </a:rPr>
                            <a:t>GM</a:t>
                          </a:r>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r>
                            <a:rPr lang="en-US" sz="1000" dirty="0">
                              <a:effectLst/>
                              <a:latin typeface="Roboto" pitchFamily="2" charset="0"/>
                              <a:ea typeface="Roboto" pitchFamily="2" charset="0"/>
                            </a:rPr>
                            <a:t>WM</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spcBef>
                              <a:spcPts val="180"/>
                            </a:spcBef>
                            <a:spcAft>
                              <a:spcPts val="180"/>
                            </a:spcAft>
                          </a:pPr>
                          <a:r>
                            <a:rPr lang="en-US" sz="1000" dirty="0">
                              <a:effectLst/>
                              <a:latin typeface="Roboto" pitchFamily="2" charset="0"/>
                              <a:ea typeface="Roboto" pitchFamily="2" charset="0"/>
                            </a:rPr>
                            <a:t>CSF</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spcBef>
                              <a:spcPts val="180"/>
                            </a:spcBef>
                            <a:spcAft>
                              <a:spcPts val="180"/>
                            </a:spcAft>
                          </a:pPr>
                          <a:r>
                            <a:rPr lang="en-US" sz="1000" dirty="0">
                              <a:effectLst/>
                              <a:latin typeface="Roboto" pitchFamily="2" charset="0"/>
                              <a:ea typeface="Roboto" pitchFamily="2" charset="0"/>
                            </a:rPr>
                            <a:t>GM</a:t>
                          </a:r>
                          <a:endParaRPr lang="en-US" sz="1000" dirty="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r>
                            <a:rPr lang="en-US" sz="1000">
                              <a:effectLst/>
                              <a:latin typeface="Roboto" pitchFamily="2" charset="0"/>
                              <a:ea typeface="Roboto" pitchFamily="2" charset="0"/>
                            </a:rPr>
                            <a:t>WM</a:t>
                          </a:r>
                          <a:endParaRPr lang="en-US" sz="1000">
                            <a:effectLst/>
                            <a:latin typeface="Roboto" pitchFamily="2" charset="0"/>
                            <a:ea typeface="Roboto" pitchFamily="2" charset="0"/>
                            <a:cs typeface="Times New Roman" panose="02020603050405020304" pitchFamily="18" charset="0"/>
                          </a:endParaRPr>
                        </a:p>
                      </a:txBody>
                      <a:tcPr marL="68580" marR="68580" marT="0" marB="0"/>
                    </a:tc>
                    <a:tc>
                      <a:txBody>
                        <a:bodyPr/>
                        <a:lstStyle/>
                        <a:p>
                          <a:pPr algn="ctr">
                            <a:spcBef>
                              <a:spcPts val="180"/>
                            </a:spcBef>
                            <a:spcAft>
                              <a:spcPts val="180"/>
                            </a:spcAft>
                          </a:pPr>
                          <a:r>
                            <a:rPr lang="en-US" sz="1000" dirty="0">
                              <a:effectLst/>
                              <a:latin typeface="Roboto" pitchFamily="2" charset="0"/>
                              <a:ea typeface="Roboto" pitchFamily="2" charset="0"/>
                            </a:rPr>
                            <a:t>Rank</a:t>
                          </a:r>
                          <a:endParaRPr lang="en-US" sz="1000" dirty="0">
                            <a:effectLst/>
                            <a:latin typeface="Roboto" pitchFamily="2" charset="0"/>
                            <a:ea typeface="Roboto"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2528084297"/>
                      </a:ext>
                    </a:extLst>
                  </a:tr>
                  <a:tr h="177800">
                    <a:tc>
                      <a:txBody>
                        <a:bodyPr/>
                        <a:lstStyle/>
                        <a:p>
                          <a:pPr>
                            <a:spcBef>
                              <a:spcPts val="180"/>
                            </a:spcBef>
                            <a:spcAft>
                              <a:spcPts val="180"/>
                            </a:spcAft>
                          </a:pPr>
                          <a:r>
                            <a:rPr lang="en-US" sz="1000" dirty="0">
                              <a:effectLst/>
                              <a:latin typeface="Roboto" pitchFamily="2" charset="0"/>
                              <a:ea typeface="Roboto" pitchFamily="2" charset="0"/>
                            </a:rPr>
                            <a:t>Best method</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blipFill>
                          <a:blip r:embed="rId3"/>
                          <a:stretch>
                            <a:fillRect l="-135602" t="-106897" r="-493717" b="-793103"/>
                          </a:stretch>
                        </a:blipFill>
                      </a:tcPr>
                    </a:tc>
                    <a:tc>
                      <a:txBody>
                        <a:bodyPr/>
                        <a:lstStyle/>
                        <a:p>
                          <a:endParaRPr lang="en-US"/>
                        </a:p>
                      </a:txBody>
                      <a:tcPr marL="68580" marR="68580" marT="0" marB="0">
                        <a:blipFill>
                          <a:blip r:embed="rId3"/>
                          <a:stretch>
                            <a:fillRect l="-254237" t="-106897" r="-432768" b="-793103"/>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441549" t="-106897" r="-439437" b="-793103"/>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blipFill>
                          <a:blip r:embed="rId3"/>
                          <a:stretch>
                            <a:fillRect l="-460479" t="-106897" r="-273653" b="-793103"/>
                          </a:stretch>
                        </a:blipFill>
                      </a:tcPr>
                    </a:tc>
                    <a:tc>
                      <a:txBody>
                        <a:bodyPr/>
                        <a:lstStyle/>
                        <a:p>
                          <a:endParaRPr lang="en-US"/>
                        </a:p>
                      </a:txBody>
                      <a:tcPr marL="68580" marR="68580" marT="0" marB="0">
                        <a:blipFill>
                          <a:blip r:embed="rId3"/>
                          <a:stretch>
                            <a:fillRect l="-537931" t="-106897" r="-162644" b="-793103"/>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634286" t="-106897" r="-61714" b="-793103"/>
                          </a:stretch>
                        </a:blipFill>
                      </a:tcPr>
                    </a:tc>
                    <a:tc>
                      <a:txBody>
                        <a:bodyPr/>
                        <a:lstStyle/>
                        <a:p>
                          <a:pPr algn="ctr">
                            <a:spcBef>
                              <a:spcPts val="180"/>
                            </a:spcBef>
                            <a:spcAft>
                              <a:spcPts val="180"/>
                            </a:spcAft>
                          </a:pPr>
                          <a:r>
                            <a:rPr lang="en-US" sz="1000" dirty="0">
                              <a:effectLst/>
                              <a:latin typeface="Roboto" pitchFamily="2" charset="0"/>
                              <a:ea typeface="Roboto" pitchFamily="2" charset="0"/>
                            </a:rPr>
                            <a:t>1</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17376412"/>
                      </a:ext>
                    </a:extLst>
                  </a:tr>
                  <a:tr h="208060">
                    <a:tc>
                      <a:txBody>
                        <a:bodyPr/>
                        <a:lstStyle/>
                        <a:p>
                          <a:pPr>
                            <a:spcBef>
                              <a:spcPts val="180"/>
                            </a:spcBef>
                            <a:spcAft>
                              <a:spcPts val="180"/>
                            </a:spcAft>
                          </a:pPr>
                          <a:r>
                            <a:rPr lang="en-US" sz="1000" dirty="0">
                              <a:effectLst/>
                              <a:latin typeface="Roboto" pitchFamily="2" charset="0"/>
                              <a:ea typeface="Roboto" pitchFamily="2" charset="0"/>
                            </a:rPr>
                            <a:t>FAST only T1</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blipFill>
                          <a:blip r:embed="rId3"/>
                          <a:stretch>
                            <a:fillRect l="-135602" t="-171429" r="-493717" b="-557143"/>
                          </a:stretch>
                        </a:blipFill>
                      </a:tcPr>
                    </a:tc>
                    <a:tc>
                      <a:txBody>
                        <a:bodyPr/>
                        <a:lstStyle/>
                        <a:p>
                          <a:endParaRPr lang="en-US"/>
                        </a:p>
                      </a:txBody>
                      <a:tcPr marL="68580" marR="68580" marT="0" marB="0">
                        <a:blipFill>
                          <a:blip r:embed="rId3"/>
                          <a:stretch>
                            <a:fillRect l="-254237" t="-171429" r="-432768" b="-557143"/>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441549" t="-171429" r="-439437" b="-557143"/>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blipFill>
                          <a:blip r:embed="rId3"/>
                          <a:stretch>
                            <a:fillRect l="-460479" t="-171429" r="-273653" b="-557143"/>
                          </a:stretch>
                        </a:blipFill>
                      </a:tcPr>
                    </a:tc>
                    <a:tc>
                      <a:txBody>
                        <a:bodyPr/>
                        <a:lstStyle/>
                        <a:p>
                          <a:endParaRPr lang="en-US"/>
                        </a:p>
                      </a:txBody>
                      <a:tcPr marL="68580" marR="68580" marT="0" marB="0">
                        <a:blipFill>
                          <a:blip r:embed="rId3"/>
                          <a:stretch>
                            <a:fillRect l="-537931" t="-171429" r="-162644" b="-557143"/>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634286" t="-171429" r="-61714" b="-557143"/>
                          </a:stretch>
                        </a:blipFill>
                      </a:tcPr>
                    </a:tc>
                    <a:tc>
                      <a:txBody>
                        <a:bodyPr/>
                        <a:lstStyle/>
                        <a:p>
                          <a:pPr algn="ctr">
                            <a:spcBef>
                              <a:spcPts val="180"/>
                            </a:spcBef>
                            <a:spcAft>
                              <a:spcPts val="180"/>
                            </a:spcAft>
                          </a:pPr>
                          <a:r>
                            <a:rPr lang="en-US" sz="1000" dirty="0">
                              <a:effectLst/>
                              <a:latin typeface="Roboto" pitchFamily="2" charset="0"/>
                              <a:ea typeface="Roboto" pitchFamily="2" charset="0"/>
                            </a:rPr>
                            <a:t>21</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3530009"/>
                      </a:ext>
                    </a:extLst>
                  </a:tr>
                  <a:tr h="177800">
                    <a:tc>
                      <a:txBody>
                        <a:bodyPr/>
                        <a:lstStyle/>
                        <a:p>
                          <a:pPr>
                            <a:spcBef>
                              <a:spcPts val="180"/>
                            </a:spcBef>
                            <a:spcAft>
                              <a:spcPts val="180"/>
                            </a:spcAft>
                          </a:pPr>
                          <a:r>
                            <a:rPr lang="en-US" sz="1000" dirty="0">
                              <a:effectLst/>
                              <a:latin typeface="Roboto" pitchFamily="2" charset="0"/>
                              <a:ea typeface="Roboto" pitchFamily="2" charset="0"/>
                            </a:rPr>
                            <a:t>SPM12 only T1</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blipFill>
                          <a:blip r:embed="rId3"/>
                          <a:stretch>
                            <a:fillRect l="-135602" t="-327586" r="-493717" b="-572414"/>
                          </a:stretch>
                        </a:blipFill>
                      </a:tcPr>
                    </a:tc>
                    <a:tc>
                      <a:txBody>
                        <a:bodyPr/>
                        <a:lstStyle/>
                        <a:p>
                          <a:endParaRPr lang="en-US"/>
                        </a:p>
                      </a:txBody>
                      <a:tcPr marL="68580" marR="68580" marT="0" marB="0">
                        <a:blipFill>
                          <a:blip r:embed="rId3"/>
                          <a:stretch>
                            <a:fillRect l="-254237" t="-327586" r="-432768" b="-572414"/>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441549" t="-327586" r="-439437" b="-5724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blipFill>
                          <a:blip r:embed="rId3"/>
                          <a:stretch>
                            <a:fillRect l="-460479" t="-327586" r="-273653" b="-572414"/>
                          </a:stretch>
                        </a:blipFill>
                      </a:tcPr>
                    </a:tc>
                    <a:tc>
                      <a:txBody>
                        <a:bodyPr/>
                        <a:lstStyle/>
                        <a:p>
                          <a:endParaRPr lang="en-US"/>
                        </a:p>
                      </a:txBody>
                      <a:tcPr marL="68580" marR="68580" marT="0" marB="0">
                        <a:blipFill>
                          <a:blip r:embed="rId3"/>
                          <a:stretch>
                            <a:fillRect l="-537931" t="-327586" r="-162644" b="-572414"/>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634286" t="-327586" r="-61714" b="-572414"/>
                          </a:stretch>
                        </a:blipFill>
                      </a:tcPr>
                    </a:tc>
                    <a:tc>
                      <a:txBody>
                        <a:bodyPr/>
                        <a:lstStyle/>
                        <a:p>
                          <a:pPr algn="ctr">
                            <a:spcBef>
                              <a:spcPts val="180"/>
                            </a:spcBef>
                            <a:spcAft>
                              <a:spcPts val="180"/>
                            </a:spcAft>
                          </a:pPr>
                          <a:r>
                            <a:rPr lang="en-US" sz="1000" dirty="0">
                              <a:effectLst/>
                              <a:latin typeface="Roboto" pitchFamily="2" charset="0"/>
                              <a:ea typeface="Roboto" pitchFamily="2" charset="0"/>
                            </a:rPr>
                            <a:t>20</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23461446"/>
                      </a:ext>
                    </a:extLst>
                  </a:tr>
                  <a:tr h="211553">
                    <a:tc>
                      <a:txBody>
                        <a:bodyPr/>
                        <a:lstStyle/>
                        <a:p>
                          <a:pPr>
                            <a:spcBef>
                              <a:spcPts val="180"/>
                            </a:spcBef>
                            <a:spcAft>
                              <a:spcPts val="180"/>
                            </a:spcAft>
                          </a:pPr>
                          <a:r>
                            <a:rPr lang="en-US" sz="1000" dirty="0">
                              <a:effectLst/>
                              <a:latin typeface="Roboto" pitchFamily="2" charset="0"/>
                              <a:ea typeface="Roboto" pitchFamily="2" charset="0"/>
                            </a:rPr>
                            <a:t>SPM12 T1+FLAIR</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blipFill>
                          <a:blip r:embed="rId3"/>
                          <a:stretch>
                            <a:fillRect l="-135602" t="-354286" r="-493717" b="-374286"/>
                          </a:stretch>
                        </a:blipFill>
                      </a:tcPr>
                    </a:tc>
                    <a:tc>
                      <a:txBody>
                        <a:bodyPr/>
                        <a:lstStyle/>
                        <a:p>
                          <a:endParaRPr lang="en-US"/>
                        </a:p>
                      </a:txBody>
                      <a:tcPr marL="68580" marR="68580" marT="0" marB="0">
                        <a:blipFill>
                          <a:blip r:embed="rId3"/>
                          <a:stretch>
                            <a:fillRect l="-254237" t="-354286" r="-432768" b="-374286"/>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441549" t="-354286" r="-439437" b="-37428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blipFill>
                          <a:blip r:embed="rId3"/>
                          <a:stretch>
                            <a:fillRect l="-460479" t="-354286" r="-273653" b="-374286"/>
                          </a:stretch>
                        </a:blipFill>
                      </a:tcPr>
                    </a:tc>
                    <a:tc>
                      <a:txBody>
                        <a:bodyPr/>
                        <a:lstStyle/>
                        <a:p>
                          <a:endParaRPr lang="en-US"/>
                        </a:p>
                      </a:txBody>
                      <a:tcPr marL="68580" marR="68580" marT="0" marB="0">
                        <a:blipFill>
                          <a:blip r:embed="rId3"/>
                          <a:stretch>
                            <a:fillRect l="-537931" t="-354286" r="-162644" b="-374286"/>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634286" t="-354286" r="-61714" b="-374286"/>
                          </a:stretch>
                        </a:blipFill>
                      </a:tcPr>
                    </a:tc>
                    <a:tc>
                      <a:txBody>
                        <a:bodyPr/>
                        <a:lstStyle/>
                        <a:p>
                          <a:pPr algn="ctr">
                            <a:spcBef>
                              <a:spcPts val="180"/>
                            </a:spcBef>
                            <a:spcAft>
                              <a:spcPts val="180"/>
                            </a:spcAft>
                          </a:pPr>
                          <a:r>
                            <a:rPr lang="en-US" sz="1000" dirty="0">
                              <a:effectLst/>
                              <a:latin typeface="Roboto" pitchFamily="2" charset="0"/>
                              <a:ea typeface="Roboto" pitchFamily="2" charset="0"/>
                            </a:rPr>
                            <a:t>17</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9595772"/>
                      </a:ext>
                    </a:extLst>
                  </a:tr>
                  <a:tr h="200456">
                    <a:tc>
                      <a:txBody>
                        <a:bodyPr/>
                        <a:lstStyle/>
                        <a:p>
                          <a:pPr>
                            <a:spcBef>
                              <a:spcPts val="180"/>
                            </a:spcBef>
                            <a:spcAft>
                              <a:spcPts val="180"/>
                            </a:spcAft>
                          </a:pPr>
                          <a:r>
                            <a:rPr lang="en-US" sz="1000" dirty="0">
                              <a:effectLst/>
                              <a:latin typeface="Roboto" pitchFamily="2" charset="0"/>
                              <a:ea typeface="Roboto" pitchFamily="2" charset="0"/>
                            </a:rPr>
                            <a:t>SPM12 T1-iR</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blipFill>
                          <a:blip r:embed="rId3"/>
                          <a:stretch>
                            <a:fillRect l="-135602" t="-481818" r="-493717" b="-296970"/>
                          </a:stretch>
                        </a:blipFill>
                      </a:tcPr>
                    </a:tc>
                    <a:tc>
                      <a:txBody>
                        <a:bodyPr/>
                        <a:lstStyle/>
                        <a:p>
                          <a:endParaRPr lang="en-US"/>
                        </a:p>
                      </a:txBody>
                      <a:tcPr marL="68580" marR="68580" marT="0" marB="0">
                        <a:blipFill>
                          <a:blip r:embed="rId3"/>
                          <a:stretch>
                            <a:fillRect l="-254237" t="-481818" r="-432768" b="-296970"/>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441549" t="-481818" r="-439437" b="-29697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blipFill>
                          <a:blip r:embed="rId3"/>
                          <a:stretch>
                            <a:fillRect l="-460479" t="-481818" r="-273653" b="-296970"/>
                          </a:stretch>
                        </a:blipFill>
                      </a:tcPr>
                    </a:tc>
                    <a:tc>
                      <a:txBody>
                        <a:bodyPr/>
                        <a:lstStyle/>
                        <a:p>
                          <a:endParaRPr lang="en-US"/>
                        </a:p>
                      </a:txBody>
                      <a:tcPr marL="68580" marR="68580" marT="0" marB="0">
                        <a:blipFill>
                          <a:blip r:embed="rId3"/>
                          <a:stretch>
                            <a:fillRect l="-537931" t="-481818" r="-162644" b="-296970"/>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634286" t="-481818" r="-61714" b="-296970"/>
                          </a:stretch>
                        </a:blipFill>
                      </a:tcPr>
                    </a:tc>
                    <a:tc>
                      <a:txBody>
                        <a:bodyPr/>
                        <a:lstStyle/>
                        <a:p>
                          <a:pPr algn="ctr">
                            <a:spcBef>
                              <a:spcPts val="180"/>
                            </a:spcBef>
                            <a:spcAft>
                              <a:spcPts val="180"/>
                            </a:spcAft>
                          </a:pPr>
                          <a:r>
                            <a:rPr lang="en-US" sz="1000" dirty="0">
                              <a:effectLst/>
                              <a:latin typeface="Roboto" pitchFamily="2" charset="0"/>
                              <a:ea typeface="Roboto" pitchFamily="2" charset="0"/>
                            </a:rPr>
                            <a:t>18</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36558537"/>
                      </a:ext>
                    </a:extLst>
                  </a:tr>
                  <a:tr h="190500">
                    <a:tc>
                      <a:txBody>
                        <a:bodyPr/>
                        <a:lstStyle/>
                        <a:p>
                          <a:pPr>
                            <a:spcBef>
                              <a:spcPts val="180"/>
                            </a:spcBef>
                            <a:spcAft>
                              <a:spcPts val="180"/>
                            </a:spcAft>
                          </a:pPr>
                          <a:r>
                            <a:rPr lang="en-US" sz="1000">
                              <a:effectLst/>
                              <a:latin typeface="Roboto" pitchFamily="2" charset="0"/>
                              <a:ea typeface="Roboto" pitchFamily="2" charset="0"/>
                            </a:rPr>
                            <a:t>VBM12</a:t>
                          </a:r>
                          <a:endParaRPr lang="en-US" sz="100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135602" t="-619355" r="-493717" b="-216129"/>
                          </a:stretch>
                        </a:blipFill>
                      </a:tcPr>
                    </a:tc>
                    <a:tc>
                      <a:txBody>
                        <a:bodyPr/>
                        <a:lstStyle/>
                        <a:p>
                          <a:endParaRPr lang="en-US"/>
                        </a:p>
                      </a:txBody>
                      <a:tcPr marL="68580" marR="68580" marT="0" marB="0">
                        <a:lnB w="12700" cap="flat" cmpd="sng" algn="ctr">
                          <a:solidFill>
                            <a:schemeClr val="tx1"/>
                          </a:solidFill>
                          <a:prstDash val="solid"/>
                          <a:round/>
                          <a:headEnd type="none" w="med" len="med"/>
                          <a:tailEnd type="none" w="med" len="med"/>
                        </a:lnB>
                        <a:blipFill>
                          <a:blip r:embed="rId3"/>
                          <a:stretch>
                            <a:fillRect l="-254237" t="-619355" r="-432768" b="-216129"/>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441549" t="-619355" r="-439437" b="-2161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60479" t="-619355" r="-273653" b="-216129"/>
                          </a:stretch>
                        </a:blipFill>
                      </a:tcPr>
                    </a:tc>
                    <a:tc>
                      <a:txBody>
                        <a:bodyPr/>
                        <a:lstStyle/>
                        <a:p>
                          <a:endParaRPr lang="en-US"/>
                        </a:p>
                      </a:txBody>
                      <a:tcPr marL="68580" marR="68580" marT="0" marB="0">
                        <a:lnB w="12700" cap="flat" cmpd="sng" algn="ctr">
                          <a:solidFill>
                            <a:schemeClr val="tx1"/>
                          </a:solidFill>
                          <a:prstDash val="solid"/>
                          <a:round/>
                          <a:headEnd type="none" w="med" len="med"/>
                          <a:tailEnd type="none" w="med" len="med"/>
                        </a:lnB>
                        <a:blipFill>
                          <a:blip r:embed="rId3"/>
                          <a:stretch>
                            <a:fillRect l="-537931" t="-619355" r="-162644" b="-216129"/>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634286" t="-619355" r="-61714" b="-216129"/>
                          </a:stretch>
                        </a:blipFill>
                      </a:tcPr>
                    </a:tc>
                    <a:tc>
                      <a:txBody>
                        <a:bodyPr/>
                        <a:lstStyle/>
                        <a:p>
                          <a:pPr algn="ctr">
                            <a:spcBef>
                              <a:spcPts val="180"/>
                            </a:spcBef>
                            <a:spcAft>
                              <a:spcPts val="180"/>
                            </a:spcAft>
                          </a:pPr>
                          <a:r>
                            <a:rPr lang="en-US" sz="1000" dirty="0">
                              <a:effectLst/>
                              <a:latin typeface="Roboto" pitchFamily="2" charset="0"/>
                              <a:ea typeface="Roboto" pitchFamily="2" charset="0"/>
                            </a:rPr>
                            <a:t>8</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4693926"/>
                      </a:ext>
                    </a:extLst>
                  </a:tr>
                  <a:tr h="177800">
                    <a:tc>
                      <a:txBody>
                        <a:bodyPr/>
                        <a:lstStyle/>
                        <a:p>
                          <a:pPr>
                            <a:spcBef>
                              <a:spcPts val="180"/>
                            </a:spcBef>
                            <a:spcAft>
                              <a:spcPts val="180"/>
                            </a:spcAft>
                          </a:pPr>
                          <a:r>
                            <a:rPr lang="en-US" sz="1000" dirty="0">
                              <a:effectLst/>
                              <a:latin typeface="Roboto" pitchFamily="2" charset="0"/>
                              <a:ea typeface="Roboto" pitchFamily="2" charset="0"/>
                            </a:rPr>
                            <a:t>MSSEG only T1</a:t>
                          </a:r>
                          <a:endParaRPr lang="en-US" sz="1000" dirty="0">
                            <a:effectLst/>
                            <a:latin typeface="Roboto" pitchFamily="2" charset="0"/>
                            <a:ea typeface="Roboto" pitchFamily="2"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35602" t="-743333" r="-493717" b="-123333"/>
                          </a:stretch>
                        </a:blipFill>
                      </a:tcPr>
                    </a:tc>
                    <a:tc>
                      <a:txBody>
                        <a:bodyPr/>
                        <a:lstStyle/>
                        <a:p>
                          <a:endParaRPr lang="en-US"/>
                        </a:p>
                      </a:txBody>
                      <a:tcPr marL="68580" marR="6858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254237" t="-743333" r="-432768" b="-123333"/>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441549" t="-743333" r="-439437" b="-123333"/>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460479" t="-743333" r="-273653" b="-123333"/>
                          </a:stretch>
                        </a:blipFill>
                      </a:tcPr>
                    </a:tc>
                    <a:tc>
                      <a:txBody>
                        <a:bodyPr/>
                        <a:lstStyle/>
                        <a:p>
                          <a:endParaRPr lang="en-US"/>
                        </a:p>
                      </a:txBody>
                      <a:tcPr marL="68580" marR="6858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537931" t="-743333" r="-162644" b="-123333"/>
                          </a:stretch>
                        </a:blip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34286" t="-743333" r="-61714" b="-123333"/>
                          </a:stretch>
                        </a:blipFill>
                      </a:tcPr>
                    </a:tc>
                    <a:tc>
                      <a:txBody>
                        <a:bodyPr/>
                        <a:lstStyle/>
                        <a:p>
                          <a:pPr algn="ctr">
                            <a:spcBef>
                              <a:spcPts val="180"/>
                            </a:spcBef>
                            <a:spcAft>
                              <a:spcPts val="180"/>
                            </a:spcAft>
                          </a:pPr>
                          <a:r>
                            <a:rPr lang="en-US" sz="1000" dirty="0">
                              <a:effectLst/>
                              <a:latin typeface="Roboto" pitchFamily="2" charset="0"/>
                              <a:ea typeface="Roboto" pitchFamily="2" charset="0"/>
                            </a:rPr>
                            <a:t>10</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86838000"/>
                      </a:ext>
                    </a:extLst>
                  </a:tr>
                  <a:tr h="177800">
                    <a:tc>
                      <a:txBody>
                        <a:bodyPr/>
                        <a:lstStyle/>
                        <a:p>
                          <a:pPr>
                            <a:spcBef>
                              <a:spcPts val="180"/>
                            </a:spcBef>
                            <a:spcAft>
                              <a:spcPts val="180"/>
                            </a:spcAft>
                          </a:pPr>
                          <a:r>
                            <a:rPr lang="en-US" sz="1000" dirty="0">
                              <a:effectLst/>
                              <a:latin typeface="Roboto" pitchFamily="2" charset="0"/>
                              <a:ea typeface="Roboto" pitchFamily="2" charset="0"/>
                            </a:rPr>
                            <a:t>MSSEG T1+FLAIR</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5602" t="-872414" r="-493717" b="-27586"/>
                          </a:stretch>
                        </a:blipFill>
                      </a:tcPr>
                    </a:tc>
                    <a:tc>
                      <a:txBody>
                        <a:bodyPr/>
                        <a:lstStyle/>
                        <a:p>
                          <a:endParaRPr lang="en-US"/>
                        </a:p>
                      </a:txBody>
                      <a:tcPr marL="68580" marR="6858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4237" t="-872414" r="-432768" b="-27586"/>
                          </a:stretch>
                        </a:blipFill>
                      </a:tcPr>
                    </a:tc>
                    <a:tc>
                      <a:txBody>
                        <a:bodyPr/>
                        <a:lstStyle/>
                        <a:p>
                          <a:endParaRPr lang="en-US"/>
                        </a:p>
                      </a:txBody>
                      <a:tcPr marL="68580" marR="68580" marT="0" marB="0">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41549" t="-872414" r="-439437" b="-2758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60479" t="-872414" r="-273653" b="-27586"/>
                          </a:stretch>
                        </a:blipFill>
                      </a:tcPr>
                    </a:tc>
                    <a:tc>
                      <a:txBody>
                        <a:bodyPr/>
                        <a:lstStyle/>
                        <a:p>
                          <a:endParaRPr lang="en-US"/>
                        </a:p>
                      </a:txBody>
                      <a:tcPr marL="68580" marR="6858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37931" t="-872414" r="-162644" b="-27586"/>
                          </a:stretch>
                        </a:blipFill>
                      </a:tcPr>
                    </a:tc>
                    <a:tc>
                      <a:txBody>
                        <a:bodyPr/>
                        <a:lstStyle/>
                        <a:p>
                          <a:endParaRPr lang="en-US"/>
                        </a:p>
                      </a:txBody>
                      <a:tcPr marL="68580" marR="68580" marT="0" marB="0">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34286" t="-872414" r="-61714" b="-27586"/>
                          </a:stretch>
                        </a:blipFill>
                      </a:tcPr>
                    </a:tc>
                    <a:tc>
                      <a:txBody>
                        <a:bodyPr/>
                        <a:lstStyle/>
                        <a:p>
                          <a:pPr algn="ctr">
                            <a:spcBef>
                              <a:spcPts val="180"/>
                            </a:spcBef>
                            <a:spcAft>
                              <a:spcPts val="180"/>
                            </a:spcAft>
                          </a:pPr>
                          <a:r>
                            <a:rPr lang="en-US" sz="1000" dirty="0">
                              <a:effectLst/>
                              <a:latin typeface="Roboto" pitchFamily="2" charset="0"/>
                              <a:ea typeface="Roboto" pitchFamily="2" charset="0"/>
                            </a:rPr>
                            <a:t>7</a:t>
                          </a:r>
                          <a:endParaRPr lang="en-US" sz="1000" dirty="0">
                            <a:effectLst/>
                            <a:latin typeface="Roboto" pitchFamily="2" charset="0"/>
                            <a:ea typeface="Roboto" pitchFamily="2"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8588280"/>
                      </a:ext>
                    </a:extLst>
                  </a:tr>
                </a:tbl>
              </a:graphicData>
            </a:graphic>
          </p:graphicFrame>
        </mc:Fallback>
      </mc:AlternateContent>
      <p:sp>
        <p:nvSpPr>
          <p:cNvPr id="17" name="Rectangle 16"/>
          <p:cNvSpPr/>
          <p:nvPr/>
        </p:nvSpPr>
        <p:spPr>
          <a:xfrm>
            <a:off x="8100060" y="1767530"/>
            <a:ext cx="648653" cy="16741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540517" y="1421059"/>
            <a:ext cx="1611339" cy="338554"/>
          </a:xfrm>
          <a:prstGeom prst="rect">
            <a:avLst/>
          </a:prstGeom>
        </p:spPr>
        <p:txBody>
          <a:bodyPr wrap="none">
            <a:spAutoFit/>
          </a:bodyPr>
          <a:lstStyle/>
          <a:p>
            <a:r>
              <a:rPr lang="es-ES" sz="1600" b="1" dirty="0" smtClean="0">
                <a:latin typeface="Roboto" pitchFamily="2" charset="0"/>
                <a:ea typeface="Roboto" pitchFamily="2" charset="0"/>
              </a:rPr>
              <a:t>DSC </a:t>
            </a:r>
            <a:r>
              <a:rPr lang="es-ES" sz="1600" b="1" dirty="0" err="1" smtClean="0">
                <a:latin typeface="Roboto" pitchFamily="2" charset="0"/>
                <a:ea typeface="Roboto" pitchFamily="2" charset="0"/>
              </a:rPr>
              <a:t>coefficient</a:t>
            </a:r>
            <a:endParaRPr lang="en-US" sz="1600" dirty="0"/>
          </a:p>
        </p:txBody>
      </p:sp>
      <p:sp>
        <p:nvSpPr>
          <p:cNvPr id="22" name="Rectangle 21"/>
          <p:cNvSpPr/>
          <p:nvPr/>
        </p:nvSpPr>
        <p:spPr>
          <a:xfrm>
            <a:off x="5679957" y="1417178"/>
            <a:ext cx="1738105" cy="338554"/>
          </a:xfrm>
          <a:prstGeom prst="rect">
            <a:avLst/>
          </a:prstGeom>
        </p:spPr>
        <p:txBody>
          <a:bodyPr wrap="none">
            <a:spAutoFit/>
          </a:bodyPr>
          <a:lstStyle/>
          <a:p>
            <a:r>
              <a:rPr lang="es-ES" sz="1600" b="1" dirty="0" smtClean="0">
                <a:latin typeface="Roboto" pitchFamily="2" charset="0"/>
                <a:ea typeface="Roboto" pitchFamily="2" charset="0"/>
              </a:rPr>
              <a:t>% </a:t>
            </a:r>
            <a:r>
              <a:rPr lang="es-ES" sz="1600" b="1" dirty="0" err="1" smtClean="0">
                <a:latin typeface="Roboto" pitchFamily="2" charset="0"/>
                <a:ea typeface="Roboto" pitchFamily="2" charset="0"/>
              </a:rPr>
              <a:t>dif</a:t>
            </a:r>
            <a:r>
              <a:rPr lang="es-ES" sz="1600" b="1" dirty="0" smtClean="0">
                <a:latin typeface="Roboto" pitchFamily="2" charset="0"/>
                <a:ea typeface="Roboto" pitchFamily="2" charset="0"/>
              </a:rPr>
              <a:t> </a:t>
            </a:r>
            <a:r>
              <a:rPr lang="es-ES" sz="1600" b="1" dirty="0" err="1" smtClean="0">
                <a:latin typeface="Roboto" pitchFamily="2" charset="0"/>
                <a:ea typeface="Roboto" pitchFamily="2" charset="0"/>
              </a:rPr>
              <a:t>abs</a:t>
            </a:r>
            <a:r>
              <a:rPr lang="es-ES" sz="1600" b="1" dirty="0" smtClean="0">
                <a:latin typeface="Roboto" pitchFamily="2" charset="0"/>
                <a:ea typeface="Roboto" pitchFamily="2" charset="0"/>
              </a:rPr>
              <a:t> </a:t>
            </a:r>
            <a:r>
              <a:rPr lang="es-ES" sz="1600" b="1" dirty="0" err="1" smtClean="0">
                <a:latin typeface="Roboto" pitchFamily="2" charset="0"/>
                <a:ea typeface="Roboto" pitchFamily="2" charset="0"/>
              </a:rPr>
              <a:t>volume</a:t>
            </a:r>
            <a:endParaRPr lang="en-US" sz="1600" dirty="0"/>
          </a:p>
        </p:txBody>
      </p:sp>
    </p:spTree>
    <p:extLst>
      <p:ext uri="{BB962C8B-B14F-4D97-AF65-F5344CB8AC3E}">
        <p14:creationId xmlns:p14="http://schemas.microsoft.com/office/powerpoint/2010/main" val="340260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421951"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smtClean="0">
                <a:latin typeface="Roboto" pitchFamily="2" charset="0"/>
                <a:ea typeface="Roboto" pitchFamily="2" charset="0"/>
              </a:rPr>
              <a:t>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4" name="Rectangle 3"/>
          <p:cNvSpPr/>
          <p:nvPr/>
        </p:nvSpPr>
        <p:spPr>
          <a:xfrm>
            <a:off x="126237" y="953468"/>
            <a:ext cx="3209533" cy="369332"/>
          </a:xfrm>
          <a:prstGeom prst="rect">
            <a:avLst/>
          </a:prstGeom>
        </p:spPr>
        <p:txBody>
          <a:bodyPr wrap="none">
            <a:spAutoFit/>
          </a:bodyPr>
          <a:lstStyle/>
          <a:p>
            <a:r>
              <a:rPr lang="es-ES" b="1" dirty="0" smtClean="0">
                <a:latin typeface="Roboto" pitchFamily="2" charset="0"/>
                <a:ea typeface="Roboto" pitchFamily="2" charset="0"/>
              </a:rPr>
              <a:t>Data </a:t>
            </a:r>
            <a:r>
              <a:rPr lang="es-ES" b="1" dirty="0" err="1" smtClean="0">
                <a:latin typeface="Roboto" pitchFamily="2" charset="0"/>
                <a:ea typeface="Roboto" pitchFamily="2" charset="0"/>
              </a:rPr>
              <a:t>analysis</a:t>
            </a:r>
            <a:r>
              <a:rPr lang="es-ES" b="1" dirty="0">
                <a:latin typeface="Roboto" pitchFamily="2" charset="0"/>
                <a:ea typeface="Roboto" pitchFamily="2" charset="0"/>
              </a:rPr>
              <a:t> </a:t>
            </a:r>
            <a:r>
              <a:rPr lang="es-ES" b="1" dirty="0" smtClean="0">
                <a:latin typeface="Roboto" pitchFamily="2" charset="0"/>
                <a:ea typeface="Roboto" pitchFamily="2" charset="0"/>
              </a:rPr>
              <a:t>(</a:t>
            </a:r>
            <a:r>
              <a:rPr lang="es-ES" b="1" dirty="0">
                <a:solidFill>
                  <a:schemeClr val="accent5">
                    <a:lumMod val="75000"/>
                  </a:schemeClr>
                </a:solidFill>
                <a:latin typeface="Roboto" pitchFamily="2" charset="0"/>
                <a:ea typeface="Roboto" pitchFamily="2" charset="0"/>
              </a:rPr>
              <a:t>MS </a:t>
            </a:r>
            <a:r>
              <a:rPr lang="en-US" b="1" dirty="0" smtClean="0">
                <a:solidFill>
                  <a:schemeClr val="accent5">
                    <a:lumMod val="75000"/>
                  </a:schemeClr>
                </a:solidFill>
                <a:latin typeface="Roboto" pitchFamily="2" charset="0"/>
                <a:ea typeface="Roboto" pitchFamily="2" charset="0"/>
              </a:rPr>
              <a:t>database</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17" name="TextBox 16"/>
          <p:cNvSpPr txBox="1"/>
          <p:nvPr/>
        </p:nvSpPr>
        <p:spPr>
          <a:xfrm>
            <a:off x="126237" y="1382687"/>
            <a:ext cx="8582757" cy="3139321"/>
          </a:xfrm>
          <a:prstGeom prst="rect">
            <a:avLst/>
          </a:prstGeom>
          <a:noFill/>
        </p:spPr>
        <p:txBody>
          <a:bodyPr wrap="square" rtlCol="0">
            <a:spAutoFit/>
          </a:bodyPr>
          <a:lstStyle/>
          <a:p>
            <a:endParaRPr lang="es-ES" b="1" dirty="0" smtClean="0">
              <a:solidFill>
                <a:schemeClr val="accent5">
                  <a:lumMod val="75000"/>
                </a:schemeClr>
              </a:solidFill>
              <a:latin typeface="Roboto" pitchFamily="2" charset="0"/>
              <a:ea typeface="Roboto" pitchFamily="2" charset="0"/>
            </a:endParaRPr>
          </a:p>
          <a:p>
            <a:pPr marL="285750" indent="-285750">
              <a:buFont typeface="Arial" panose="020B0604020202020204" pitchFamily="34" charset="0"/>
              <a:buChar char="•"/>
            </a:pPr>
            <a:r>
              <a:rPr lang="en-US" dirty="0" smtClean="0">
                <a:latin typeface="Roboto" pitchFamily="2" charset="0"/>
                <a:ea typeface="Roboto" pitchFamily="2" charset="0"/>
              </a:rPr>
              <a:t>24 CIS patients from the same hospital center</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s-ES" dirty="0" smtClean="0">
                <a:latin typeface="Roboto" pitchFamily="2" charset="0"/>
                <a:ea typeface="Roboto" pitchFamily="2" charset="0"/>
              </a:rPr>
              <a:t>3T T1-MPRAGE and FLAIR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obtained</a:t>
            </a:r>
            <a:r>
              <a:rPr lang="es-ES" dirty="0" smtClean="0">
                <a:latin typeface="Roboto" pitchFamily="2" charset="0"/>
                <a:ea typeface="Roboto" pitchFamily="2" charset="0"/>
              </a:rPr>
              <a:t> </a:t>
            </a:r>
            <a:r>
              <a:rPr lang="es-ES" dirty="0" err="1" smtClean="0">
                <a:latin typeface="Roboto" pitchFamily="2" charset="0"/>
                <a:ea typeface="Roboto" pitchFamily="2" charset="0"/>
              </a:rPr>
              <a:t>for</a:t>
            </a:r>
            <a:r>
              <a:rPr lang="es-ES" dirty="0" smtClean="0">
                <a:latin typeface="Roboto" pitchFamily="2" charset="0"/>
                <a:ea typeface="Roboto" pitchFamily="2" charset="0"/>
              </a:rPr>
              <a:t> </a:t>
            </a:r>
            <a:r>
              <a:rPr lang="es-ES" dirty="0" err="1" smtClean="0">
                <a:latin typeface="Roboto" pitchFamily="2" charset="0"/>
                <a:ea typeface="Roboto" pitchFamily="2" charset="0"/>
              </a:rPr>
              <a:t>each</a:t>
            </a:r>
            <a:r>
              <a:rPr lang="es-ES" dirty="0" smtClean="0">
                <a:latin typeface="Roboto" pitchFamily="2" charset="0"/>
                <a:ea typeface="Roboto" pitchFamily="2" charset="0"/>
              </a:rPr>
              <a:t> 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patients</a:t>
            </a:r>
            <a:endParaRPr lang="es-ES" dirty="0" smtClean="0">
              <a:latin typeface="Roboto" pitchFamily="2" charset="0"/>
              <a:ea typeface="Roboto" pitchFamily="2" charset="0"/>
            </a:endParaRPr>
          </a:p>
          <a:p>
            <a:pPr marL="285750" indent="-285750">
              <a:buFont typeface="Arial" panose="020B0604020202020204" pitchFamily="34" charset="0"/>
              <a:buChar char="•"/>
            </a:pPr>
            <a:endParaRPr lang="es-ES" dirty="0" smtClean="0">
              <a:latin typeface="Roboto" pitchFamily="2" charset="0"/>
              <a:ea typeface="Roboto" pitchFamily="2" charset="0"/>
            </a:endParaRPr>
          </a:p>
          <a:p>
            <a:pPr marL="285750" indent="-285750">
              <a:buFont typeface="Arial" panose="020B0604020202020204" pitchFamily="34" charset="0"/>
              <a:buChar char="•"/>
            </a:pPr>
            <a:r>
              <a:rPr lang="es-ES" dirty="0" smtClean="0">
                <a:latin typeface="Roboto" pitchFamily="2" charset="0"/>
                <a:ea typeface="Roboto" pitchFamily="2" charset="0"/>
              </a:rPr>
              <a:t>WM </a:t>
            </a:r>
            <a:r>
              <a:rPr lang="es-ES" dirty="0" err="1" smtClean="0">
                <a:latin typeface="Roboto" pitchFamily="2" charset="0"/>
                <a:ea typeface="Roboto" pitchFamily="2" charset="0"/>
              </a:rPr>
              <a:t>lesions</a:t>
            </a:r>
            <a:r>
              <a:rPr lang="es-ES" dirty="0" smtClean="0">
                <a:latin typeface="Roboto" pitchFamily="2" charset="0"/>
                <a:ea typeface="Roboto" pitchFamily="2" charset="0"/>
              </a:rPr>
              <a:t> </a:t>
            </a:r>
            <a:r>
              <a:rPr lang="es-ES" dirty="0" err="1" smtClean="0">
                <a:latin typeface="Roboto" pitchFamily="2" charset="0"/>
                <a:ea typeface="Roboto" pitchFamily="2" charset="0"/>
              </a:rPr>
              <a:t>were</a:t>
            </a:r>
            <a:r>
              <a:rPr lang="es-ES" dirty="0" smtClean="0">
                <a:latin typeface="Roboto" pitchFamily="2" charset="0"/>
                <a:ea typeface="Roboto" pitchFamily="2" charset="0"/>
              </a:rPr>
              <a:t> </a:t>
            </a:r>
            <a:r>
              <a:rPr lang="es-ES" dirty="0" err="1" smtClean="0">
                <a:latin typeface="Roboto" pitchFamily="2" charset="0"/>
                <a:ea typeface="Roboto" pitchFamily="2" charset="0"/>
              </a:rPr>
              <a:t>manually</a:t>
            </a:r>
            <a:r>
              <a:rPr lang="es-ES" dirty="0" smtClean="0">
                <a:latin typeface="Roboto" pitchFamily="2" charset="0"/>
                <a:ea typeface="Roboto" pitchFamily="2" charset="0"/>
              </a:rPr>
              <a:t> </a:t>
            </a:r>
            <a:r>
              <a:rPr lang="es-ES" dirty="0" err="1" smtClean="0">
                <a:latin typeface="Roboto" pitchFamily="2" charset="0"/>
                <a:ea typeface="Roboto" pitchFamily="2" charset="0"/>
              </a:rPr>
              <a:t>delineated</a:t>
            </a:r>
            <a:r>
              <a:rPr lang="es-ES" dirty="0" smtClean="0">
                <a:latin typeface="Roboto" pitchFamily="2" charset="0"/>
                <a:ea typeface="Roboto" pitchFamily="2" charset="0"/>
              </a:rPr>
              <a:t> </a:t>
            </a:r>
            <a:r>
              <a:rPr lang="es-ES" dirty="0" err="1" smtClean="0">
                <a:latin typeface="Roboto" pitchFamily="2" charset="0"/>
                <a:ea typeface="Roboto" pitchFamily="2" charset="0"/>
              </a:rPr>
              <a:t>by</a:t>
            </a:r>
            <a:r>
              <a:rPr lang="es-ES" dirty="0" smtClean="0">
                <a:latin typeface="Roboto" pitchFamily="2" charset="0"/>
                <a:ea typeface="Roboto" pitchFamily="2" charset="0"/>
              </a:rPr>
              <a:t> </a:t>
            </a:r>
            <a:r>
              <a:rPr lang="es-ES" dirty="0" err="1" smtClean="0">
                <a:latin typeface="Roboto" pitchFamily="2" charset="0"/>
                <a:ea typeface="Roboto" pitchFamily="2" charset="0"/>
              </a:rPr>
              <a:t>an</a:t>
            </a:r>
            <a:r>
              <a:rPr lang="es-ES" dirty="0" smtClean="0">
                <a:latin typeface="Roboto" pitchFamily="2" charset="0"/>
                <a:ea typeface="Roboto" pitchFamily="2" charset="0"/>
              </a:rPr>
              <a:t> </a:t>
            </a:r>
            <a:r>
              <a:rPr lang="es-ES" dirty="0" err="1" smtClean="0">
                <a:latin typeface="Roboto" pitchFamily="2" charset="0"/>
                <a:ea typeface="Roboto" pitchFamily="2" charset="0"/>
              </a:rPr>
              <a:t>expert</a:t>
            </a:r>
            <a:r>
              <a:rPr lang="es-ES" dirty="0" smtClean="0">
                <a:latin typeface="Roboto" pitchFamily="2" charset="0"/>
                <a:ea typeface="Roboto" pitchFamily="2" charset="0"/>
              </a:rPr>
              <a:t> </a:t>
            </a:r>
            <a:r>
              <a:rPr lang="es-ES" dirty="0" err="1" smtClean="0">
                <a:latin typeface="Roboto" pitchFamily="2" charset="0"/>
                <a:ea typeface="Roboto" pitchFamily="2" charset="0"/>
              </a:rPr>
              <a:t>technician</a:t>
            </a:r>
            <a:r>
              <a:rPr lang="es-ES" dirty="0" smtClean="0">
                <a:latin typeface="Roboto" pitchFamily="2" charset="0"/>
                <a:ea typeface="Roboto" pitchFamily="2" charset="0"/>
              </a:rPr>
              <a:t> in FLAIR. </a:t>
            </a:r>
            <a:r>
              <a:rPr lang="es-ES" b="1" dirty="0" smtClean="0">
                <a:latin typeface="Roboto" pitchFamily="2" charset="0"/>
                <a:ea typeface="Roboto" pitchFamily="2" charset="0"/>
              </a:rPr>
              <a:t>No manual </a:t>
            </a:r>
            <a:r>
              <a:rPr lang="es-ES" b="1" dirty="0" err="1" smtClean="0">
                <a:latin typeface="Roboto" pitchFamily="2" charset="0"/>
                <a:ea typeface="Roboto" pitchFamily="2" charset="0"/>
              </a:rPr>
              <a:t>label</a:t>
            </a:r>
            <a:r>
              <a:rPr lang="es-ES" b="1"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annotations</a:t>
            </a:r>
            <a:r>
              <a:rPr lang="es-ES" b="1" dirty="0" smtClean="0">
                <a:latin typeface="Roboto" pitchFamily="2" charset="0"/>
                <a:ea typeface="Roboto" pitchFamily="2" charset="0"/>
              </a:rPr>
              <a:t> </a:t>
            </a:r>
            <a:r>
              <a:rPr lang="es-ES" b="1" dirty="0" err="1" smtClean="0">
                <a:latin typeface="Roboto" pitchFamily="2" charset="0"/>
                <a:ea typeface="Roboto" pitchFamily="2" charset="0"/>
              </a:rPr>
              <a:t>available</a:t>
            </a:r>
            <a:r>
              <a:rPr lang="es-ES" b="1" dirty="0" smtClean="0">
                <a:latin typeface="Roboto" pitchFamily="2" charset="0"/>
                <a:ea typeface="Roboto" pitchFamily="2" charset="0"/>
              </a:rPr>
              <a:t> </a:t>
            </a:r>
            <a:endParaRPr lang="es-ES" dirty="0" smtClean="0">
              <a:latin typeface="Roboto" pitchFamily="2" charset="0"/>
              <a:ea typeface="Roboto" pitchFamily="2" charset="0"/>
            </a:endParaRPr>
          </a:p>
          <a:p>
            <a:pPr marL="285750" indent="-285750">
              <a:buFont typeface="Arial" panose="020B0604020202020204" pitchFamily="34" charset="0"/>
              <a:buChar char="•"/>
            </a:pPr>
            <a:endParaRPr lang="es-ES" dirty="0" smtClean="0">
              <a:latin typeface="Roboto" pitchFamily="2" charset="0"/>
              <a:ea typeface="Roboto" pitchFamily="2" charset="0"/>
            </a:endParaRPr>
          </a:p>
          <a:p>
            <a:pPr marL="285750" indent="-285750">
              <a:buFont typeface="Arial" panose="020B0604020202020204" pitchFamily="34" charset="0"/>
              <a:buChar char="•"/>
            </a:pPr>
            <a:endParaRPr lang="es-ES" dirty="0" smtClean="0">
              <a:latin typeface="Roboto" pitchFamily="2" charset="0"/>
              <a:ea typeface="Roboto" pitchFamily="2" charset="0"/>
            </a:endParaRPr>
          </a:p>
          <a:p>
            <a:pPr marL="285750" indent="-285750">
              <a:buFont typeface="Arial" panose="020B0604020202020204" pitchFamily="34" charset="0"/>
              <a:buChar char="•"/>
            </a:pPr>
            <a:endParaRPr lang="es-ES" dirty="0" smtClean="0">
              <a:latin typeface="Roboto" pitchFamily="2" charset="0"/>
              <a:ea typeface="Roboto" pitchFamily="2" charset="0"/>
            </a:endParaRPr>
          </a:p>
          <a:p>
            <a:pPr marL="285750" indent="-285750">
              <a:buFont typeface="Arial" panose="020B0604020202020204" pitchFamily="34" charset="0"/>
              <a:buChar char="•"/>
            </a:pPr>
            <a:endParaRPr lang="en-US" u="sng" dirty="0">
              <a:latin typeface="Roboto" pitchFamily="2" charset="0"/>
              <a:ea typeface="Roboto" pitchFamily="2"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9440" y="3388832"/>
            <a:ext cx="2835910" cy="2940272"/>
          </a:xfrm>
          <a:prstGeom prst="rect">
            <a:avLst/>
          </a:prstGeom>
        </p:spPr>
      </p:pic>
      <p:sp>
        <p:nvSpPr>
          <p:cNvPr id="5" name="Rectangle 4"/>
          <p:cNvSpPr/>
          <p:nvPr/>
        </p:nvSpPr>
        <p:spPr>
          <a:xfrm>
            <a:off x="126236" y="3589755"/>
            <a:ext cx="5085843" cy="1477328"/>
          </a:xfrm>
          <a:prstGeom prst="rect">
            <a:avLst/>
          </a:prstGeom>
        </p:spPr>
        <p:txBody>
          <a:bodyPr wrap="square">
            <a:spAutoFit/>
          </a:bodyPr>
          <a:lstStyle/>
          <a:p>
            <a:pPr marL="285750" indent="-285750">
              <a:buFont typeface="Arial" panose="020B0604020202020204" pitchFamily="34" charset="0"/>
              <a:buChar char="•"/>
            </a:pPr>
            <a:r>
              <a:rPr lang="es-ES" dirty="0">
                <a:latin typeface="Roboto" pitchFamily="2" charset="0"/>
                <a:ea typeface="Roboto" pitchFamily="2" charset="0"/>
              </a:rPr>
              <a:t>FLAIR and manual </a:t>
            </a:r>
            <a:r>
              <a:rPr lang="es-ES" dirty="0" err="1">
                <a:latin typeface="Roboto" pitchFamily="2" charset="0"/>
                <a:ea typeface="Roboto" pitchFamily="2" charset="0"/>
              </a:rPr>
              <a:t>lesion</a:t>
            </a:r>
            <a:r>
              <a:rPr lang="es-ES" dirty="0">
                <a:latin typeface="Roboto" pitchFamily="2" charset="0"/>
                <a:ea typeface="Roboto" pitchFamily="2" charset="0"/>
              </a:rPr>
              <a:t> </a:t>
            </a:r>
            <a:r>
              <a:rPr lang="es-ES" dirty="0" err="1">
                <a:latin typeface="Roboto" pitchFamily="2" charset="0"/>
                <a:ea typeface="Roboto" pitchFamily="2" charset="0"/>
              </a:rPr>
              <a:t>masks</a:t>
            </a:r>
            <a:r>
              <a:rPr lang="es-ES" dirty="0">
                <a:latin typeface="Roboto" pitchFamily="2" charset="0"/>
                <a:ea typeface="Roboto" pitchFamily="2" charset="0"/>
              </a:rPr>
              <a:t> </a:t>
            </a:r>
            <a:r>
              <a:rPr lang="es-ES" dirty="0" err="1">
                <a:latin typeface="Roboto" pitchFamily="2" charset="0"/>
                <a:ea typeface="Roboto" pitchFamily="2" charset="0"/>
              </a:rPr>
              <a:t>were</a:t>
            </a:r>
            <a:r>
              <a:rPr lang="es-ES" dirty="0">
                <a:latin typeface="Roboto" pitchFamily="2" charset="0"/>
                <a:ea typeface="Roboto" pitchFamily="2" charset="0"/>
              </a:rPr>
              <a:t> </a:t>
            </a:r>
            <a:r>
              <a:rPr lang="es-ES" dirty="0" err="1">
                <a:latin typeface="Roboto" pitchFamily="2" charset="0"/>
                <a:ea typeface="Roboto" pitchFamily="2" charset="0"/>
              </a:rPr>
              <a:t>linearly</a:t>
            </a:r>
            <a:r>
              <a:rPr lang="es-ES" dirty="0">
                <a:latin typeface="Roboto" pitchFamily="2" charset="0"/>
                <a:ea typeface="Roboto" pitchFamily="2" charset="0"/>
              </a:rPr>
              <a:t> </a:t>
            </a:r>
            <a:r>
              <a:rPr lang="es-ES" dirty="0" err="1">
                <a:latin typeface="Roboto" pitchFamily="2" charset="0"/>
                <a:ea typeface="Roboto" pitchFamily="2" charset="0"/>
              </a:rPr>
              <a:t>corregistered</a:t>
            </a:r>
            <a:r>
              <a:rPr lang="es-ES" dirty="0">
                <a:latin typeface="Roboto" pitchFamily="2" charset="0"/>
                <a:ea typeface="Roboto" pitchFamily="2" charset="0"/>
              </a:rPr>
              <a:t> </a:t>
            </a:r>
            <a:r>
              <a:rPr lang="es-ES" dirty="0" err="1">
                <a:latin typeface="Roboto" pitchFamily="2" charset="0"/>
                <a:ea typeface="Roboto" pitchFamily="2" charset="0"/>
              </a:rPr>
              <a:t>into</a:t>
            </a:r>
            <a:r>
              <a:rPr lang="es-ES" dirty="0">
                <a:latin typeface="Roboto" pitchFamily="2" charset="0"/>
                <a:ea typeface="Roboto" pitchFamily="2" charset="0"/>
              </a:rPr>
              <a:t> T1-w </a:t>
            </a:r>
            <a:r>
              <a:rPr lang="es-ES" dirty="0" err="1" smtClean="0">
                <a:latin typeface="Roboto" pitchFamily="2" charset="0"/>
                <a:ea typeface="Roboto" pitchFamily="2" charset="0"/>
              </a:rPr>
              <a:t>space</a:t>
            </a:r>
            <a:endParaRPr lang="es-ES" dirty="0" smtClean="0">
              <a:latin typeface="Roboto" pitchFamily="2" charset="0"/>
              <a:ea typeface="Roboto" pitchFamily="2" charset="0"/>
            </a:endParaRPr>
          </a:p>
          <a:p>
            <a:endParaRPr lang="es-ES" dirty="0">
              <a:latin typeface="Roboto" pitchFamily="2" charset="0"/>
              <a:ea typeface="Roboto" pitchFamily="2" charset="0"/>
            </a:endParaRPr>
          </a:p>
          <a:p>
            <a:pPr marL="285750" indent="-285750">
              <a:buFont typeface="Arial" panose="020B0604020202020204" pitchFamily="34" charset="0"/>
              <a:buChar char="•"/>
            </a:pPr>
            <a:r>
              <a:rPr lang="es-ES" dirty="0" err="1">
                <a:latin typeface="Roboto" pitchFamily="2" charset="0"/>
                <a:ea typeface="Roboto" pitchFamily="2" charset="0"/>
              </a:rPr>
              <a:t>Images</a:t>
            </a:r>
            <a:r>
              <a:rPr lang="es-ES" dirty="0">
                <a:latin typeface="Roboto" pitchFamily="2" charset="0"/>
                <a:ea typeface="Roboto" pitchFamily="2" charset="0"/>
              </a:rPr>
              <a:t> </a:t>
            </a:r>
            <a:r>
              <a:rPr lang="es-ES" dirty="0" err="1">
                <a:latin typeface="Roboto" pitchFamily="2" charset="0"/>
                <a:ea typeface="Roboto" pitchFamily="2" charset="0"/>
              </a:rPr>
              <a:t>were</a:t>
            </a:r>
            <a:r>
              <a:rPr lang="es-ES" dirty="0">
                <a:latin typeface="Roboto" pitchFamily="2" charset="0"/>
                <a:ea typeface="Roboto" pitchFamily="2" charset="0"/>
              </a:rPr>
              <a:t> </a:t>
            </a:r>
            <a:r>
              <a:rPr lang="es-ES" dirty="0" err="1">
                <a:latin typeface="Roboto" pitchFamily="2" charset="0"/>
                <a:ea typeface="Roboto" pitchFamily="2" charset="0"/>
              </a:rPr>
              <a:t>skull-stripped</a:t>
            </a:r>
            <a:r>
              <a:rPr lang="es-ES" dirty="0">
                <a:latin typeface="Roboto" pitchFamily="2" charset="0"/>
                <a:ea typeface="Roboto" pitchFamily="2" charset="0"/>
              </a:rPr>
              <a:t> </a:t>
            </a:r>
            <a:r>
              <a:rPr lang="es-ES" dirty="0" err="1">
                <a:latin typeface="Roboto" pitchFamily="2" charset="0"/>
                <a:ea typeface="Roboto" pitchFamily="2" charset="0"/>
              </a:rPr>
              <a:t>using</a:t>
            </a:r>
            <a:r>
              <a:rPr lang="es-ES" dirty="0">
                <a:latin typeface="Roboto" pitchFamily="2" charset="0"/>
                <a:ea typeface="Roboto" pitchFamily="2" charset="0"/>
              </a:rPr>
              <a:t> BET and </a:t>
            </a:r>
            <a:r>
              <a:rPr lang="es-ES" dirty="0" err="1">
                <a:latin typeface="Roboto" pitchFamily="2" charset="0"/>
                <a:ea typeface="Roboto" pitchFamily="2" charset="0"/>
              </a:rPr>
              <a:t>intensity</a:t>
            </a:r>
            <a:r>
              <a:rPr lang="es-ES" dirty="0">
                <a:latin typeface="Roboto" pitchFamily="2" charset="0"/>
                <a:ea typeface="Roboto" pitchFamily="2" charset="0"/>
              </a:rPr>
              <a:t> </a:t>
            </a:r>
            <a:r>
              <a:rPr lang="es-ES" dirty="0" err="1">
                <a:latin typeface="Roboto" pitchFamily="2" charset="0"/>
                <a:ea typeface="Roboto" pitchFamily="2" charset="0"/>
              </a:rPr>
              <a:t>normalized</a:t>
            </a:r>
            <a:r>
              <a:rPr lang="es-ES" dirty="0">
                <a:latin typeface="Roboto" pitchFamily="2" charset="0"/>
                <a:ea typeface="Roboto" pitchFamily="2" charset="0"/>
              </a:rPr>
              <a:t> </a:t>
            </a:r>
            <a:r>
              <a:rPr lang="es-ES" dirty="0" err="1">
                <a:latin typeface="Roboto" pitchFamily="2" charset="0"/>
                <a:ea typeface="Roboto" pitchFamily="2" charset="0"/>
              </a:rPr>
              <a:t>using</a:t>
            </a:r>
            <a:r>
              <a:rPr lang="es-ES" dirty="0">
                <a:latin typeface="Roboto" pitchFamily="2" charset="0"/>
                <a:ea typeface="Roboto" pitchFamily="2" charset="0"/>
              </a:rPr>
              <a:t> N3</a:t>
            </a:r>
          </a:p>
        </p:txBody>
      </p:sp>
      <p:sp>
        <p:nvSpPr>
          <p:cNvPr id="7" name="Slide Number Placeholder 6"/>
          <p:cNvSpPr>
            <a:spLocks noGrp="1"/>
          </p:cNvSpPr>
          <p:nvPr>
            <p:ph type="sldNum" sz="quarter" idx="12"/>
          </p:nvPr>
        </p:nvSpPr>
        <p:spPr/>
        <p:txBody>
          <a:bodyPr/>
          <a:lstStyle/>
          <a:p>
            <a:fld id="{227F3176-F9F6-45D0-9446-6BF35B4A50FB}" type="slidenum">
              <a:rPr lang="en-US" smtClean="0"/>
              <a:pPr/>
              <a:t>64</a:t>
            </a:fld>
            <a:r>
              <a:rPr lang="en-US" smtClean="0"/>
              <a:t> / 75</a:t>
            </a:r>
            <a:endParaRPr lang="en-US" dirty="0"/>
          </a:p>
        </p:txBody>
      </p:sp>
    </p:spTree>
    <p:extLst>
      <p:ext uri="{BB962C8B-B14F-4D97-AF65-F5344CB8AC3E}">
        <p14:creationId xmlns:p14="http://schemas.microsoft.com/office/powerpoint/2010/main" val="10195297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421951"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a:latin typeface="Roboto" pitchFamily="2" charset="0"/>
                <a:ea typeface="Roboto" pitchFamily="2" charset="0"/>
              </a:rPr>
              <a:t>t</a:t>
            </a:r>
            <a:r>
              <a:rPr lang="es-ES" sz="2800" b="1" dirty="0" err="1" smtClean="0">
                <a:latin typeface="Roboto" pitchFamily="2" charset="0"/>
                <a:ea typeface="Roboto" pitchFamily="2" charset="0"/>
              </a:rPr>
              <a: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4" name="Rectangle 3"/>
          <p:cNvSpPr/>
          <p:nvPr/>
        </p:nvSpPr>
        <p:spPr>
          <a:xfrm>
            <a:off x="188106" y="935146"/>
            <a:ext cx="2964466" cy="369332"/>
          </a:xfrm>
          <a:prstGeom prst="rect">
            <a:avLst/>
          </a:prstGeom>
        </p:spPr>
        <p:txBody>
          <a:bodyPr wrap="none">
            <a:spAutoFit/>
          </a:bodyPr>
          <a:lstStyle/>
          <a:p>
            <a:r>
              <a:rPr lang="es-ES" b="1" dirty="0" err="1" smtClean="0">
                <a:latin typeface="Roboto" pitchFamily="2" charset="0"/>
                <a:ea typeface="Roboto" pitchFamily="2" charset="0"/>
              </a:rPr>
              <a:t>Evaluation</a:t>
            </a:r>
            <a:r>
              <a:rPr lang="es-ES" b="1" dirty="0" smtClean="0">
                <a:latin typeface="Roboto" pitchFamily="2" charset="0"/>
                <a:ea typeface="Roboto" pitchFamily="2" charset="0"/>
              </a:rPr>
              <a:t> (</a:t>
            </a:r>
            <a:r>
              <a:rPr lang="es-ES" b="1" dirty="0">
                <a:solidFill>
                  <a:schemeClr val="accent5">
                    <a:lumMod val="75000"/>
                  </a:schemeClr>
                </a:solidFill>
                <a:latin typeface="Roboto" pitchFamily="2" charset="0"/>
                <a:ea typeface="Roboto" pitchFamily="2" charset="0"/>
              </a:rPr>
              <a:t>MS </a:t>
            </a:r>
            <a:r>
              <a:rPr lang="es-ES" b="1" dirty="0" err="1" smtClean="0">
                <a:solidFill>
                  <a:schemeClr val="accent5">
                    <a:lumMod val="75000"/>
                  </a:schemeClr>
                </a:solidFill>
                <a:latin typeface="Roboto" pitchFamily="2" charset="0"/>
                <a:ea typeface="Roboto" pitchFamily="2" charset="0"/>
              </a:rPr>
              <a:t>database</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22" name="Rectangle 21"/>
          <p:cNvSpPr/>
          <p:nvPr/>
        </p:nvSpPr>
        <p:spPr>
          <a:xfrm>
            <a:off x="1438125" y="1079172"/>
            <a:ext cx="242374" cy="923330"/>
          </a:xfrm>
          <a:prstGeom prst="rect">
            <a:avLst/>
          </a:prstGeom>
        </p:spPr>
        <p:txBody>
          <a:bodyPr wrap="none">
            <a:spAutoFit/>
          </a:bodyPr>
          <a:lstStyle/>
          <a:p>
            <a:endParaRPr lang="es-ES" b="1" dirty="0">
              <a:solidFill>
                <a:schemeClr val="accent5">
                  <a:lumMod val="75000"/>
                </a:schemeClr>
              </a:solidFill>
              <a:latin typeface="Roboto" pitchFamily="2" charset="0"/>
              <a:ea typeface="Roboto" pitchFamily="2" charset="0"/>
            </a:endParaRPr>
          </a:p>
          <a:p>
            <a:r>
              <a:rPr lang="es-ES" b="1" dirty="0" smtClean="0">
                <a:solidFill>
                  <a:schemeClr val="accent5">
                    <a:lumMod val="75000"/>
                  </a:schemeClr>
                </a:solidFill>
                <a:latin typeface="Roboto" pitchFamily="2" charset="0"/>
                <a:ea typeface="Roboto" pitchFamily="2" charset="0"/>
              </a:rPr>
              <a:t> </a:t>
            </a:r>
          </a:p>
          <a:p>
            <a:endParaRPr lang="es-ES" dirty="0">
              <a:solidFill>
                <a:schemeClr val="accent5">
                  <a:lumMod val="75000"/>
                </a:schemeClr>
              </a:solidFill>
              <a:latin typeface="Roboto" pitchFamily="2" charset="0"/>
              <a:ea typeface="Roboto" pitchFamily="2" charset="0"/>
            </a:endParaRPr>
          </a:p>
        </p:txBody>
      </p:sp>
      <p:grpSp>
        <p:nvGrpSpPr>
          <p:cNvPr id="26" name="Group 25"/>
          <p:cNvGrpSpPr/>
          <p:nvPr/>
        </p:nvGrpSpPr>
        <p:grpSpPr>
          <a:xfrm>
            <a:off x="227393" y="3625626"/>
            <a:ext cx="6125621" cy="1446678"/>
            <a:chOff x="-1756305" y="5038950"/>
            <a:chExt cx="6125621" cy="1446678"/>
          </a:xfrm>
        </p:grpSpPr>
        <p:pic>
          <p:nvPicPr>
            <p:cNvPr id="27" name="Picture 26"/>
            <p:cNvPicPr>
              <a:picLocks noChangeAspect="1"/>
            </p:cNvPicPr>
            <p:nvPr/>
          </p:nvPicPr>
          <p:blipFill>
            <a:blip r:embed="rId3">
              <a:biLevel thresh="75000"/>
            </a:blip>
            <a:stretch>
              <a:fillRect/>
            </a:stretch>
          </p:blipFill>
          <p:spPr>
            <a:xfrm>
              <a:off x="772103" y="5336338"/>
              <a:ext cx="3597213" cy="1149290"/>
            </a:xfrm>
            <a:prstGeom prst="rect">
              <a:avLst/>
            </a:prstGeom>
          </p:spPr>
        </p:pic>
        <p:sp>
          <p:nvSpPr>
            <p:cNvPr id="28" name="Rectangle 27"/>
            <p:cNvSpPr/>
            <p:nvPr/>
          </p:nvSpPr>
          <p:spPr>
            <a:xfrm>
              <a:off x="-1756305" y="5038950"/>
              <a:ext cx="4142416" cy="369332"/>
            </a:xfrm>
            <a:prstGeom prst="rect">
              <a:avLst/>
            </a:prstGeom>
          </p:spPr>
          <p:txBody>
            <a:bodyPr wrap="none">
              <a:spAutoFit/>
            </a:bodyPr>
            <a:lstStyle/>
            <a:p>
              <a:r>
                <a:rPr lang="es-ES" b="1" dirty="0" err="1" smtClean="0">
                  <a:latin typeface="Roboto" pitchFamily="2" charset="0"/>
                  <a:ea typeface="Roboto" pitchFamily="2" charset="0"/>
                </a:rPr>
                <a:t>Absolute</a:t>
              </a:r>
              <a:r>
                <a:rPr lang="es-ES" b="1" dirty="0" smtClean="0">
                  <a:latin typeface="Roboto" pitchFamily="2" charset="0"/>
                  <a:ea typeface="Roboto" pitchFamily="2" charset="0"/>
                </a:rPr>
                <a:t> </a:t>
              </a:r>
              <a:r>
                <a:rPr lang="es-ES" b="1" dirty="0" err="1" smtClean="0">
                  <a:latin typeface="Roboto" pitchFamily="2" charset="0"/>
                  <a:ea typeface="Roboto" pitchFamily="2" charset="0"/>
                </a:rPr>
                <a:t>difference</a:t>
              </a:r>
              <a:r>
                <a:rPr lang="es-ES" b="1" dirty="0" smtClean="0">
                  <a:latin typeface="Roboto" pitchFamily="2" charset="0"/>
                  <a:ea typeface="Roboto" pitchFamily="2" charset="0"/>
                </a:rPr>
                <a:t> in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volume</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grpSp>
      <p:grpSp>
        <p:nvGrpSpPr>
          <p:cNvPr id="34" name="Group 33"/>
          <p:cNvGrpSpPr/>
          <p:nvPr/>
        </p:nvGrpSpPr>
        <p:grpSpPr>
          <a:xfrm>
            <a:off x="198266" y="5016870"/>
            <a:ext cx="6022498" cy="1351043"/>
            <a:chOff x="424363" y="3474470"/>
            <a:chExt cx="6022498" cy="1351043"/>
          </a:xfrm>
        </p:grpSpPr>
        <p:sp>
          <p:nvSpPr>
            <p:cNvPr id="31" name="Rectangle 30"/>
            <p:cNvSpPr/>
            <p:nvPr/>
          </p:nvSpPr>
          <p:spPr>
            <a:xfrm>
              <a:off x="424363" y="3474470"/>
              <a:ext cx="3508909" cy="369332"/>
            </a:xfrm>
            <a:prstGeom prst="rect">
              <a:avLst/>
            </a:prstGeom>
          </p:spPr>
          <p:txBody>
            <a:bodyPr wrap="none">
              <a:spAutoFit/>
            </a:bodyPr>
            <a:lstStyle/>
            <a:p>
              <a:r>
                <a:rPr lang="es-ES" b="1" dirty="0" err="1" smtClean="0">
                  <a:latin typeface="Roboto" pitchFamily="2" charset="0"/>
                  <a:ea typeface="Roboto" pitchFamily="2" charset="0"/>
                </a:rPr>
                <a:t>Percentage</a:t>
              </a:r>
              <a:r>
                <a:rPr lang="es-ES" b="1" dirty="0" smtClean="0">
                  <a:latin typeface="Roboto" pitchFamily="2" charset="0"/>
                  <a:ea typeface="Roboto" pitchFamily="2" charset="0"/>
                </a:rPr>
                <a:t> of </a:t>
              </a:r>
              <a:r>
                <a:rPr lang="es-ES" b="1" dirty="0" err="1" smtClean="0">
                  <a:latin typeface="Roboto" pitchFamily="2" charset="0"/>
                  <a:ea typeface="Roboto" pitchFamily="2" charset="0"/>
                </a:rPr>
                <a:t>misclassification</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pic>
          <p:nvPicPr>
            <p:cNvPr id="33" name="Picture 32"/>
            <p:cNvPicPr>
              <a:picLocks noChangeAspect="1"/>
            </p:cNvPicPr>
            <p:nvPr/>
          </p:nvPicPr>
          <p:blipFill rotWithShape="1">
            <a:blip r:embed="rId4">
              <a:biLevel thresh="75000"/>
            </a:blip>
            <a:srcRect l="3372" t="2670" r="815" b="6991"/>
            <a:stretch/>
          </p:blipFill>
          <p:spPr>
            <a:xfrm>
              <a:off x="2902856" y="3805281"/>
              <a:ext cx="3544005" cy="1020232"/>
            </a:xfrm>
            <a:prstGeom prst="rect">
              <a:avLst/>
            </a:prstGeom>
          </p:spPr>
        </p:pic>
      </p:grpSp>
      <p:sp>
        <p:nvSpPr>
          <p:cNvPr id="8" name="Rectangle 7"/>
          <p:cNvSpPr/>
          <p:nvPr/>
        </p:nvSpPr>
        <p:spPr>
          <a:xfrm>
            <a:off x="198266" y="1593685"/>
            <a:ext cx="2467407" cy="923330"/>
          </a:xfrm>
          <a:prstGeom prst="rect">
            <a:avLst/>
          </a:prstGeom>
        </p:spPr>
        <p:txBody>
          <a:bodyPr wrap="none">
            <a:spAutoFit/>
          </a:bodyPr>
          <a:lstStyle/>
          <a:p>
            <a:r>
              <a:rPr lang="es-ES" dirty="0" err="1" smtClean="0">
                <a:latin typeface="Roboto" pitchFamily="2" charset="0"/>
                <a:ea typeface="Roboto" pitchFamily="2" charset="0"/>
              </a:rPr>
              <a:t>Same</a:t>
            </a:r>
            <a:r>
              <a:rPr lang="es-ES" dirty="0" smtClean="0">
                <a:latin typeface="Roboto" pitchFamily="2" charset="0"/>
                <a:ea typeface="Roboto" pitchFamily="2" charset="0"/>
              </a:rPr>
              <a:t> </a:t>
            </a:r>
            <a:r>
              <a:rPr lang="es-ES" dirty="0" err="1" smtClean="0">
                <a:latin typeface="Roboto" pitchFamily="2" charset="0"/>
                <a:ea typeface="Roboto" pitchFamily="2" charset="0"/>
              </a:rPr>
              <a:t>type</a:t>
            </a:r>
            <a:r>
              <a:rPr lang="es-ES" dirty="0" smtClean="0">
                <a:latin typeface="Roboto" pitchFamily="2" charset="0"/>
                <a:ea typeface="Roboto" pitchFamily="2" charset="0"/>
              </a:rPr>
              <a:t> </a:t>
            </a:r>
            <a:r>
              <a:rPr lang="es-ES" b="1" dirty="0" err="1" smtClean="0">
                <a:latin typeface="Roboto" pitchFamily="2" charset="0"/>
                <a:ea typeface="Roboto" pitchFamily="2" charset="0"/>
              </a:rPr>
              <a:t>evaluation</a:t>
            </a:r>
            <a:r>
              <a:rPr lang="es-ES" dirty="0" smtClean="0">
                <a:latin typeface="Roboto" pitchFamily="2" charset="0"/>
                <a:ea typeface="Roboto" pitchFamily="2" charset="0"/>
              </a:rPr>
              <a:t> </a:t>
            </a:r>
          </a:p>
          <a:p>
            <a:r>
              <a:rPr lang="es-ES" dirty="0" err="1" smtClean="0">
                <a:latin typeface="Roboto" pitchFamily="2" charset="0"/>
                <a:ea typeface="Roboto" pitchFamily="2" charset="0"/>
              </a:rPr>
              <a:t>used</a:t>
            </a:r>
            <a:r>
              <a:rPr lang="es-ES" dirty="0" smtClean="0">
                <a:latin typeface="Roboto" pitchFamily="2" charset="0"/>
                <a:ea typeface="Roboto" pitchFamily="2" charset="0"/>
              </a:rPr>
              <a:t> in </a:t>
            </a:r>
            <a:r>
              <a:rPr lang="es-ES" dirty="0" err="1" smtClean="0">
                <a:latin typeface="Roboto" pitchFamily="2" charset="0"/>
                <a:ea typeface="Roboto" pitchFamily="2" charset="0"/>
              </a:rPr>
              <a:t>previous</a:t>
            </a:r>
            <a:r>
              <a:rPr lang="es-ES" dirty="0" smtClean="0">
                <a:latin typeface="Roboto" pitchFamily="2" charset="0"/>
                <a:ea typeface="Roboto" pitchFamily="2" charset="0"/>
              </a:rPr>
              <a:t> </a:t>
            </a:r>
          </a:p>
          <a:p>
            <a:r>
              <a:rPr lang="es-ES" dirty="0" err="1" smtClean="0">
                <a:latin typeface="Roboto" pitchFamily="2" charset="0"/>
                <a:ea typeface="Roboto" pitchFamily="2" charset="0"/>
              </a:rPr>
              <a:t>Section</a:t>
            </a:r>
            <a:r>
              <a:rPr lang="es-ES" dirty="0" smtClean="0">
                <a:latin typeface="Roboto" pitchFamily="2" charset="0"/>
                <a:ea typeface="Roboto" pitchFamily="2" charset="0"/>
              </a:rPr>
              <a:t> 4</a:t>
            </a:r>
            <a:endParaRPr lang="en-US" dirty="0"/>
          </a:p>
        </p:txBody>
      </p:sp>
      <p:sp>
        <p:nvSpPr>
          <p:cNvPr id="10" name="Slide Number Placeholder 9"/>
          <p:cNvSpPr>
            <a:spLocks noGrp="1"/>
          </p:cNvSpPr>
          <p:nvPr>
            <p:ph type="sldNum" sz="quarter" idx="12"/>
          </p:nvPr>
        </p:nvSpPr>
        <p:spPr/>
        <p:txBody>
          <a:bodyPr/>
          <a:lstStyle/>
          <a:p>
            <a:fld id="{227F3176-F9F6-45D0-9446-6BF35B4A50FB}" type="slidenum">
              <a:rPr lang="en-US" smtClean="0"/>
              <a:pPr/>
              <a:t>65</a:t>
            </a:fld>
            <a:r>
              <a:rPr lang="en-US" smtClean="0"/>
              <a:t> / 75</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145861758"/>
              </p:ext>
            </p:extLst>
          </p:nvPr>
        </p:nvGraphicFramePr>
        <p:xfrm>
          <a:off x="3301955" y="1399506"/>
          <a:ext cx="5728110" cy="1828800"/>
        </p:xfrm>
        <a:graphic>
          <a:graphicData uri="http://schemas.openxmlformats.org/drawingml/2006/table">
            <a:tbl>
              <a:tblPr firstRow="1" firstCol="1" lastRow="1" lastCol="1"/>
              <a:tblGrid>
                <a:gridCol w="1611630">
                  <a:extLst>
                    <a:ext uri="{9D8B030D-6E8A-4147-A177-3AD203B41FA5}">
                      <a16:colId xmlns:a16="http://schemas.microsoft.com/office/drawing/2014/main" val="859005712"/>
                    </a:ext>
                  </a:extLst>
                </a:gridCol>
                <a:gridCol w="792000">
                  <a:extLst>
                    <a:ext uri="{9D8B030D-6E8A-4147-A177-3AD203B41FA5}">
                      <a16:colId xmlns:a16="http://schemas.microsoft.com/office/drawing/2014/main" val="3284621514"/>
                    </a:ext>
                  </a:extLst>
                </a:gridCol>
                <a:gridCol w="1226820">
                  <a:extLst>
                    <a:ext uri="{9D8B030D-6E8A-4147-A177-3AD203B41FA5}">
                      <a16:colId xmlns:a16="http://schemas.microsoft.com/office/drawing/2014/main" val="1403420875"/>
                    </a:ext>
                  </a:extLst>
                </a:gridCol>
                <a:gridCol w="1089660">
                  <a:extLst>
                    <a:ext uri="{9D8B030D-6E8A-4147-A177-3AD203B41FA5}">
                      <a16:colId xmlns:a16="http://schemas.microsoft.com/office/drawing/2014/main" val="867291406"/>
                    </a:ext>
                  </a:extLst>
                </a:gridCol>
                <a:gridCol w="1008000">
                  <a:extLst>
                    <a:ext uri="{9D8B030D-6E8A-4147-A177-3AD203B41FA5}">
                      <a16:colId xmlns:a16="http://schemas.microsoft.com/office/drawing/2014/main" val="1705084961"/>
                    </a:ext>
                  </a:extLst>
                </a:gridCol>
              </a:tblGrid>
              <a:tr h="0">
                <a:tc>
                  <a:txBody>
                    <a:bodyPr/>
                    <a:lstStyle/>
                    <a:p>
                      <a:pPr algn="ctr">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Pipeline</a:t>
                      </a:r>
                      <a:endParaRPr lang="en-US" sz="1200" dirty="0">
                        <a:effectLst/>
                        <a:latin typeface="Roboto" pitchFamily="2" charset="0"/>
                        <a:ea typeface="Roboto" pitchFamily="2"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Modality</a:t>
                      </a:r>
                      <a:endParaRPr lang="en-US" sz="1200" dirty="0">
                        <a:effectLst/>
                        <a:latin typeface="Roboto" pitchFamily="2" charset="0"/>
                        <a:ea typeface="Roboto" pitchFamily="2"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Lesion </a:t>
                      </a:r>
                      <a:r>
                        <a:rPr lang="en-US" sz="1200" b="1" dirty="0" err="1">
                          <a:effectLst/>
                          <a:latin typeface="Roboto" pitchFamily="2" charset="0"/>
                          <a:ea typeface="Roboto" pitchFamily="2" charset="0"/>
                          <a:cs typeface="Times New Roman" panose="02020603050405020304" pitchFamily="18" charset="0"/>
                        </a:rPr>
                        <a:t>seg</a:t>
                      </a:r>
                      <a:r>
                        <a:rPr lang="en-US" sz="1200" b="1" dirty="0">
                          <a:effectLst/>
                          <a:latin typeface="Roboto" pitchFamily="2" charset="0"/>
                          <a:ea typeface="Roboto" pitchFamily="2" charset="0"/>
                          <a:cs typeface="Times New Roman" panose="02020603050405020304" pitchFamily="18" charset="0"/>
                        </a:rPr>
                        <a:t>.</a:t>
                      </a:r>
                      <a:endParaRPr lang="en-US" sz="1200" dirty="0">
                        <a:effectLst/>
                        <a:latin typeface="Roboto" pitchFamily="2" charset="0"/>
                        <a:ea typeface="Roboto" pitchFamily="2"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Lesion filling</a:t>
                      </a:r>
                      <a:endParaRPr lang="en-US" sz="1200" dirty="0">
                        <a:effectLst/>
                        <a:latin typeface="Roboto" pitchFamily="2" charset="0"/>
                        <a:ea typeface="Roboto" pitchFamily="2"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Tissue </a:t>
                      </a:r>
                      <a:r>
                        <a:rPr lang="en-US" sz="1200" b="1" dirty="0" err="1">
                          <a:effectLst/>
                          <a:latin typeface="Roboto" pitchFamily="2" charset="0"/>
                          <a:ea typeface="Roboto" pitchFamily="2" charset="0"/>
                          <a:cs typeface="Times New Roman" panose="02020603050405020304" pitchFamily="18" charset="0"/>
                        </a:rPr>
                        <a:t>seg</a:t>
                      </a:r>
                      <a:r>
                        <a:rPr lang="en-US" sz="1200" dirty="0">
                          <a:effectLst/>
                          <a:latin typeface="Roboto" pitchFamily="2" charset="0"/>
                          <a:ea typeface="Roboto" pitchFamily="2" charset="0"/>
                          <a:cs typeface="Times New Roman" panose="02020603050405020304" pitchFamily="18" charset="0"/>
                        </a:rPr>
                        <a:t>.</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9529277"/>
                  </a:ext>
                </a:extLst>
              </a:tr>
              <a:tr h="170214">
                <a:tc>
                  <a:txBody>
                    <a:bodyPr/>
                    <a:lstStyle/>
                    <a:p>
                      <a:pPr algn="l">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1</a:t>
                      </a:r>
                      <a:r>
                        <a:rPr lang="en-US" sz="1200" dirty="0">
                          <a:effectLst/>
                          <a:latin typeface="Roboto" pitchFamily="2" charset="0"/>
                          <a:ea typeface="Roboto" pitchFamily="2" charset="0"/>
                          <a:cs typeface="Times New Roman" panose="02020603050405020304" pitchFamily="18" charset="0"/>
                        </a:rPr>
                        <a:t>. FAST only 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1200" i="1" dirty="0">
                          <a:effectLst/>
                          <a:latin typeface="Roboto" pitchFamily="2" charset="0"/>
                          <a:ea typeface="Roboto" pitchFamily="2" charset="0"/>
                          <a:cs typeface="Times New Roman" panose="02020603050405020304" pitchFamily="18" charset="0"/>
                        </a:rPr>
                        <a:t>none</a:t>
                      </a:r>
                      <a:endParaRPr lang="en-US" sz="12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1200" i="1" dirty="0">
                          <a:effectLst/>
                          <a:latin typeface="Roboto" pitchFamily="2" charset="0"/>
                          <a:ea typeface="Roboto" pitchFamily="2" charset="0"/>
                          <a:cs typeface="Times New Roman" panose="02020603050405020304" pitchFamily="18" charset="0"/>
                        </a:rPr>
                        <a:t>none</a:t>
                      </a:r>
                      <a:endParaRPr lang="en-US" sz="12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FAST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34536813"/>
                  </a:ext>
                </a:extLst>
              </a:tr>
              <a:tr h="0">
                <a:tc>
                  <a:txBody>
                    <a:bodyPr/>
                    <a:lstStyle/>
                    <a:p>
                      <a:pPr algn="l">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2</a:t>
                      </a:r>
                      <a:r>
                        <a:rPr lang="en-US" sz="1200" dirty="0">
                          <a:effectLst/>
                          <a:latin typeface="Roboto" pitchFamily="2" charset="0"/>
                          <a:ea typeface="Roboto" pitchFamily="2" charset="0"/>
                          <a:cs typeface="Times New Roman" panose="02020603050405020304" pitchFamily="18" charset="0"/>
                        </a:rPr>
                        <a:t>. FAST + SLS</a:t>
                      </a:r>
                    </a:p>
                  </a:txBody>
                  <a:tcPr marL="68580" marR="68580" marT="0" marB="0">
                    <a:lnL>
                      <a:noFill/>
                    </a:lnL>
                    <a:lnR>
                      <a:noFill/>
                    </a:lnR>
                    <a:lnT>
                      <a:noFill/>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T1, FLAIR</a:t>
                      </a:r>
                    </a:p>
                  </a:txBody>
                  <a:tcPr marL="68580" marR="68580" marT="0" marB="0">
                    <a:lnL>
                      <a:noFill/>
                    </a:lnL>
                    <a:lnR>
                      <a:noFill/>
                    </a:lnR>
                    <a:lnT>
                      <a:noFill/>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SLS (FLAIR)</a:t>
                      </a:r>
                    </a:p>
                  </a:txBody>
                  <a:tcPr marL="68580" marR="68580" marT="0" marB="0">
                    <a:lnL>
                      <a:noFill/>
                    </a:lnL>
                    <a:lnR>
                      <a:noFill/>
                    </a:lnR>
                    <a:lnT>
                      <a:noFill/>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SLF</a:t>
                      </a:r>
                    </a:p>
                  </a:txBody>
                  <a:tcPr marL="68580" marR="68580" marT="0" marB="0">
                    <a:lnL>
                      <a:noFill/>
                    </a:lnL>
                    <a:lnR>
                      <a:noFill/>
                    </a:lnR>
                    <a:lnT>
                      <a:noFill/>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FAST</a:t>
                      </a:r>
                    </a:p>
                  </a:txBody>
                  <a:tcPr marL="68580" marR="68580" marT="0" marB="0">
                    <a:lnL>
                      <a:noFill/>
                    </a:lnL>
                    <a:lnR>
                      <a:noFill/>
                    </a:lnR>
                    <a:lnT>
                      <a:noFill/>
                    </a:lnT>
                    <a:lnB>
                      <a:noFill/>
                    </a:lnB>
                  </a:tcPr>
                </a:tc>
                <a:extLst>
                  <a:ext uri="{0D108BD9-81ED-4DB2-BD59-A6C34878D82A}">
                    <a16:rowId xmlns:a16="http://schemas.microsoft.com/office/drawing/2014/main" val="3019808723"/>
                  </a:ext>
                </a:extLst>
              </a:tr>
              <a:tr h="0">
                <a:tc>
                  <a:txBody>
                    <a:bodyPr/>
                    <a:lstStyle/>
                    <a:p>
                      <a:pPr algn="l">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3</a:t>
                      </a:r>
                      <a:r>
                        <a:rPr lang="en-US" sz="1200" dirty="0">
                          <a:effectLst/>
                          <a:latin typeface="Roboto" pitchFamily="2" charset="0"/>
                          <a:ea typeface="Roboto" pitchFamily="2" charset="0"/>
                          <a:cs typeface="Times New Roman" panose="02020603050405020304" pitchFamily="18" charset="0"/>
                        </a:rPr>
                        <a:t>. FAST GT</a:t>
                      </a:r>
                    </a:p>
                  </a:txBody>
                  <a:tcPr marL="68580" marR="68580"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T1</a:t>
                      </a:r>
                    </a:p>
                  </a:txBody>
                  <a:tcPr marL="68580" marR="68580"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180"/>
                        </a:spcBef>
                        <a:spcAft>
                          <a:spcPts val="180"/>
                        </a:spcAft>
                      </a:pPr>
                      <a:r>
                        <a:rPr lang="en-US" sz="1200" i="1" dirty="0">
                          <a:effectLst/>
                          <a:latin typeface="Roboto" pitchFamily="2" charset="0"/>
                          <a:ea typeface="Roboto" pitchFamily="2" charset="0"/>
                          <a:cs typeface="Times New Roman" panose="02020603050405020304" pitchFamily="18" charset="0"/>
                        </a:rPr>
                        <a:t>expert manual</a:t>
                      </a:r>
                      <a:endParaRPr lang="en-US" sz="12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SLF</a:t>
                      </a:r>
                    </a:p>
                  </a:txBody>
                  <a:tcPr marL="68580" marR="68580"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FAST</a:t>
                      </a:r>
                    </a:p>
                  </a:txBody>
                  <a:tcPr marL="68580" marR="68580"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0665632"/>
                  </a:ext>
                </a:extLst>
              </a:tr>
              <a:tr h="0">
                <a:tc>
                  <a:txBody>
                    <a:bodyPr/>
                    <a:lstStyle/>
                    <a:p>
                      <a:pPr algn="l">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4</a:t>
                      </a:r>
                      <a:r>
                        <a:rPr lang="en-US" sz="1200" dirty="0">
                          <a:effectLst/>
                          <a:latin typeface="Roboto" pitchFamily="2" charset="0"/>
                          <a:ea typeface="Roboto" pitchFamily="2" charset="0"/>
                          <a:cs typeface="Times New Roman" panose="02020603050405020304" pitchFamily="18" charset="0"/>
                        </a:rPr>
                        <a:t>. SPM12 only T1</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T1</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a:spcBef>
                          <a:spcPts val="180"/>
                        </a:spcBef>
                        <a:spcAft>
                          <a:spcPts val="180"/>
                        </a:spcAft>
                      </a:pPr>
                      <a:r>
                        <a:rPr lang="en-US" sz="1200" i="1" dirty="0">
                          <a:effectLst/>
                          <a:latin typeface="Roboto" pitchFamily="2" charset="0"/>
                          <a:ea typeface="Roboto" pitchFamily="2" charset="0"/>
                          <a:cs typeface="Times New Roman" panose="02020603050405020304" pitchFamily="18" charset="0"/>
                        </a:rPr>
                        <a:t>none</a:t>
                      </a:r>
                      <a:endParaRPr lang="en-US" sz="12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a:spcBef>
                          <a:spcPts val="180"/>
                        </a:spcBef>
                        <a:spcAft>
                          <a:spcPts val="180"/>
                        </a:spcAft>
                      </a:pPr>
                      <a:r>
                        <a:rPr lang="en-US" sz="1200" i="1" dirty="0">
                          <a:effectLst/>
                          <a:latin typeface="Roboto" pitchFamily="2" charset="0"/>
                          <a:ea typeface="Roboto" pitchFamily="2" charset="0"/>
                          <a:cs typeface="Times New Roman" panose="02020603050405020304" pitchFamily="18" charset="0"/>
                        </a:rPr>
                        <a:t>none</a:t>
                      </a:r>
                      <a:endParaRPr lang="en-US" sz="12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SPM12</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663646399"/>
                  </a:ext>
                </a:extLst>
              </a:tr>
              <a:tr h="0">
                <a:tc>
                  <a:txBody>
                    <a:bodyPr/>
                    <a:lstStyle/>
                    <a:p>
                      <a:pPr algn="l">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5</a:t>
                      </a:r>
                      <a:r>
                        <a:rPr lang="en-US" sz="1200" dirty="0">
                          <a:effectLst/>
                          <a:latin typeface="Roboto" pitchFamily="2" charset="0"/>
                          <a:ea typeface="Roboto" pitchFamily="2" charset="0"/>
                          <a:cs typeface="Times New Roman" panose="02020603050405020304" pitchFamily="18" charset="0"/>
                        </a:rPr>
                        <a:t>. SPM12 + SLS</a:t>
                      </a:r>
                    </a:p>
                  </a:txBody>
                  <a:tcPr marL="68580" marR="68580" marT="0" marB="0">
                    <a:lnL>
                      <a:noFill/>
                    </a:lnL>
                    <a:lnR>
                      <a:noFill/>
                    </a:lnR>
                    <a:lnT>
                      <a:noFill/>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T1, FLAIR</a:t>
                      </a:r>
                    </a:p>
                  </a:txBody>
                  <a:tcPr marL="68580" marR="68580" marT="0" marB="0">
                    <a:lnL>
                      <a:noFill/>
                    </a:lnL>
                    <a:lnR>
                      <a:noFill/>
                    </a:lnR>
                    <a:lnT>
                      <a:noFill/>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SLS (FLAIR)</a:t>
                      </a:r>
                    </a:p>
                  </a:txBody>
                  <a:tcPr marL="68580" marR="68580" marT="0" marB="0">
                    <a:lnL>
                      <a:noFill/>
                    </a:lnL>
                    <a:lnR>
                      <a:noFill/>
                    </a:lnR>
                    <a:lnT>
                      <a:noFill/>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SLF</a:t>
                      </a:r>
                    </a:p>
                  </a:txBody>
                  <a:tcPr marL="68580" marR="68580" marT="0" marB="0">
                    <a:lnL>
                      <a:noFill/>
                    </a:lnL>
                    <a:lnR>
                      <a:noFill/>
                    </a:lnR>
                    <a:lnT>
                      <a:noFill/>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SPM12</a:t>
                      </a:r>
                    </a:p>
                  </a:txBody>
                  <a:tcPr marL="68580" marR="68580" marT="0" marB="0">
                    <a:lnL>
                      <a:noFill/>
                    </a:lnL>
                    <a:lnR>
                      <a:noFill/>
                    </a:lnR>
                    <a:lnT>
                      <a:noFill/>
                    </a:lnT>
                    <a:lnB>
                      <a:noFill/>
                    </a:lnB>
                  </a:tcPr>
                </a:tc>
                <a:extLst>
                  <a:ext uri="{0D108BD9-81ED-4DB2-BD59-A6C34878D82A}">
                    <a16:rowId xmlns:a16="http://schemas.microsoft.com/office/drawing/2014/main" val="723323531"/>
                  </a:ext>
                </a:extLst>
              </a:tr>
              <a:tr h="0">
                <a:tc>
                  <a:txBody>
                    <a:bodyPr/>
                    <a:lstStyle/>
                    <a:p>
                      <a:pPr algn="l">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6</a:t>
                      </a:r>
                      <a:r>
                        <a:rPr lang="en-US" sz="1200" dirty="0">
                          <a:effectLst/>
                          <a:latin typeface="Roboto" pitchFamily="2" charset="0"/>
                          <a:ea typeface="Roboto" pitchFamily="2" charset="0"/>
                          <a:cs typeface="Times New Roman" panose="02020603050405020304" pitchFamily="18" charset="0"/>
                        </a:rPr>
                        <a:t>. SPM12 GT</a:t>
                      </a: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T1</a:t>
                      </a: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r>
                        <a:rPr lang="en-US" sz="1200" i="1" dirty="0">
                          <a:effectLst/>
                          <a:latin typeface="Roboto" pitchFamily="2" charset="0"/>
                          <a:ea typeface="Roboto" pitchFamily="2" charset="0"/>
                          <a:cs typeface="Times New Roman" panose="02020603050405020304" pitchFamily="18" charset="0"/>
                        </a:rPr>
                        <a:t>expert manual</a:t>
                      </a:r>
                      <a:endParaRPr lang="en-US" sz="12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SLF</a:t>
                      </a: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SPM12</a:t>
                      </a: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247478"/>
                  </a:ext>
                </a:extLst>
              </a:tr>
              <a:tr h="0">
                <a:tc>
                  <a:txBody>
                    <a:bodyPr/>
                    <a:lstStyle/>
                    <a:p>
                      <a:pPr algn="l">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7</a:t>
                      </a:r>
                      <a:r>
                        <a:rPr lang="en-US" sz="1200" dirty="0">
                          <a:effectLst/>
                          <a:latin typeface="Roboto" pitchFamily="2" charset="0"/>
                          <a:ea typeface="Roboto" pitchFamily="2" charset="0"/>
                          <a:cs typeface="Times New Roman" panose="02020603050405020304" pitchFamily="18" charset="0"/>
                        </a:rPr>
                        <a:t>. MSSEG only T1</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T1</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a:spcBef>
                          <a:spcPts val="180"/>
                        </a:spcBef>
                        <a:spcAft>
                          <a:spcPts val="180"/>
                        </a:spcAft>
                      </a:pPr>
                      <a:r>
                        <a:rPr lang="en-US" sz="1200" i="1" dirty="0">
                          <a:effectLst/>
                          <a:latin typeface="Roboto" pitchFamily="2" charset="0"/>
                          <a:ea typeface="Roboto" pitchFamily="2" charset="0"/>
                          <a:cs typeface="Times New Roman" panose="02020603050405020304" pitchFamily="18" charset="0"/>
                        </a:rPr>
                        <a:t>internal</a:t>
                      </a:r>
                      <a:endParaRPr lang="en-US" sz="12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a:spcBef>
                          <a:spcPts val="180"/>
                        </a:spcBef>
                        <a:spcAft>
                          <a:spcPts val="180"/>
                        </a:spcAft>
                      </a:pPr>
                      <a:r>
                        <a:rPr lang="en-US" sz="1200" i="1" dirty="0">
                          <a:effectLst/>
                          <a:latin typeface="Roboto" pitchFamily="2" charset="0"/>
                          <a:ea typeface="Roboto" pitchFamily="2" charset="0"/>
                          <a:cs typeface="Times New Roman" panose="02020603050405020304" pitchFamily="18" charset="0"/>
                        </a:rPr>
                        <a:t>internal</a:t>
                      </a:r>
                      <a:endParaRPr lang="en-US" sz="12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MSSEG</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591147370"/>
                  </a:ext>
                </a:extLst>
              </a:tr>
              <a:tr h="0">
                <a:tc>
                  <a:txBody>
                    <a:bodyPr/>
                    <a:lstStyle/>
                    <a:p>
                      <a:pPr algn="l">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8</a:t>
                      </a:r>
                      <a:r>
                        <a:rPr lang="en-US" sz="1200" dirty="0">
                          <a:effectLst/>
                          <a:latin typeface="Roboto" pitchFamily="2" charset="0"/>
                          <a:ea typeface="Roboto" pitchFamily="2" charset="0"/>
                          <a:cs typeface="Times New Roman" panose="02020603050405020304" pitchFamily="18" charset="0"/>
                        </a:rPr>
                        <a:t>. MSSEG T1 + FLAIR</a:t>
                      </a:r>
                    </a:p>
                  </a:txBody>
                  <a:tcPr marL="68580" marR="68580" marT="0" marB="0">
                    <a:lnL>
                      <a:noFill/>
                    </a:lnL>
                    <a:lnR>
                      <a:noFill/>
                    </a:lnR>
                    <a:lnT>
                      <a:noFill/>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T1, FLAIR</a:t>
                      </a:r>
                    </a:p>
                  </a:txBody>
                  <a:tcPr marL="68580" marR="68580" marT="0" marB="0">
                    <a:lnL>
                      <a:noFill/>
                    </a:lnL>
                    <a:lnR>
                      <a:noFill/>
                    </a:lnR>
                    <a:lnT>
                      <a:noFill/>
                    </a:lnT>
                    <a:lnB>
                      <a:noFill/>
                    </a:lnB>
                  </a:tcPr>
                </a:tc>
                <a:tc>
                  <a:txBody>
                    <a:bodyPr/>
                    <a:lstStyle/>
                    <a:p>
                      <a:pPr algn="ctr">
                        <a:spcBef>
                          <a:spcPts val="180"/>
                        </a:spcBef>
                        <a:spcAft>
                          <a:spcPts val="180"/>
                        </a:spcAft>
                      </a:pPr>
                      <a:r>
                        <a:rPr lang="en-US" sz="1200" i="1" dirty="0">
                          <a:effectLst/>
                          <a:latin typeface="Roboto" pitchFamily="2" charset="0"/>
                          <a:ea typeface="Roboto" pitchFamily="2" charset="0"/>
                          <a:cs typeface="Times New Roman" panose="02020603050405020304" pitchFamily="18" charset="0"/>
                        </a:rPr>
                        <a:t>internal</a:t>
                      </a:r>
                      <a:endParaRPr lang="en-US" sz="12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1200" i="1" dirty="0">
                          <a:effectLst/>
                          <a:latin typeface="Roboto" pitchFamily="2" charset="0"/>
                          <a:ea typeface="Roboto" pitchFamily="2" charset="0"/>
                          <a:cs typeface="Times New Roman" panose="02020603050405020304" pitchFamily="18" charset="0"/>
                        </a:rPr>
                        <a:t>internal</a:t>
                      </a:r>
                      <a:endParaRPr lang="en-US" sz="12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MSSEG</a:t>
                      </a:r>
                    </a:p>
                  </a:txBody>
                  <a:tcPr marL="68580" marR="68580" marT="0" marB="0">
                    <a:lnL>
                      <a:noFill/>
                    </a:lnL>
                    <a:lnR>
                      <a:noFill/>
                    </a:lnR>
                    <a:lnT>
                      <a:noFill/>
                    </a:lnT>
                    <a:lnB>
                      <a:noFill/>
                    </a:lnB>
                  </a:tcPr>
                </a:tc>
                <a:extLst>
                  <a:ext uri="{0D108BD9-81ED-4DB2-BD59-A6C34878D82A}">
                    <a16:rowId xmlns:a16="http://schemas.microsoft.com/office/drawing/2014/main" val="1216308530"/>
                  </a:ext>
                </a:extLst>
              </a:tr>
              <a:tr h="0">
                <a:tc>
                  <a:txBody>
                    <a:bodyPr/>
                    <a:lstStyle/>
                    <a:p>
                      <a:pPr algn="l">
                        <a:spcBef>
                          <a:spcPts val="180"/>
                        </a:spcBef>
                        <a:spcAft>
                          <a:spcPts val="180"/>
                        </a:spcAft>
                      </a:pPr>
                      <a:r>
                        <a:rPr lang="en-US" sz="1200" b="1" dirty="0">
                          <a:effectLst/>
                          <a:latin typeface="Roboto" pitchFamily="2" charset="0"/>
                          <a:ea typeface="Roboto" pitchFamily="2" charset="0"/>
                          <a:cs typeface="Times New Roman" panose="02020603050405020304" pitchFamily="18" charset="0"/>
                        </a:rPr>
                        <a:t>9</a:t>
                      </a:r>
                      <a:r>
                        <a:rPr lang="en-US" sz="1200" dirty="0">
                          <a:effectLst/>
                          <a:latin typeface="Roboto" pitchFamily="2" charset="0"/>
                          <a:ea typeface="Roboto" pitchFamily="2" charset="0"/>
                          <a:cs typeface="Times New Roman" panose="02020603050405020304" pitchFamily="18" charset="0"/>
                        </a:rPr>
                        <a:t>. MSSEG GT</a:t>
                      </a: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T1</a:t>
                      </a: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r>
                        <a:rPr lang="en-US" sz="1200" i="1" dirty="0">
                          <a:effectLst/>
                          <a:latin typeface="Roboto" pitchFamily="2" charset="0"/>
                          <a:ea typeface="Roboto" pitchFamily="2" charset="0"/>
                          <a:cs typeface="Times New Roman" panose="02020603050405020304" pitchFamily="18" charset="0"/>
                        </a:rPr>
                        <a:t>expert manual</a:t>
                      </a:r>
                      <a:endParaRPr lang="en-US" sz="1200" dirty="0">
                        <a:effectLst/>
                        <a:latin typeface="Roboto" pitchFamily="2" charset="0"/>
                        <a:ea typeface="Roboto" pitchFamily="2" charset="0"/>
                        <a:cs typeface="Times New Roman" panose="02020603050405020304" pitchFamily="18" charset="0"/>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SLF</a:t>
                      </a: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a:spcBef>
                          <a:spcPts val="180"/>
                        </a:spcBef>
                        <a:spcAft>
                          <a:spcPts val="180"/>
                        </a:spcAft>
                      </a:pPr>
                      <a:r>
                        <a:rPr lang="en-US" sz="1200" dirty="0">
                          <a:effectLst/>
                          <a:latin typeface="Roboto" pitchFamily="2" charset="0"/>
                          <a:ea typeface="Roboto" pitchFamily="2" charset="0"/>
                          <a:cs typeface="Times New Roman" panose="02020603050405020304" pitchFamily="18" charset="0"/>
                        </a:rPr>
                        <a:t>MSSEG</a:t>
                      </a: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6909545"/>
                  </a:ext>
                </a:extLst>
              </a:tr>
            </a:tbl>
          </a:graphicData>
        </a:graphic>
      </p:graphicFrame>
    </p:spTree>
    <p:extLst>
      <p:ext uri="{BB962C8B-B14F-4D97-AF65-F5344CB8AC3E}">
        <p14:creationId xmlns:p14="http://schemas.microsoft.com/office/powerpoint/2010/main" val="22344756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421951"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smtClean="0">
                <a:latin typeface="Roboto" pitchFamily="2" charset="0"/>
                <a:ea typeface="Roboto" pitchFamily="2" charset="0"/>
              </a:rPr>
              <a:t>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4" name="Rectangle 3"/>
          <p:cNvSpPr/>
          <p:nvPr/>
        </p:nvSpPr>
        <p:spPr>
          <a:xfrm>
            <a:off x="166839" y="961530"/>
            <a:ext cx="2645276" cy="369332"/>
          </a:xfrm>
          <a:prstGeom prst="rect">
            <a:avLst/>
          </a:prstGeom>
        </p:spPr>
        <p:txBody>
          <a:bodyPr wrap="none">
            <a:spAutoFit/>
          </a:bodyPr>
          <a:lstStyle/>
          <a:p>
            <a:r>
              <a:rPr lang="es-ES" b="1" dirty="0" err="1" smtClean="0">
                <a:latin typeface="Roboto" pitchFamily="2" charset="0"/>
                <a:ea typeface="Roboto" pitchFamily="2" charset="0"/>
              </a:rPr>
              <a:t>Results</a:t>
            </a:r>
            <a:r>
              <a:rPr lang="es-ES" dirty="0" smtClean="0">
                <a:latin typeface="Roboto" pitchFamily="2" charset="0"/>
                <a:ea typeface="Roboto" pitchFamily="2" charset="0"/>
              </a:rPr>
              <a:t> (</a:t>
            </a:r>
            <a:r>
              <a:rPr lang="es-ES" b="1" dirty="0">
                <a:solidFill>
                  <a:schemeClr val="accent5">
                    <a:lumMod val="75000"/>
                  </a:schemeClr>
                </a:solidFill>
                <a:latin typeface="Roboto" pitchFamily="2" charset="0"/>
                <a:ea typeface="Roboto" pitchFamily="2" charset="0"/>
              </a:rPr>
              <a:t>MS </a:t>
            </a:r>
            <a:r>
              <a:rPr lang="es-ES" b="1" dirty="0" err="1" smtClean="0">
                <a:solidFill>
                  <a:schemeClr val="accent5">
                    <a:lumMod val="75000"/>
                  </a:schemeClr>
                </a:solidFill>
                <a:latin typeface="Roboto" pitchFamily="2" charset="0"/>
                <a:ea typeface="Roboto" pitchFamily="2" charset="0"/>
              </a:rPr>
              <a:t>database</a:t>
            </a:r>
            <a:r>
              <a:rPr lang="es-ES" dirty="0" smtClean="0">
                <a:latin typeface="Roboto" pitchFamily="2" charset="0"/>
                <a:ea typeface="Roboto" pitchFamily="2" charset="0"/>
              </a:rPr>
              <a:t>):</a:t>
            </a:r>
            <a:endParaRPr lang="es-ES" dirty="0">
              <a:latin typeface="Roboto" pitchFamily="2" charset="0"/>
              <a:ea typeface="Roboto" pitchFamily="2" charset="0"/>
            </a:endParaRPr>
          </a:p>
        </p:txBody>
      </p:sp>
      <p:sp>
        <p:nvSpPr>
          <p:cNvPr id="5" name="Rectangle 4"/>
          <p:cNvSpPr/>
          <p:nvPr/>
        </p:nvSpPr>
        <p:spPr>
          <a:xfrm>
            <a:off x="116039" y="1093928"/>
            <a:ext cx="242374" cy="923330"/>
          </a:xfrm>
          <a:prstGeom prst="rect">
            <a:avLst/>
          </a:prstGeom>
        </p:spPr>
        <p:txBody>
          <a:bodyPr wrap="none">
            <a:spAutoFit/>
          </a:bodyPr>
          <a:lstStyle/>
          <a:p>
            <a:endParaRPr lang="es-ES" b="1" dirty="0">
              <a:solidFill>
                <a:schemeClr val="accent5">
                  <a:lumMod val="75000"/>
                </a:schemeClr>
              </a:solidFill>
              <a:latin typeface="Roboto" pitchFamily="2" charset="0"/>
              <a:ea typeface="Roboto" pitchFamily="2" charset="0"/>
            </a:endParaRPr>
          </a:p>
          <a:p>
            <a:r>
              <a:rPr lang="es-ES" b="1" dirty="0" smtClean="0">
                <a:solidFill>
                  <a:schemeClr val="accent5">
                    <a:lumMod val="75000"/>
                  </a:schemeClr>
                </a:solidFill>
                <a:latin typeface="Roboto" pitchFamily="2" charset="0"/>
                <a:ea typeface="Roboto" pitchFamily="2" charset="0"/>
              </a:rPr>
              <a:t> </a:t>
            </a:r>
          </a:p>
          <a:p>
            <a:endParaRPr lang="es-ES" dirty="0">
              <a:solidFill>
                <a:schemeClr val="accent5">
                  <a:lumMod val="75000"/>
                </a:schemeClr>
              </a:solidFill>
              <a:latin typeface="Roboto" pitchFamily="2" charset="0"/>
              <a:ea typeface="Roboto" pitchFamily="2" charset="0"/>
            </a:endParaRPr>
          </a:p>
        </p:txBody>
      </p:sp>
      <p:sp>
        <p:nvSpPr>
          <p:cNvPr id="29" name="Rectangle 28"/>
          <p:cNvSpPr/>
          <p:nvPr/>
        </p:nvSpPr>
        <p:spPr>
          <a:xfrm>
            <a:off x="2007800" y="1441346"/>
            <a:ext cx="1928670" cy="369332"/>
          </a:xfrm>
          <a:prstGeom prst="rect">
            <a:avLst/>
          </a:prstGeom>
        </p:spPr>
        <p:txBody>
          <a:bodyPr wrap="none">
            <a:spAutoFit/>
          </a:bodyPr>
          <a:lstStyle/>
          <a:p>
            <a:r>
              <a:rPr lang="es-ES" b="1" dirty="0" smtClean="0">
                <a:latin typeface="Roboto" pitchFamily="2" charset="0"/>
                <a:ea typeface="Roboto" pitchFamily="2" charset="0"/>
              </a:rPr>
              <a:t>% </a:t>
            </a:r>
            <a:r>
              <a:rPr lang="es-ES" b="1" dirty="0" err="1" smtClean="0">
                <a:latin typeface="Roboto" pitchFamily="2" charset="0"/>
                <a:ea typeface="Roboto" pitchFamily="2" charset="0"/>
              </a:rPr>
              <a:t>dif</a:t>
            </a:r>
            <a:r>
              <a:rPr lang="es-ES" b="1" dirty="0" smtClean="0">
                <a:latin typeface="Roboto" pitchFamily="2" charset="0"/>
                <a:ea typeface="Roboto" pitchFamily="2" charset="0"/>
              </a:rPr>
              <a:t> </a:t>
            </a:r>
            <a:r>
              <a:rPr lang="es-ES" b="1" dirty="0" err="1" smtClean="0">
                <a:latin typeface="Roboto" pitchFamily="2" charset="0"/>
                <a:ea typeface="Roboto" pitchFamily="2" charset="0"/>
              </a:rPr>
              <a:t>abs</a:t>
            </a:r>
            <a:r>
              <a:rPr lang="es-ES" b="1" dirty="0" smtClean="0">
                <a:latin typeface="Roboto" pitchFamily="2" charset="0"/>
                <a:ea typeface="Roboto" pitchFamily="2" charset="0"/>
              </a:rPr>
              <a:t> </a:t>
            </a:r>
            <a:r>
              <a:rPr lang="es-ES" b="1" dirty="0" err="1" smtClean="0">
                <a:latin typeface="Roboto" pitchFamily="2" charset="0"/>
                <a:ea typeface="Roboto" pitchFamily="2" charset="0"/>
              </a:rPr>
              <a:t>volume</a:t>
            </a:r>
            <a:endParaRPr lang="es-ES" b="1" dirty="0">
              <a:latin typeface="Roboto" pitchFamily="2" charset="0"/>
              <a:ea typeface="Roboto" pitchFamily="2" charset="0"/>
            </a:endParaRPr>
          </a:p>
        </p:txBody>
      </p:sp>
      <p:grpSp>
        <p:nvGrpSpPr>
          <p:cNvPr id="19" name="Group 18"/>
          <p:cNvGrpSpPr/>
          <p:nvPr/>
        </p:nvGrpSpPr>
        <p:grpSpPr>
          <a:xfrm>
            <a:off x="1615440" y="3122684"/>
            <a:ext cx="6238239" cy="3472627"/>
            <a:chOff x="3816876" y="1522038"/>
            <a:chExt cx="6266167" cy="3260812"/>
          </a:xfrm>
        </p:grpSpPr>
        <p:pic>
          <p:nvPicPr>
            <p:cNvPr id="20" name="Picture 19"/>
            <p:cNvPicPr>
              <a:picLocks noChangeAspect="1"/>
            </p:cNvPicPr>
            <p:nvPr/>
          </p:nvPicPr>
          <p:blipFill>
            <a:blip r:embed="rId2"/>
            <a:stretch>
              <a:fillRect/>
            </a:stretch>
          </p:blipFill>
          <p:spPr>
            <a:xfrm>
              <a:off x="4529796" y="1522038"/>
              <a:ext cx="4499222" cy="2698269"/>
            </a:xfrm>
            <a:prstGeom prst="rect">
              <a:avLst/>
            </a:prstGeom>
          </p:spPr>
        </p:pic>
        <p:sp>
          <p:nvSpPr>
            <p:cNvPr id="21" name="Rectangle 20"/>
            <p:cNvSpPr/>
            <p:nvPr/>
          </p:nvSpPr>
          <p:spPr>
            <a:xfrm>
              <a:off x="3816876" y="4305994"/>
              <a:ext cx="6266167" cy="476856"/>
            </a:xfrm>
            <a:prstGeom prst="rect">
              <a:avLst/>
            </a:prstGeom>
          </p:spPr>
          <p:txBody>
            <a:bodyPr wrap="square">
              <a:spAutoFit/>
            </a:bodyPr>
            <a:lstStyle/>
            <a:p>
              <a:r>
                <a:rPr lang="en-US" sz="900" i="1" dirty="0">
                  <a:latin typeface="Roboto" pitchFamily="2" charset="0"/>
                  <a:ea typeface="Roboto" pitchFamily="2" charset="0"/>
                </a:rPr>
                <a:t>Tissue segmentation masks for the MS subject 4 of the 3T dataset. A) Original T1-w image. B) Original T1-w with MS lesions depicted in red. C) FAST only T1 segmentation. D) FAST + SLS segmentation. E) SPM12 only T1 segmentation. F) SPM12 + SLS segmentation. G) MSSEG only T1 segmentation. </a:t>
              </a:r>
              <a:r>
                <a:rPr lang="en-US" sz="900" i="1" dirty="0" smtClean="0">
                  <a:latin typeface="Roboto" pitchFamily="2" charset="0"/>
                  <a:ea typeface="Roboto" pitchFamily="2" charset="0"/>
                </a:rPr>
                <a:t>H) </a:t>
              </a:r>
              <a:r>
                <a:rPr lang="en-US" sz="900" i="1" dirty="0">
                  <a:latin typeface="Roboto" pitchFamily="2" charset="0"/>
                  <a:ea typeface="Roboto" pitchFamily="2" charset="0"/>
                </a:rPr>
                <a:t>MSSEG T1+FLAIR segmentation</a:t>
              </a:r>
            </a:p>
          </p:txBody>
        </p:sp>
      </p:grpSp>
      <p:sp>
        <p:nvSpPr>
          <p:cNvPr id="6" name="Slide Number Placeholder 5"/>
          <p:cNvSpPr>
            <a:spLocks noGrp="1"/>
          </p:cNvSpPr>
          <p:nvPr>
            <p:ph type="sldNum" sz="quarter" idx="12"/>
          </p:nvPr>
        </p:nvSpPr>
        <p:spPr/>
        <p:txBody>
          <a:bodyPr/>
          <a:lstStyle/>
          <a:p>
            <a:fld id="{227F3176-F9F6-45D0-9446-6BF35B4A50FB}" type="slidenum">
              <a:rPr lang="en-US" smtClean="0"/>
              <a:pPr/>
              <a:t>66</a:t>
            </a:fld>
            <a:r>
              <a:rPr lang="en-US" smtClean="0"/>
              <a:t> / 75</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77493147"/>
              </p:ext>
            </p:extLst>
          </p:nvPr>
        </p:nvGraphicFramePr>
        <p:xfrm>
          <a:off x="237226" y="1829722"/>
          <a:ext cx="8316000" cy="1198456"/>
        </p:xfrm>
        <a:graphic>
          <a:graphicData uri="http://schemas.openxmlformats.org/drawingml/2006/table">
            <a:tbl>
              <a:tblPr firstRow="1" firstCol="1" bandRow="1">
                <a:tableStyleId>{9D7B26C5-4107-4FEC-AEDC-1716B250A1EF}</a:tableStyleId>
              </a:tblPr>
              <a:tblGrid>
                <a:gridCol w="1188000">
                  <a:extLst>
                    <a:ext uri="{9D8B030D-6E8A-4147-A177-3AD203B41FA5}">
                      <a16:colId xmlns:a16="http://schemas.microsoft.com/office/drawing/2014/main" val="472300360"/>
                    </a:ext>
                  </a:extLst>
                </a:gridCol>
                <a:gridCol w="1188000">
                  <a:extLst>
                    <a:ext uri="{9D8B030D-6E8A-4147-A177-3AD203B41FA5}">
                      <a16:colId xmlns:a16="http://schemas.microsoft.com/office/drawing/2014/main" val="1945616485"/>
                    </a:ext>
                  </a:extLst>
                </a:gridCol>
                <a:gridCol w="1188000">
                  <a:extLst>
                    <a:ext uri="{9D8B030D-6E8A-4147-A177-3AD203B41FA5}">
                      <a16:colId xmlns:a16="http://schemas.microsoft.com/office/drawing/2014/main" val="347462232"/>
                    </a:ext>
                  </a:extLst>
                </a:gridCol>
                <a:gridCol w="1188000">
                  <a:extLst>
                    <a:ext uri="{9D8B030D-6E8A-4147-A177-3AD203B41FA5}">
                      <a16:colId xmlns:a16="http://schemas.microsoft.com/office/drawing/2014/main" val="875481572"/>
                    </a:ext>
                  </a:extLst>
                </a:gridCol>
                <a:gridCol w="1188000">
                  <a:extLst>
                    <a:ext uri="{9D8B030D-6E8A-4147-A177-3AD203B41FA5}">
                      <a16:colId xmlns:a16="http://schemas.microsoft.com/office/drawing/2014/main" val="2175008940"/>
                    </a:ext>
                  </a:extLst>
                </a:gridCol>
                <a:gridCol w="1188000">
                  <a:extLst>
                    <a:ext uri="{9D8B030D-6E8A-4147-A177-3AD203B41FA5}">
                      <a16:colId xmlns:a16="http://schemas.microsoft.com/office/drawing/2014/main" val="4090850295"/>
                    </a:ext>
                  </a:extLst>
                </a:gridCol>
                <a:gridCol w="1188000">
                  <a:extLst>
                    <a:ext uri="{9D8B030D-6E8A-4147-A177-3AD203B41FA5}">
                      <a16:colId xmlns:a16="http://schemas.microsoft.com/office/drawing/2014/main" val="1449482857"/>
                    </a:ext>
                  </a:extLst>
                </a:gridCol>
              </a:tblGrid>
              <a:tr h="171208">
                <a:tc>
                  <a:txBody>
                    <a:bodyPr/>
                    <a:lstStyle/>
                    <a:p>
                      <a:pPr marL="76200" marR="247650" indent="-132715" algn="l">
                        <a:lnSpc>
                          <a:spcPct val="107000"/>
                        </a:lnSpc>
                        <a:spcAft>
                          <a:spcPts val="0"/>
                        </a:spcAft>
                      </a:pPr>
                      <a:r>
                        <a:rPr lang="en-US" sz="900" dirty="0">
                          <a:effectLst/>
                          <a:latin typeface="Roboto" pitchFamily="2" charset="0"/>
                          <a:ea typeface="Roboto" pitchFamily="2" charset="0"/>
                        </a:rPr>
                        <a:t>Method</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lnR w="12700" cap="flat" cmpd="sng" algn="ctr">
                      <a:solidFill>
                        <a:schemeClr val="tx1"/>
                      </a:solidFill>
                      <a:prstDash val="solid"/>
                      <a:round/>
                      <a:headEnd type="none" w="med" len="med"/>
                      <a:tailEnd type="none" w="med" len="med"/>
                    </a:lnR>
                  </a:tcPr>
                </a:tc>
                <a:tc>
                  <a:txBody>
                    <a:bodyPr/>
                    <a:lstStyle/>
                    <a:p>
                      <a:pPr marL="380365" marR="247650" indent="-132715" algn="ctr">
                        <a:lnSpc>
                          <a:spcPct val="107000"/>
                        </a:lnSpc>
                        <a:spcAft>
                          <a:spcPts val="0"/>
                        </a:spcAft>
                      </a:pPr>
                      <a:r>
                        <a:rPr lang="en-US" sz="900" dirty="0" err="1">
                          <a:effectLst/>
                          <a:latin typeface="Roboto" pitchFamily="2" charset="0"/>
                          <a:ea typeface="Roboto" pitchFamily="2" charset="0"/>
                        </a:rPr>
                        <a:t>Dif</a:t>
                      </a:r>
                      <a:r>
                        <a:rPr lang="en-US" sz="900" dirty="0">
                          <a:effectLst/>
                          <a:latin typeface="Roboto" pitchFamily="2" charset="0"/>
                          <a:ea typeface="Roboto" pitchFamily="2" charset="0"/>
                        </a:rPr>
                        <a:t> CSF (%)</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380365" marR="247650" indent="-132715" algn="ctr">
                        <a:lnSpc>
                          <a:spcPct val="107000"/>
                        </a:lnSpc>
                        <a:spcAft>
                          <a:spcPts val="0"/>
                        </a:spcAft>
                      </a:pPr>
                      <a:r>
                        <a:rPr lang="en-US" sz="900" dirty="0" err="1">
                          <a:effectLst/>
                          <a:latin typeface="Roboto" pitchFamily="2" charset="0"/>
                          <a:ea typeface="Roboto" pitchFamily="2" charset="0"/>
                        </a:rPr>
                        <a:t>Dif</a:t>
                      </a:r>
                      <a:r>
                        <a:rPr lang="en-US" sz="900" dirty="0">
                          <a:effectLst/>
                          <a:latin typeface="Roboto" pitchFamily="2" charset="0"/>
                          <a:ea typeface="Roboto" pitchFamily="2" charset="0"/>
                        </a:rPr>
                        <a:t> GM (%)</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tc>
                <a:tc>
                  <a:txBody>
                    <a:bodyPr/>
                    <a:lstStyle/>
                    <a:p>
                      <a:pPr marL="380365" marR="247650" indent="-132715" algn="ctr">
                        <a:lnSpc>
                          <a:spcPct val="107000"/>
                        </a:lnSpc>
                        <a:spcAft>
                          <a:spcPts val="0"/>
                        </a:spcAft>
                      </a:pPr>
                      <a:r>
                        <a:rPr lang="en-US" sz="900" dirty="0" err="1">
                          <a:effectLst/>
                          <a:latin typeface="Roboto" pitchFamily="2" charset="0"/>
                          <a:ea typeface="Roboto" pitchFamily="2" charset="0"/>
                        </a:rPr>
                        <a:t>Dif</a:t>
                      </a:r>
                      <a:r>
                        <a:rPr lang="en-US" sz="900" dirty="0">
                          <a:effectLst/>
                          <a:latin typeface="Roboto" pitchFamily="2" charset="0"/>
                          <a:ea typeface="Roboto" pitchFamily="2" charset="0"/>
                        </a:rPr>
                        <a:t> WM (%)</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380365" marR="247650" indent="-132715" algn="l">
                        <a:lnSpc>
                          <a:spcPct val="107000"/>
                        </a:lnSpc>
                        <a:spcAft>
                          <a:spcPts val="0"/>
                        </a:spcAft>
                      </a:pPr>
                      <a:r>
                        <a:rPr lang="en-US" sz="900" dirty="0">
                          <a:solidFill>
                            <a:srgbClr val="000000"/>
                          </a:solidFill>
                          <a:effectLst/>
                          <a:latin typeface="Roboto" pitchFamily="2" charset="0"/>
                          <a:ea typeface="Roboto" pitchFamily="2" charset="0"/>
                          <a:cs typeface="Calibri" panose="020F0502020204030204" pitchFamily="34" charset="0"/>
                        </a:rPr>
                        <a:t>CSF (%)</a:t>
                      </a:r>
                    </a:p>
                  </a:txBody>
                  <a:tcPr marL="0" marR="73025" marT="12700" marB="0">
                    <a:lnL w="12700" cap="flat" cmpd="sng" algn="ctr">
                      <a:solidFill>
                        <a:schemeClr val="tx1"/>
                      </a:solidFill>
                      <a:prstDash val="solid"/>
                      <a:round/>
                      <a:headEnd type="none" w="med" len="med"/>
                      <a:tailEnd type="none" w="med" len="med"/>
                    </a:lnL>
                  </a:tcPr>
                </a:tc>
                <a:tc>
                  <a:txBody>
                    <a:bodyPr/>
                    <a:lstStyle/>
                    <a:p>
                      <a:pPr marL="380365" marR="247650" indent="-132715" algn="l">
                        <a:lnSpc>
                          <a:spcPct val="107000"/>
                        </a:lnSpc>
                        <a:spcAft>
                          <a:spcPts val="0"/>
                        </a:spcAft>
                      </a:pPr>
                      <a:r>
                        <a:rPr lang="en-US" sz="900">
                          <a:solidFill>
                            <a:srgbClr val="000000"/>
                          </a:solidFill>
                          <a:effectLst/>
                          <a:latin typeface="Roboto" pitchFamily="2" charset="0"/>
                          <a:ea typeface="Roboto" pitchFamily="2" charset="0"/>
                          <a:cs typeface="Calibri" panose="020F0502020204030204" pitchFamily="34" charset="0"/>
                        </a:rPr>
                        <a:t>GM (%)</a:t>
                      </a:r>
                    </a:p>
                  </a:txBody>
                  <a:tcPr marL="0" marR="73025" marT="12700" marB="0"/>
                </a:tc>
                <a:tc>
                  <a:txBody>
                    <a:bodyPr/>
                    <a:lstStyle/>
                    <a:p>
                      <a:pPr marL="380365" marR="247650" indent="-132715" algn="l">
                        <a:lnSpc>
                          <a:spcPct val="107000"/>
                        </a:lnSpc>
                        <a:spcAft>
                          <a:spcPts val="0"/>
                        </a:spcAft>
                      </a:pPr>
                      <a:r>
                        <a:rPr lang="en-US" sz="900">
                          <a:solidFill>
                            <a:srgbClr val="000000"/>
                          </a:solidFill>
                          <a:effectLst/>
                          <a:latin typeface="Roboto" pitchFamily="2" charset="0"/>
                          <a:ea typeface="Roboto" pitchFamily="2" charset="0"/>
                          <a:cs typeface="Calibri" panose="020F0502020204030204" pitchFamily="34" charset="0"/>
                        </a:rPr>
                        <a:t>WM (%)</a:t>
                      </a:r>
                    </a:p>
                  </a:txBody>
                  <a:tcPr marL="0" marR="73025" marT="12700" marB="0"/>
                </a:tc>
                <a:extLst>
                  <a:ext uri="{0D108BD9-81ED-4DB2-BD59-A6C34878D82A}">
                    <a16:rowId xmlns:a16="http://schemas.microsoft.com/office/drawing/2014/main" val="3844943723"/>
                  </a:ext>
                </a:extLst>
              </a:tr>
              <a:tr h="171208">
                <a:tc>
                  <a:txBody>
                    <a:bodyPr/>
                    <a:lstStyle/>
                    <a:p>
                      <a:pPr marL="76200" marR="247650" indent="-132715" algn="l">
                        <a:lnSpc>
                          <a:spcPct val="107000"/>
                        </a:lnSpc>
                        <a:spcAft>
                          <a:spcPts val="0"/>
                        </a:spcAft>
                      </a:pPr>
                      <a:r>
                        <a:rPr lang="en-US" sz="900" dirty="0">
                          <a:effectLst/>
                          <a:latin typeface="Roboto" pitchFamily="2" charset="0"/>
                          <a:ea typeface="Roboto" pitchFamily="2" charset="0"/>
                        </a:rPr>
                        <a:t>FAST only T1</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lnR w="12700" cap="flat" cmpd="sng" algn="ctr">
                      <a:solidFill>
                        <a:schemeClr val="tx1"/>
                      </a:solidFill>
                      <a:prstDash val="solid"/>
                      <a:round/>
                      <a:headEnd type="none" w="med" len="med"/>
                      <a:tailEnd type="none" w="med" len="med"/>
                    </a:lnR>
                    <a:noFill/>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0.07 ± 0.13</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marL="380365" marR="247650" indent="-132715" algn="l">
                        <a:lnSpc>
                          <a:spcPct val="107000"/>
                        </a:lnSpc>
                        <a:spcAft>
                          <a:spcPts val="0"/>
                        </a:spcAft>
                      </a:pPr>
                      <a:r>
                        <a:rPr lang="en-US" sz="900" dirty="0" smtClean="0">
                          <a:effectLst/>
                          <a:latin typeface="Roboto" pitchFamily="2" charset="0"/>
                          <a:ea typeface="Roboto" pitchFamily="2" charset="0"/>
                        </a:rPr>
                        <a:t>0.33 ± 0.45</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noFill/>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0.42 ± 0.56</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R w="12700" cap="flat" cmpd="sng" algn="ctr">
                      <a:solidFill>
                        <a:schemeClr val="tx1"/>
                      </a:solidFill>
                      <a:prstDash val="solid"/>
                      <a:round/>
                      <a:headEnd type="none" w="med" len="med"/>
                      <a:tailEnd type="none" w="med" len="med"/>
                    </a:lnR>
                    <a:noFill/>
                  </a:tcPr>
                </a:tc>
                <a:tc>
                  <a:txBody>
                    <a:bodyPr/>
                    <a:lstStyle/>
                    <a:p>
                      <a:pPr marL="380365" marR="247650" indent="-132715" algn="l">
                        <a:lnSpc>
                          <a:spcPct val="107000"/>
                        </a:lnSpc>
                        <a:spcAft>
                          <a:spcPts val="0"/>
                        </a:spcAft>
                      </a:pPr>
                      <a:r>
                        <a:rPr lang="en-US" sz="900" dirty="0">
                          <a:solidFill>
                            <a:srgbClr val="000000"/>
                          </a:solidFill>
                          <a:effectLst/>
                          <a:latin typeface="Roboto" pitchFamily="2" charset="0"/>
                          <a:ea typeface="Roboto" pitchFamily="2" charset="0"/>
                          <a:cs typeface="Calibri" panose="020F0502020204030204" pitchFamily="34" charset="0"/>
                        </a:rPr>
                        <a:t>0.08 ± 0.11</a:t>
                      </a:r>
                    </a:p>
                  </a:txBody>
                  <a:tcPr marL="0" marR="73025" marT="12700" marB="0">
                    <a:lnL w="12700" cap="flat" cmpd="sng" algn="ctr">
                      <a:solidFill>
                        <a:schemeClr val="tx1"/>
                      </a:solidFill>
                      <a:prstDash val="solid"/>
                      <a:round/>
                      <a:headEnd type="none" w="med" len="med"/>
                      <a:tailEnd type="none" w="med" len="med"/>
                    </a:lnL>
                    <a:noFill/>
                  </a:tcPr>
                </a:tc>
                <a:tc>
                  <a:txBody>
                    <a:bodyPr/>
                    <a:lstStyle/>
                    <a:p>
                      <a:pPr marL="380365" marR="247650" indent="-132715" algn="l">
                        <a:lnSpc>
                          <a:spcPct val="107000"/>
                        </a:lnSpc>
                        <a:spcAft>
                          <a:spcPts val="0"/>
                        </a:spcAft>
                      </a:pPr>
                      <a:r>
                        <a:rPr lang="en-US" sz="900">
                          <a:solidFill>
                            <a:srgbClr val="000000"/>
                          </a:solidFill>
                          <a:effectLst/>
                          <a:latin typeface="Roboto" pitchFamily="2" charset="0"/>
                          <a:ea typeface="Roboto" pitchFamily="2" charset="0"/>
                          <a:cs typeface="Calibri" panose="020F0502020204030204" pitchFamily="34" charset="0"/>
                        </a:rPr>
                        <a:t>0.09 ± 0.12</a:t>
                      </a:r>
                    </a:p>
                  </a:txBody>
                  <a:tcPr marL="0" marR="73025" marT="12700" marB="0">
                    <a:noFill/>
                  </a:tcPr>
                </a:tc>
                <a:tc>
                  <a:txBody>
                    <a:bodyPr/>
                    <a:lstStyle/>
                    <a:p>
                      <a:pPr marL="380365" marR="247650" indent="-132715" algn="l">
                        <a:lnSpc>
                          <a:spcPct val="107000"/>
                        </a:lnSpc>
                        <a:spcAft>
                          <a:spcPts val="0"/>
                        </a:spcAft>
                      </a:pPr>
                      <a:r>
                        <a:rPr lang="en-US" sz="900">
                          <a:solidFill>
                            <a:srgbClr val="000000"/>
                          </a:solidFill>
                          <a:effectLst/>
                          <a:latin typeface="Roboto" pitchFamily="2" charset="0"/>
                          <a:ea typeface="Roboto" pitchFamily="2" charset="0"/>
                          <a:cs typeface="Calibri" panose="020F0502020204030204" pitchFamily="34" charset="0"/>
                        </a:rPr>
                        <a:t>0.53 ± 0.69</a:t>
                      </a:r>
                    </a:p>
                  </a:txBody>
                  <a:tcPr marL="0" marR="73025" marT="12700" marB="0">
                    <a:noFill/>
                  </a:tcPr>
                </a:tc>
                <a:extLst>
                  <a:ext uri="{0D108BD9-81ED-4DB2-BD59-A6C34878D82A}">
                    <a16:rowId xmlns:a16="http://schemas.microsoft.com/office/drawing/2014/main" val="3146180787"/>
                  </a:ext>
                </a:extLst>
              </a:tr>
              <a:tr h="171208">
                <a:tc>
                  <a:txBody>
                    <a:bodyPr/>
                    <a:lstStyle/>
                    <a:p>
                      <a:pPr marL="76200" marR="247650" indent="-132715" algn="l">
                        <a:lnSpc>
                          <a:spcPct val="107000"/>
                        </a:lnSpc>
                        <a:spcAft>
                          <a:spcPts val="0"/>
                        </a:spcAft>
                      </a:pPr>
                      <a:r>
                        <a:rPr lang="en-US" sz="900" dirty="0">
                          <a:effectLst/>
                          <a:latin typeface="Roboto" pitchFamily="2" charset="0"/>
                          <a:ea typeface="Roboto" pitchFamily="2" charset="0"/>
                        </a:rPr>
                        <a:t>FAST + SLS</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lnR w="12700" cap="flat" cmpd="sng" algn="ctr">
                      <a:solidFill>
                        <a:schemeClr val="tx1"/>
                      </a:solidFill>
                      <a:prstDash val="solid"/>
                      <a:round/>
                      <a:headEnd type="none" w="med" len="med"/>
                      <a:tailEnd type="none" w="med" len="med"/>
                    </a:lnR>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0.04 ± 0.07</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0.08 ± 0.12</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0.11 ± 0.16</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380365" marR="247650" indent="-132715" algn="l">
                        <a:lnSpc>
                          <a:spcPct val="107000"/>
                        </a:lnSpc>
                        <a:spcAft>
                          <a:spcPts val="0"/>
                        </a:spcAft>
                      </a:pPr>
                      <a:r>
                        <a:rPr lang="en-US" sz="900" dirty="0">
                          <a:solidFill>
                            <a:srgbClr val="000000"/>
                          </a:solidFill>
                          <a:effectLst/>
                          <a:latin typeface="Roboto" pitchFamily="2" charset="0"/>
                          <a:ea typeface="Roboto" pitchFamily="2" charset="0"/>
                          <a:cs typeface="Calibri" panose="020F0502020204030204" pitchFamily="34" charset="0"/>
                        </a:rPr>
                        <a:t>0.06 ± 0.06</a:t>
                      </a:r>
                    </a:p>
                  </a:txBody>
                  <a:tcPr marL="0" marR="73025" marT="12700" marB="0">
                    <a:lnL w="12700" cap="flat" cmpd="sng" algn="ctr">
                      <a:solidFill>
                        <a:schemeClr val="tx1"/>
                      </a:solidFill>
                      <a:prstDash val="solid"/>
                      <a:round/>
                      <a:headEnd type="none" w="med" len="med"/>
                      <a:tailEnd type="none" w="med" len="med"/>
                    </a:lnL>
                  </a:tcPr>
                </a:tc>
                <a:tc>
                  <a:txBody>
                    <a:bodyPr/>
                    <a:lstStyle/>
                    <a:p>
                      <a:pPr marL="380365" marR="247650" indent="-132715" algn="l">
                        <a:lnSpc>
                          <a:spcPct val="107000"/>
                        </a:lnSpc>
                        <a:spcAft>
                          <a:spcPts val="0"/>
                        </a:spcAft>
                      </a:pPr>
                      <a:r>
                        <a:rPr lang="en-US" sz="900">
                          <a:solidFill>
                            <a:srgbClr val="000000"/>
                          </a:solidFill>
                          <a:effectLst/>
                          <a:latin typeface="Roboto" pitchFamily="2" charset="0"/>
                          <a:ea typeface="Roboto" pitchFamily="2" charset="0"/>
                          <a:cs typeface="Calibri" panose="020F0502020204030204" pitchFamily="34" charset="0"/>
                        </a:rPr>
                        <a:t>0.14 ± 0.16</a:t>
                      </a:r>
                    </a:p>
                  </a:txBody>
                  <a:tcPr marL="0" marR="73025" marT="12700" marB="0"/>
                </a:tc>
                <a:tc>
                  <a:txBody>
                    <a:bodyPr/>
                    <a:lstStyle/>
                    <a:p>
                      <a:pPr marL="380365" marR="247650" indent="-132715" algn="l">
                        <a:lnSpc>
                          <a:spcPct val="107000"/>
                        </a:lnSpc>
                        <a:spcAft>
                          <a:spcPts val="0"/>
                        </a:spcAft>
                      </a:pPr>
                      <a:r>
                        <a:rPr lang="en-US" sz="900">
                          <a:solidFill>
                            <a:srgbClr val="000000"/>
                          </a:solidFill>
                          <a:effectLst/>
                          <a:latin typeface="Roboto" pitchFamily="2" charset="0"/>
                          <a:ea typeface="Roboto" pitchFamily="2" charset="0"/>
                          <a:cs typeface="Calibri" panose="020F0502020204030204" pitchFamily="34" charset="0"/>
                        </a:rPr>
                        <a:t>0.25 ± 0.30</a:t>
                      </a:r>
                    </a:p>
                  </a:txBody>
                  <a:tcPr marL="0" marR="73025" marT="12700" marB="0"/>
                </a:tc>
                <a:extLst>
                  <a:ext uri="{0D108BD9-81ED-4DB2-BD59-A6C34878D82A}">
                    <a16:rowId xmlns:a16="http://schemas.microsoft.com/office/drawing/2014/main" val="2666742720"/>
                  </a:ext>
                </a:extLst>
              </a:tr>
              <a:tr h="171208">
                <a:tc>
                  <a:txBody>
                    <a:bodyPr/>
                    <a:lstStyle/>
                    <a:p>
                      <a:pPr marL="76200" marR="247650" indent="-132715" algn="l">
                        <a:lnSpc>
                          <a:spcPct val="107000"/>
                        </a:lnSpc>
                        <a:spcAft>
                          <a:spcPts val="0"/>
                        </a:spcAft>
                      </a:pPr>
                      <a:r>
                        <a:rPr lang="en-US" sz="900" dirty="0">
                          <a:effectLst/>
                          <a:latin typeface="Roboto" pitchFamily="2" charset="0"/>
                          <a:ea typeface="Roboto" pitchFamily="2" charset="0"/>
                        </a:rPr>
                        <a:t>SPM12 only T1</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lnR w="12700" cap="flat" cmpd="sng" algn="ctr">
                      <a:solidFill>
                        <a:schemeClr val="tx1"/>
                      </a:solidFill>
                      <a:prstDash val="solid"/>
                      <a:round/>
                      <a:headEnd type="none" w="med" len="med"/>
                      <a:tailEnd type="none" w="med" len="med"/>
                    </a:lnR>
                    <a:noFill/>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0.31 ± 0.46</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0.27 ± 0.45</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noFill/>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0.56 ± 0.69</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R w="12700" cap="flat" cmpd="sng" algn="ctr">
                      <a:solidFill>
                        <a:schemeClr val="tx1"/>
                      </a:solidFill>
                      <a:prstDash val="solid"/>
                      <a:round/>
                      <a:headEnd type="none" w="med" len="med"/>
                      <a:tailEnd type="none" w="med" len="med"/>
                    </a:lnR>
                    <a:noFill/>
                  </a:tcPr>
                </a:tc>
                <a:tc>
                  <a:txBody>
                    <a:bodyPr/>
                    <a:lstStyle/>
                    <a:p>
                      <a:pPr marL="380365" marR="247650" indent="-132715" algn="l">
                        <a:lnSpc>
                          <a:spcPct val="107000"/>
                        </a:lnSpc>
                        <a:spcAft>
                          <a:spcPts val="0"/>
                        </a:spcAft>
                      </a:pPr>
                      <a:r>
                        <a:rPr lang="en-US" sz="900" dirty="0">
                          <a:solidFill>
                            <a:srgbClr val="000000"/>
                          </a:solidFill>
                          <a:effectLst/>
                          <a:latin typeface="Roboto" pitchFamily="2" charset="0"/>
                          <a:ea typeface="Roboto" pitchFamily="2" charset="0"/>
                          <a:cs typeface="Calibri" panose="020F0502020204030204" pitchFamily="34" charset="0"/>
                        </a:rPr>
                        <a:t>0.16 ± 0.32</a:t>
                      </a:r>
                    </a:p>
                  </a:txBody>
                  <a:tcPr marL="0" marR="73025" marT="12700" marB="0">
                    <a:lnL w="12700" cap="flat" cmpd="sng" algn="ctr">
                      <a:solidFill>
                        <a:schemeClr val="tx1"/>
                      </a:solidFill>
                      <a:prstDash val="solid"/>
                      <a:round/>
                      <a:headEnd type="none" w="med" len="med"/>
                      <a:tailEnd type="none" w="med" len="med"/>
                    </a:lnL>
                    <a:noFill/>
                  </a:tcPr>
                </a:tc>
                <a:tc>
                  <a:txBody>
                    <a:bodyPr/>
                    <a:lstStyle/>
                    <a:p>
                      <a:pPr marL="380365" marR="247650" indent="-132715" algn="l">
                        <a:lnSpc>
                          <a:spcPct val="107000"/>
                        </a:lnSpc>
                        <a:spcAft>
                          <a:spcPts val="0"/>
                        </a:spcAft>
                      </a:pPr>
                      <a:r>
                        <a:rPr lang="en-US" sz="900">
                          <a:solidFill>
                            <a:srgbClr val="000000"/>
                          </a:solidFill>
                          <a:effectLst/>
                          <a:latin typeface="Roboto" pitchFamily="2" charset="0"/>
                          <a:ea typeface="Roboto" pitchFamily="2" charset="0"/>
                          <a:cs typeface="Calibri" panose="020F0502020204030204" pitchFamily="34" charset="0"/>
                        </a:rPr>
                        <a:t>0.25 ± 0.33</a:t>
                      </a:r>
                    </a:p>
                  </a:txBody>
                  <a:tcPr marL="0" marR="73025" marT="12700" marB="0">
                    <a:noFill/>
                  </a:tcPr>
                </a:tc>
                <a:tc>
                  <a:txBody>
                    <a:bodyPr/>
                    <a:lstStyle/>
                    <a:p>
                      <a:pPr marL="380365" marR="247650" indent="-132715" algn="l">
                        <a:lnSpc>
                          <a:spcPct val="107000"/>
                        </a:lnSpc>
                        <a:spcAft>
                          <a:spcPts val="0"/>
                        </a:spcAft>
                      </a:pPr>
                      <a:r>
                        <a:rPr lang="en-US" sz="900">
                          <a:solidFill>
                            <a:srgbClr val="000000"/>
                          </a:solidFill>
                          <a:effectLst/>
                          <a:latin typeface="Roboto" pitchFamily="2" charset="0"/>
                          <a:ea typeface="Roboto" pitchFamily="2" charset="0"/>
                          <a:cs typeface="Calibri" panose="020F0502020204030204" pitchFamily="34" charset="0"/>
                        </a:rPr>
                        <a:t>0.73 ± 0.86</a:t>
                      </a:r>
                    </a:p>
                  </a:txBody>
                  <a:tcPr marL="0" marR="73025" marT="12700" marB="0">
                    <a:noFill/>
                  </a:tcPr>
                </a:tc>
                <a:extLst>
                  <a:ext uri="{0D108BD9-81ED-4DB2-BD59-A6C34878D82A}">
                    <a16:rowId xmlns:a16="http://schemas.microsoft.com/office/drawing/2014/main" val="2871167651"/>
                  </a:ext>
                </a:extLst>
              </a:tr>
              <a:tr h="171208">
                <a:tc>
                  <a:txBody>
                    <a:bodyPr/>
                    <a:lstStyle/>
                    <a:p>
                      <a:pPr marL="76200" marR="247650" indent="-132715" algn="l">
                        <a:lnSpc>
                          <a:spcPct val="107000"/>
                        </a:lnSpc>
                        <a:spcAft>
                          <a:spcPts val="0"/>
                        </a:spcAft>
                      </a:pPr>
                      <a:r>
                        <a:rPr lang="en-US" sz="900" dirty="0">
                          <a:effectLst/>
                          <a:latin typeface="Roboto" pitchFamily="2" charset="0"/>
                          <a:ea typeface="Roboto" pitchFamily="2" charset="0"/>
                        </a:rPr>
                        <a:t>SPM12 + SLS</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0.22 ± 0.22</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0.13 ± 0.23</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0.20 ± 0.32</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380365" marR="247650" indent="-132715" algn="l">
                        <a:lnSpc>
                          <a:spcPct val="107000"/>
                        </a:lnSpc>
                        <a:spcAft>
                          <a:spcPts val="0"/>
                        </a:spcAft>
                      </a:pPr>
                      <a:r>
                        <a:rPr lang="en-US" sz="900" dirty="0">
                          <a:solidFill>
                            <a:srgbClr val="000000"/>
                          </a:solidFill>
                          <a:effectLst/>
                          <a:latin typeface="Roboto" pitchFamily="2" charset="0"/>
                          <a:ea typeface="Roboto" pitchFamily="2" charset="0"/>
                          <a:cs typeface="Calibri" panose="020F0502020204030204" pitchFamily="34" charset="0"/>
                        </a:rPr>
                        <a:t>0.22 ± 0.31</a:t>
                      </a:r>
                    </a:p>
                  </a:txBody>
                  <a:tcPr marL="0" marR="73025" marT="1270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380365" marR="247650" indent="-132715" algn="l">
                        <a:lnSpc>
                          <a:spcPct val="107000"/>
                        </a:lnSpc>
                        <a:spcAft>
                          <a:spcPts val="0"/>
                        </a:spcAft>
                      </a:pPr>
                      <a:r>
                        <a:rPr lang="en-US" sz="900" dirty="0">
                          <a:solidFill>
                            <a:srgbClr val="000000"/>
                          </a:solidFill>
                          <a:effectLst/>
                          <a:latin typeface="Roboto" pitchFamily="2" charset="0"/>
                          <a:ea typeface="Roboto" pitchFamily="2" charset="0"/>
                          <a:cs typeface="Calibri" panose="020F0502020204030204" pitchFamily="34" charset="0"/>
                        </a:rPr>
                        <a:t>0.24 ± 0.29</a:t>
                      </a:r>
                    </a:p>
                  </a:txBody>
                  <a:tcPr marL="0" marR="73025" marT="12700" marB="0">
                    <a:lnB w="12700" cap="flat" cmpd="sng" algn="ctr">
                      <a:solidFill>
                        <a:schemeClr val="tx1"/>
                      </a:solidFill>
                      <a:prstDash val="solid"/>
                      <a:round/>
                      <a:headEnd type="none" w="med" len="med"/>
                      <a:tailEnd type="none" w="med" len="med"/>
                    </a:lnB>
                  </a:tcPr>
                </a:tc>
                <a:tc>
                  <a:txBody>
                    <a:bodyPr/>
                    <a:lstStyle/>
                    <a:p>
                      <a:pPr marL="380365" marR="247650" indent="-132715" algn="l">
                        <a:lnSpc>
                          <a:spcPct val="107000"/>
                        </a:lnSpc>
                        <a:spcAft>
                          <a:spcPts val="0"/>
                        </a:spcAft>
                      </a:pPr>
                      <a:r>
                        <a:rPr lang="en-US" sz="900">
                          <a:solidFill>
                            <a:srgbClr val="000000"/>
                          </a:solidFill>
                          <a:effectLst/>
                          <a:latin typeface="Roboto" pitchFamily="2" charset="0"/>
                          <a:ea typeface="Roboto" pitchFamily="2" charset="0"/>
                          <a:cs typeface="Calibri" panose="020F0502020204030204" pitchFamily="34" charset="0"/>
                        </a:rPr>
                        <a:t>0.41 ± 0.43</a:t>
                      </a:r>
                    </a:p>
                  </a:txBody>
                  <a:tcPr marL="0" marR="73025" marT="1270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930375"/>
                  </a:ext>
                </a:extLst>
              </a:tr>
              <a:tr h="171208">
                <a:tc>
                  <a:txBody>
                    <a:bodyPr/>
                    <a:lstStyle/>
                    <a:p>
                      <a:pPr marL="76200" marR="247650" indent="-132715" algn="l">
                        <a:lnSpc>
                          <a:spcPct val="107000"/>
                        </a:lnSpc>
                        <a:spcAft>
                          <a:spcPts val="0"/>
                        </a:spcAft>
                      </a:pPr>
                      <a:r>
                        <a:rPr lang="en-US" sz="900" dirty="0">
                          <a:effectLst/>
                          <a:latin typeface="Roboto" pitchFamily="2" charset="0"/>
                          <a:ea typeface="Roboto" pitchFamily="2" charset="0"/>
                        </a:rPr>
                        <a:t>MSSEG only T1</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0.13 ± 0.20</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0.21 ± 0.26</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0.42 ± 0.54</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380365" marR="247650" indent="-132715" algn="l">
                        <a:lnSpc>
                          <a:spcPct val="107000"/>
                        </a:lnSpc>
                        <a:spcAft>
                          <a:spcPts val="0"/>
                        </a:spcAft>
                      </a:pPr>
                      <a:r>
                        <a:rPr lang="en-US" sz="900" dirty="0">
                          <a:solidFill>
                            <a:srgbClr val="000000"/>
                          </a:solidFill>
                          <a:effectLst/>
                          <a:latin typeface="Roboto" pitchFamily="2" charset="0"/>
                          <a:ea typeface="Roboto" pitchFamily="2" charset="0"/>
                          <a:cs typeface="Calibri" panose="020F0502020204030204" pitchFamily="34" charset="0"/>
                        </a:rPr>
                        <a:t>0.02 ± 0.03</a:t>
                      </a:r>
                    </a:p>
                  </a:txBody>
                  <a:tcPr marL="0" marR="73025" marT="1270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marL="380365" marR="247650" indent="-132715" algn="l">
                        <a:lnSpc>
                          <a:spcPct val="107000"/>
                        </a:lnSpc>
                        <a:spcAft>
                          <a:spcPts val="0"/>
                        </a:spcAft>
                      </a:pPr>
                      <a:r>
                        <a:rPr lang="en-US" sz="900" dirty="0">
                          <a:solidFill>
                            <a:srgbClr val="000000"/>
                          </a:solidFill>
                          <a:effectLst/>
                          <a:latin typeface="Roboto" pitchFamily="2" charset="0"/>
                          <a:ea typeface="Roboto" pitchFamily="2" charset="0"/>
                          <a:cs typeface="Calibri" panose="020F0502020204030204" pitchFamily="34" charset="0"/>
                        </a:rPr>
                        <a:t>0.03 ± 0.05</a:t>
                      </a:r>
                    </a:p>
                  </a:txBody>
                  <a:tcPr marL="0" marR="73025" marT="12700" marB="0">
                    <a:lnT w="12700" cap="flat" cmpd="sng" algn="ctr">
                      <a:solidFill>
                        <a:schemeClr val="tx1"/>
                      </a:solidFill>
                      <a:prstDash val="solid"/>
                      <a:round/>
                      <a:headEnd type="none" w="med" len="med"/>
                      <a:tailEnd type="none" w="med" len="med"/>
                    </a:lnT>
                    <a:noFill/>
                  </a:tcPr>
                </a:tc>
                <a:tc>
                  <a:txBody>
                    <a:bodyPr/>
                    <a:lstStyle/>
                    <a:p>
                      <a:pPr marL="380365" marR="247650" indent="-132715" algn="l">
                        <a:lnSpc>
                          <a:spcPct val="107000"/>
                        </a:lnSpc>
                        <a:spcAft>
                          <a:spcPts val="0"/>
                        </a:spcAft>
                      </a:pPr>
                      <a:r>
                        <a:rPr lang="en-US" sz="900" dirty="0">
                          <a:solidFill>
                            <a:srgbClr val="000000"/>
                          </a:solidFill>
                          <a:effectLst/>
                          <a:latin typeface="Roboto" pitchFamily="2" charset="0"/>
                          <a:ea typeface="Roboto" pitchFamily="2" charset="0"/>
                          <a:cs typeface="Calibri" panose="020F0502020204030204" pitchFamily="34" charset="0"/>
                        </a:rPr>
                        <a:t>0.46 ± 0.58</a:t>
                      </a:r>
                    </a:p>
                  </a:txBody>
                  <a:tcPr marL="0" marR="73025" marT="12700" marB="0">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505167954"/>
                  </a:ext>
                </a:extLst>
              </a:tr>
              <a:tr h="171208">
                <a:tc>
                  <a:txBody>
                    <a:bodyPr/>
                    <a:lstStyle/>
                    <a:p>
                      <a:pPr marL="76200" marR="247650" indent="-132715" algn="l">
                        <a:lnSpc>
                          <a:spcPct val="107000"/>
                        </a:lnSpc>
                        <a:spcAft>
                          <a:spcPts val="0"/>
                        </a:spcAft>
                      </a:pPr>
                      <a:r>
                        <a:rPr lang="en-US" sz="900" dirty="0">
                          <a:effectLst/>
                          <a:latin typeface="Roboto" pitchFamily="2" charset="0"/>
                          <a:ea typeface="Roboto" pitchFamily="2" charset="0"/>
                        </a:rPr>
                        <a:t>MSSEG T1+FLAIR</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lnR w="12700" cap="flat" cmpd="sng" algn="ctr">
                      <a:solidFill>
                        <a:schemeClr val="tx1"/>
                      </a:solidFill>
                      <a:prstDash val="solid"/>
                      <a:round/>
                      <a:headEnd type="none" w="med" len="med"/>
                      <a:tailEnd type="none" w="med" len="med"/>
                    </a:lnR>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0.04 ± 0.05</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0.06 ± 0.05</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tc>
                <a:tc>
                  <a:txBody>
                    <a:bodyPr/>
                    <a:lstStyle/>
                    <a:p>
                      <a:pPr marL="380365" marR="247650" indent="-132715" algn="l">
                        <a:lnSpc>
                          <a:spcPct val="107000"/>
                        </a:lnSpc>
                        <a:spcAft>
                          <a:spcPts val="0"/>
                        </a:spcAft>
                      </a:pPr>
                      <a:r>
                        <a:rPr lang="en-US" sz="900" dirty="0">
                          <a:effectLst/>
                          <a:latin typeface="Roboto" pitchFamily="2" charset="0"/>
                          <a:ea typeface="Roboto" pitchFamily="2" charset="0"/>
                        </a:rPr>
                        <a:t>0.13 ± 0.11</a:t>
                      </a:r>
                      <a:endParaRPr lang="en-US" sz="900" dirty="0">
                        <a:solidFill>
                          <a:srgbClr val="000000"/>
                        </a:solidFill>
                        <a:effectLst/>
                        <a:latin typeface="Roboto" pitchFamily="2" charset="0"/>
                        <a:ea typeface="Roboto" pitchFamily="2" charset="0"/>
                        <a:cs typeface="Calibri" panose="020F0502020204030204" pitchFamily="34" charset="0"/>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380365" marR="247650" indent="-132715" algn="l">
                        <a:lnSpc>
                          <a:spcPct val="107000"/>
                        </a:lnSpc>
                        <a:spcAft>
                          <a:spcPts val="0"/>
                        </a:spcAft>
                      </a:pPr>
                      <a:r>
                        <a:rPr lang="en-US" sz="900">
                          <a:solidFill>
                            <a:srgbClr val="000000"/>
                          </a:solidFill>
                          <a:effectLst/>
                          <a:latin typeface="Roboto" pitchFamily="2" charset="0"/>
                          <a:ea typeface="Roboto" pitchFamily="2" charset="0"/>
                          <a:cs typeface="Calibri" panose="020F0502020204030204" pitchFamily="34" charset="0"/>
                        </a:rPr>
                        <a:t>0.04 ± 0.04</a:t>
                      </a:r>
                    </a:p>
                  </a:txBody>
                  <a:tcPr marL="0" marR="73025" marT="12700" marB="0">
                    <a:lnL w="12700" cap="flat" cmpd="sng" algn="ctr">
                      <a:solidFill>
                        <a:schemeClr val="tx1"/>
                      </a:solidFill>
                      <a:prstDash val="solid"/>
                      <a:round/>
                      <a:headEnd type="none" w="med" len="med"/>
                      <a:tailEnd type="none" w="med" len="med"/>
                    </a:lnL>
                  </a:tcPr>
                </a:tc>
                <a:tc>
                  <a:txBody>
                    <a:bodyPr/>
                    <a:lstStyle/>
                    <a:p>
                      <a:pPr marL="380365" marR="247650" indent="-132715" algn="l">
                        <a:lnSpc>
                          <a:spcPct val="107000"/>
                        </a:lnSpc>
                        <a:spcAft>
                          <a:spcPts val="0"/>
                        </a:spcAft>
                      </a:pPr>
                      <a:r>
                        <a:rPr lang="en-US" sz="900" dirty="0">
                          <a:solidFill>
                            <a:srgbClr val="000000"/>
                          </a:solidFill>
                          <a:effectLst/>
                          <a:latin typeface="Roboto" pitchFamily="2" charset="0"/>
                          <a:ea typeface="Roboto" pitchFamily="2" charset="0"/>
                          <a:cs typeface="Calibri" panose="020F0502020204030204" pitchFamily="34" charset="0"/>
                        </a:rPr>
                        <a:t>0.14 ± 0.13</a:t>
                      </a:r>
                    </a:p>
                  </a:txBody>
                  <a:tcPr marL="0" marR="73025" marT="12700" marB="0"/>
                </a:tc>
                <a:tc>
                  <a:txBody>
                    <a:bodyPr/>
                    <a:lstStyle/>
                    <a:p>
                      <a:pPr marL="380365" marR="247650" indent="-132715" algn="l">
                        <a:lnSpc>
                          <a:spcPct val="107000"/>
                        </a:lnSpc>
                        <a:spcAft>
                          <a:spcPts val="0"/>
                        </a:spcAft>
                      </a:pPr>
                      <a:r>
                        <a:rPr lang="en-US" sz="900" dirty="0">
                          <a:solidFill>
                            <a:srgbClr val="000000"/>
                          </a:solidFill>
                          <a:effectLst/>
                          <a:latin typeface="Roboto" pitchFamily="2" charset="0"/>
                          <a:ea typeface="Roboto" pitchFamily="2" charset="0"/>
                          <a:cs typeface="Calibri" panose="020F0502020204030204" pitchFamily="34" charset="0"/>
                        </a:rPr>
                        <a:t>0.27 ± 0.29</a:t>
                      </a:r>
                    </a:p>
                  </a:txBody>
                  <a:tcPr marL="0" marR="73025" marT="12700" marB="0"/>
                </a:tc>
                <a:extLst>
                  <a:ext uri="{0D108BD9-81ED-4DB2-BD59-A6C34878D82A}">
                    <a16:rowId xmlns:a16="http://schemas.microsoft.com/office/drawing/2014/main" val="3229688603"/>
                  </a:ext>
                </a:extLst>
              </a:tr>
            </a:tbl>
          </a:graphicData>
        </a:graphic>
      </p:graphicFrame>
      <p:sp>
        <p:nvSpPr>
          <p:cNvPr id="18" name="Rectangle 17"/>
          <p:cNvSpPr/>
          <p:nvPr/>
        </p:nvSpPr>
        <p:spPr>
          <a:xfrm>
            <a:off x="5707777" y="1441346"/>
            <a:ext cx="2444900" cy="369332"/>
          </a:xfrm>
          <a:prstGeom prst="rect">
            <a:avLst/>
          </a:prstGeom>
        </p:spPr>
        <p:txBody>
          <a:bodyPr wrap="none">
            <a:spAutoFit/>
          </a:bodyPr>
          <a:lstStyle/>
          <a:p>
            <a:r>
              <a:rPr lang="es-ES" b="1" dirty="0" smtClean="0">
                <a:latin typeface="Roboto" pitchFamily="2" charset="0"/>
                <a:ea typeface="Roboto" pitchFamily="2" charset="0"/>
              </a:rPr>
              <a:t>% of </a:t>
            </a:r>
            <a:r>
              <a:rPr lang="es-ES" b="1" dirty="0" err="1" smtClean="0">
                <a:latin typeface="Roboto" pitchFamily="2" charset="0"/>
                <a:ea typeface="Roboto" pitchFamily="2" charset="0"/>
              </a:rPr>
              <a:t>misclassification</a:t>
            </a:r>
            <a:endParaRPr lang="es-ES" b="1" dirty="0">
              <a:latin typeface="Roboto" pitchFamily="2" charset="0"/>
              <a:ea typeface="Roboto" pitchFamily="2" charset="0"/>
            </a:endParaRPr>
          </a:p>
        </p:txBody>
      </p:sp>
    </p:spTree>
    <p:extLst>
      <p:ext uri="{BB962C8B-B14F-4D97-AF65-F5344CB8AC3E}">
        <p14:creationId xmlns:p14="http://schemas.microsoft.com/office/powerpoint/2010/main" val="41483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327373" cy="523220"/>
          </a:xfrm>
          <a:prstGeom prst="rect">
            <a:avLst/>
          </a:prstGeom>
          <a:noFill/>
        </p:spPr>
        <p:txBody>
          <a:bodyPr wrap="none" rtlCol="0">
            <a:spAutoFit/>
          </a:bodyPr>
          <a:lstStyle/>
          <a:p>
            <a:r>
              <a:rPr lang="es-ES" sz="2800" b="1" dirty="0">
                <a:latin typeface="Roboto" pitchFamily="2" charset="0"/>
                <a:ea typeface="Roboto" pitchFamily="2" charset="0"/>
              </a:rPr>
              <a:t>5</a:t>
            </a:r>
            <a:r>
              <a:rPr lang="es-ES" sz="2800" b="1" dirty="0" smtClean="0">
                <a:latin typeface="Roboto" pitchFamily="2" charset="0"/>
                <a:ea typeface="Roboto" pitchFamily="2" charset="0"/>
              </a:rPr>
              <a:t>. MSSEG: </a:t>
            </a:r>
            <a:r>
              <a:rPr lang="es-ES" sz="2800" b="1" dirty="0" err="1" smtClean="0">
                <a:latin typeface="Roboto" pitchFamily="2" charset="0"/>
                <a:ea typeface="Roboto" pitchFamily="2" charset="0"/>
              </a:rPr>
              <a:t>tissue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in MS </a:t>
            </a:r>
            <a:endParaRPr lang="en-US" sz="2800" b="1" dirty="0">
              <a:latin typeface="Roboto" pitchFamily="2" charset="0"/>
              <a:ea typeface="Roboto" pitchFamily="2" charset="0"/>
            </a:endParaRPr>
          </a:p>
        </p:txBody>
      </p:sp>
      <p:sp>
        <p:nvSpPr>
          <p:cNvPr id="4" name="Rectangle 3"/>
          <p:cNvSpPr/>
          <p:nvPr/>
        </p:nvSpPr>
        <p:spPr>
          <a:xfrm>
            <a:off x="160712" y="796417"/>
            <a:ext cx="1521570" cy="369332"/>
          </a:xfrm>
          <a:prstGeom prst="rect">
            <a:avLst/>
          </a:prstGeom>
        </p:spPr>
        <p:txBody>
          <a:bodyPr wrap="none">
            <a:spAutoFit/>
          </a:bodyPr>
          <a:lstStyle/>
          <a:p>
            <a:r>
              <a:rPr lang="es-ES" b="1" dirty="0" err="1" smtClean="0">
                <a:latin typeface="Roboto" pitchFamily="2" charset="0"/>
                <a:ea typeface="Roboto" pitchFamily="2" charset="0"/>
              </a:rPr>
              <a:t>Conclusions</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5" name="Rectangle 4"/>
          <p:cNvSpPr/>
          <p:nvPr/>
        </p:nvSpPr>
        <p:spPr>
          <a:xfrm>
            <a:off x="143959" y="926605"/>
            <a:ext cx="8856081" cy="5355312"/>
          </a:xfrm>
          <a:prstGeom prst="rect">
            <a:avLst/>
          </a:prstGeom>
        </p:spPr>
        <p:txBody>
          <a:bodyPr wrap="square">
            <a:spAutoFit/>
          </a:bodyPr>
          <a:lstStyle/>
          <a:p>
            <a:endParaRPr lang="en-US" dirty="0" smtClean="0">
              <a:latin typeface="Roboto" pitchFamily="2" charset="0"/>
              <a:ea typeface="Roboto" pitchFamily="2" charset="0"/>
            </a:endParaRPr>
          </a:p>
          <a:p>
            <a:pPr marL="285750" indent="-285750">
              <a:buFont typeface="Arial" panose="020B0604020202020204" pitchFamily="34" charset="0"/>
              <a:buChar char="•"/>
            </a:pPr>
            <a:r>
              <a:rPr lang="en-US" b="1" dirty="0" smtClean="0">
                <a:solidFill>
                  <a:schemeClr val="accent5">
                    <a:lumMod val="75000"/>
                  </a:schemeClr>
                </a:solidFill>
                <a:latin typeface="Roboto" pitchFamily="2" charset="0"/>
                <a:ea typeface="Roboto" pitchFamily="2" charset="0"/>
              </a:rPr>
              <a:t>MSSEG</a:t>
            </a:r>
            <a:r>
              <a:rPr lang="en-US" dirty="0" smtClean="0">
                <a:latin typeface="Roboto" pitchFamily="2" charset="0"/>
                <a:ea typeface="Roboto" pitchFamily="2" charset="0"/>
              </a:rPr>
              <a:t> yields </a:t>
            </a:r>
            <a:r>
              <a:rPr lang="en-US" b="1" dirty="0" smtClean="0">
                <a:latin typeface="Roboto" pitchFamily="2" charset="0"/>
                <a:ea typeface="Roboto" pitchFamily="2" charset="0"/>
              </a:rPr>
              <a:t>competitive</a:t>
            </a:r>
            <a:r>
              <a:rPr lang="en-US" dirty="0" smtClean="0">
                <a:latin typeface="Roboto" pitchFamily="2" charset="0"/>
                <a:ea typeface="Roboto" pitchFamily="2" charset="0"/>
              </a:rPr>
              <a:t> and </a:t>
            </a:r>
            <a:r>
              <a:rPr lang="en-US" b="1" dirty="0" smtClean="0">
                <a:latin typeface="Roboto" pitchFamily="2" charset="0"/>
                <a:ea typeface="Roboto" pitchFamily="2" charset="0"/>
              </a:rPr>
              <a:t>consistent</a:t>
            </a:r>
            <a:r>
              <a:rPr lang="en-US" dirty="0" smtClean="0">
                <a:latin typeface="Roboto" pitchFamily="2" charset="0"/>
                <a:ea typeface="Roboto" pitchFamily="2" charset="0"/>
              </a:rPr>
              <a:t> results in both </a:t>
            </a:r>
            <a:r>
              <a:rPr lang="en-US" b="1" dirty="0" smtClean="0">
                <a:solidFill>
                  <a:schemeClr val="accent5">
                    <a:lumMod val="75000"/>
                  </a:schemeClr>
                </a:solidFill>
                <a:latin typeface="Roboto" pitchFamily="2" charset="0"/>
                <a:ea typeface="Roboto" pitchFamily="2" charset="0"/>
              </a:rPr>
              <a:t>general</a:t>
            </a:r>
            <a:r>
              <a:rPr lang="en-US" dirty="0" smtClean="0">
                <a:latin typeface="Roboto" pitchFamily="2" charset="0"/>
                <a:ea typeface="Roboto" pitchFamily="2" charset="0"/>
              </a:rPr>
              <a:t> and </a:t>
            </a:r>
            <a:r>
              <a:rPr lang="en-US" b="1" dirty="0" smtClean="0">
                <a:solidFill>
                  <a:schemeClr val="accent5">
                    <a:lumMod val="75000"/>
                  </a:schemeClr>
                </a:solidFill>
                <a:latin typeface="Roboto" pitchFamily="2" charset="0"/>
                <a:ea typeface="Roboto" pitchFamily="2" charset="0"/>
              </a:rPr>
              <a:t>MS</a:t>
            </a:r>
            <a:r>
              <a:rPr lang="en-US" dirty="0" smtClean="0">
                <a:latin typeface="Roboto" pitchFamily="2" charset="0"/>
                <a:ea typeface="Roboto" pitchFamily="2" charset="0"/>
              </a:rPr>
              <a:t> specific databases</a:t>
            </a:r>
          </a:p>
          <a:p>
            <a:pPr marL="285750" indent="-285750">
              <a:buFont typeface="Arial" panose="020B0604020202020204" pitchFamily="34" charset="0"/>
              <a:buChar char="•"/>
            </a:pPr>
            <a:endParaRPr lang="es-ES" dirty="0">
              <a:latin typeface="Roboto" pitchFamily="2" charset="0"/>
              <a:ea typeface="Roboto" pitchFamily="2" charset="0"/>
            </a:endParaRPr>
          </a:p>
          <a:p>
            <a:pPr marL="285750" indent="-285750">
              <a:buFont typeface="Arial" panose="020B0604020202020204" pitchFamily="34" charset="0"/>
              <a:buChar char="•"/>
            </a:pP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addition</a:t>
            </a:r>
            <a:r>
              <a:rPr lang="es-ES" dirty="0" smtClean="0">
                <a:latin typeface="Roboto" pitchFamily="2" charset="0"/>
                <a:ea typeface="Roboto" pitchFamily="2" charset="0"/>
              </a:rPr>
              <a:t> 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FLAIR</a:t>
            </a:r>
            <a:r>
              <a:rPr lang="es-ES" dirty="0" smtClean="0">
                <a:latin typeface="Roboto" pitchFamily="2" charset="0"/>
                <a:ea typeface="Roboto" pitchFamily="2" charset="0"/>
              </a:rPr>
              <a:t> </a:t>
            </a:r>
            <a:r>
              <a:rPr lang="es-ES" dirty="0" err="1" smtClean="0">
                <a:latin typeface="Roboto" pitchFamily="2" charset="0"/>
                <a:ea typeface="Roboto" pitchFamily="2" charset="0"/>
              </a:rPr>
              <a:t>modality</a:t>
            </a:r>
            <a:r>
              <a:rPr lang="es-ES" dirty="0" smtClean="0">
                <a:latin typeface="Roboto" pitchFamily="2" charset="0"/>
                <a:ea typeface="Roboto" pitchFamily="2" charset="0"/>
              </a:rPr>
              <a:t> </a:t>
            </a:r>
            <a:r>
              <a:rPr lang="es-ES" b="1" dirty="0" err="1" smtClean="0">
                <a:latin typeface="Roboto" pitchFamily="2" charset="0"/>
                <a:ea typeface="Roboto" pitchFamily="2" charset="0"/>
              </a:rPr>
              <a:t>increases</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performance 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method</a:t>
            </a:r>
            <a:endParaRPr lang="en-US" dirty="0" smtClean="0">
              <a:latin typeface="Roboto" pitchFamily="2" charset="0"/>
              <a:ea typeface="Roboto" pitchFamily="2" charset="0"/>
            </a:endParaRPr>
          </a:p>
          <a:p>
            <a:pPr marL="285750" indent="-285750">
              <a:buFont typeface="Arial" panose="020B0604020202020204" pitchFamily="34" charset="0"/>
              <a:buChar char="•"/>
            </a:pPr>
            <a:endParaRPr lang="en-US" dirty="0" smtClean="0">
              <a:latin typeface="Roboto" pitchFamily="2" charset="0"/>
              <a:ea typeface="Roboto" pitchFamily="2" charset="0"/>
            </a:endParaRPr>
          </a:p>
          <a:p>
            <a:pPr marL="285750" indent="-285750">
              <a:buFont typeface="Arial" panose="020B0604020202020204" pitchFamily="34" charset="0"/>
              <a:buChar char="•"/>
            </a:pPr>
            <a:r>
              <a:rPr lang="en-US" dirty="0" smtClean="0">
                <a:latin typeface="Roboto" pitchFamily="2" charset="0"/>
                <a:ea typeface="Roboto" pitchFamily="2" charset="0"/>
              </a:rPr>
              <a:t>With </a:t>
            </a:r>
            <a:r>
              <a:rPr lang="en-US" b="1" dirty="0" smtClean="0">
                <a:solidFill>
                  <a:schemeClr val="accent5">
                    <a:lumMod val="75000"/>
                  </a:schemeClr>
                </a:solidFill>
                <a:latin typeface="Roboto" pitchFamily="2" charset="0"/>
                <a:ea typeface="Roboto" pitchFamily="2" charset="0"/>
              </a:rPr>
              <a:t>MRBrainS13 data</a:t>
            </a:r>
            <a:r>
              <a:rPr lang="en-US" dirty="0" smtClean="0">
                <a:latin typeface="Roboto" pitchFamily="2" charset="0"/>
                <a:ea typeface="Roboto" pitchFamily="2" charset="0"/>
              </a:rPr>
              <a:t>, our method is </a:t>
            </a:r>
            <a:r>
              <a:rPr lang="en-US" b="1" dirty="0">
                <a:latin typeface="Roboto" pitchFamily="2" charset="0"/>
                <a:ea typeface="Roboto" pitchFamily="2" charset="0"/>
              </a:rPr>
              <a:t>the best </a:t>
            </a:r>
            <a:r>
              <a:rPr lang="en-US" b="1" dirty="0" smtClean="0">
                <a:latin typeface="Roboto" pitchFamily="2" charset="0"/>
                <a:ea typeface="Roboto" pitchFamily="2" charset="0"/>
              </a:rPr>
              <a:t>non-supervised intensity model method</a:t>
            </a:r>
            <a:r>
              <a:rPr lang="en-US" dirty="0" smtClean="0">
                <a:latin typeface="Roboto" pitchFamily="2" charset="0"/>
                <a:ea typeface="Roboto" pitchFamily="2" charset="0"/>
              </a:rPr>
              <a:t> (7</a:t>
            </a:r>
            <a:r>
              <a:rPr lang="en-US" baseline="30000" dirty="0" smtClean="0">
                <a:latin typeface="Roboto" pitchFamily="2" charset="0"/>
                <a:ea typeface="Roboto" pitchFamily="2" charset="0"/>
              </a:rPr>
              <a:t>th</a:t>
            </a:r>
            <a:r>
              <a:rPr lang="en-US" dirty="0" smtClean="0">
                <a:latin typeface="Roboto" pitchFamily="2" charset="0"/>
                <a:ea typeface="Roboto" pitchFamily="2" charset="0"/>
              </a:rPr>
              <a:t> ranked out of 31 participants / 10</a:t>
            </a:r>
            <a:r>
              <a:rPr lang="en-US" baseline="30000" dirty="0" smtClean="0">
                <a:latin typeface="Roboto" pitchFamily="2" charset="0"/>
                <a:ea typeface="Roboto" pitchFamily="2" charset="0"/>
              </a:rPr>
              <a:t>th</a:t>
            </a:r>
            <a:r>
              <a:rPr lang="en-US" dirty="0" smtClean="0">
                <a:latin typeface="Roboto" pitchFamily="2" charset="0"/>
                <a:ea typeface="Roboto" pitchFamily="2" charset="0"/>
              </a:rPr>
              <a:t> using only </a:t>
            </a:r>
            <a:r>
              <a:rPr lang="en-US" b="1" dirty="0" smtClean="0">
                <a:latin typeface="Roboto" pitchFamily="2" charset="0"/>
                <a:ea typeface="Roboto" pitchFamily="2" charset="0"/>
              </a:rPr>
              <a:t>T1-w</a:t>
            </a:r>
            <a:r>
              <a:rPr lang="en-US" dirty="0" smtClean="0">
                <a:latin typeface="Roboto" pitchFamily="2" charset="0"/>
                <a:ea typeface="Roboto" pitchFamily="2" charset="0"/>
              </a:rPr>
              <a:t>)</a:t>
            </a:r>
          </a:p>
          <a:p>
            <a:endParaRPr lang="es-ES" dirty="0">
              <a:latin typeface="Roboto" pitchFamily="2" charset="0"/>
              <a:ea typeface="Roboto" pitchFamily="2" charset="0"/>
            </a:endParaRPr>
          </a:p>
          <a:p>
            <a:pPr marL="285750" indent="-285750">
              <a:buFont typeface="Arial" panose="020B0604020202020204" pitchFamily="34" charset="0"/>
              <a:buChar char="•"/>
            </a:pPr>
            <a:r>
              <a:rPr lang="en-US" b="1" dirty="0" smtClean="0">
                <a:latin typeface="Roboto" pitchFamily="2" charset="0"/>
                <a:ea typeface="Roboto" pitchFamily="2" charset="0"/>
              </a:rPr>
              <a:t>The combination of </a:t>
            </a:r>
            <a:r>
              <a:rPr lang="en-US" b="1" dirty="0">
                <a:latin typeface="Roboto" pitchFamily="2" charset="0"/>
                <a:ea typeface="Roboto" pitchFamily="2" charset="0"/>
              </a:rPr>
              <a:t>intensity, anatomical </a:t>
            </a:r>
            <a:r>
              <a:rPr lang="en-US" dirty="0">
                <a:latin typeface="Roboto" pitchFamily="2" charset="0"/>
                <a:ea typeface="Roboto" pitchFamily="2" charset="0"/>
              </a:rPr>
              <a:t>and</a:t>
            </a:r>
            <a:r>
              <a:rPr lang="en-US" b="1" dirty="0">
                <a:latin typeface="Roboto" pitchFamily="2" charset="0"/>
                <a:ea typeface="Roboto" pitchFamily="2" charset="0"/>
              </a:rPr>
              <a:t> morphological priors</a:t>
            </a:r>
            <a:r>
              <a:rPr lang="en-US" dirty="0">
                <a:latin typeface="Roboto" pitchFamily="2" charset="0"/>
                <a:ea typeface="Roboto" pitchFamily="2" charset="0"/>
              </a:rPr>
              <a:t>, and the use of a specific </a:t>
            </a:r>
            <a:r>
              <a:rPr lang="en-US" b="1" dirty="0" smtClean="0">
                <a:latin typeface="Roboto" pitchFamily="2" charset="0"/>
                <a:ea typeface="Roboto" pitchFamily="2" charset="0"/>
              </a:rPr>
              <a:t>outlier algorithm </a:t>
            </a:r>
            <a:r>
              <a:rPr lang="en-US" b="1" dirty="0">
                <a:latin typeface="Roboto" pitchFamily="2" charset="0"/>
                <a:ea typeface="Roboto" pitchFamily="2" charset="0"/>
              </a:rPr>
              <a:t>with integrated lesion </a:t>
            </a:r>
            <a:r>
              <a:rPr lang="en-US" b="1" dirty="0" smtClean="0">
                <a:latin typeface="Roboto" pitchFamily="2" charset="0"/>
                <a:ea typeface="Roboto" pitchFamily="2" charset="0"/>
              </a:rPr>
              <a:t>filling </a:t>
            </a:r>
            <a:r>
              <a:rPr lang="en-US" dirty="0" smtClean="0">
                <a:latin typeface="Roboto" pitchFamily="2" charset="0"/>
                <a:ea typeface="Roboto" pitchFamily="2" charset="0"/>
              </a:rPr>
              <a:t>improves segmentation</a:t>
            </a:r>
            <a:endParaRPr lang="en-US" b="1" dirty="0" smtClean="0">
              <a:latin typeface="Roboto" pitchFamily="2" charset="0"/>
              <a:ea typeface="Roboto" pitchFamily="2" charset="0"/>
            </a:endParaRPr>
          </a:p>
          <a:p>
            <a:pPr marL="285750" indent="-285750">
              <a:buFont typeface="Arial" panose="020B0604020202020204" pitchFamily="34" charset="0"/>
              <a:buChar char="•"/>
            </a:pPr>
            <a:endParaRPr lang="en-US" b="1" dirty="0" smtClean="0">
              <a:latin typeface="Roboto" pitchFamily="2" charset="0"/>
              <a:ea typeface="Roboto" pitchFamily="2" charset="0"/>
            </a:endParaRPr>
          </a:p>
          <a:p>
            <a:pPr marL="285750" indent="-285750">
              <a:buFont typeface="Arial" panose="020B0604020202020204" pitchFamily="34" charset="0"/>
              <a:buChar char="•"/>
            </a:pPr>
            <a:r>
              <a:rPr lang="es-ES" dirty="0" err="1">
                <a:latin typeface="Roboto" pitchFamily="2" charset="0"/>
                <a:ea typeface="Roboto" pitchFamily="2" charset="0"/>
              </a:rPr>
              <a:t>With</a:t>
            </a:r>
            <a:r>
              <a:rPr lang="es-ES" dirty="0">
                <a:latin typeface="Roboto" pitchFamily="2" charset="0"/>
                <a:ea typeface="Roboto" pitchFamily="2" charset="0"/>
              </a:rPr>
              <a:t> </a:t>
            </a:r>
            <a:r>
              <a:rPr lang="es-ES" b="1" dirty="0">
                <a:solidFill>
                  <a:schemeClr val="accent5">
                    <a:lumMod val="75000"/>
                  </a:schemeClr>
                </a:solidFill>
                <a:latin typeface="Roboto" pitchFamily="2" charset="0"/>
                <a:ea typeface="Roboto" pitchFamily="2" charset="0"/>
              </a:rPr>
              <a:t>MS data</a:t>
            </a:r>
            <a:r>
              <a:rPr lang="es-ES" dirty="0">
                <a:latin typeface="Roboto" pitchFamily="2" charset="0"/>
                <a:ea typeface="Roboto" pitchFamily="2" charset="0"/>
              </a:rPr>
              <a:t>, </a:t>
            </a:r>
            <a:r>
              <a:rPr lang="es-ES" dirty="0" err="1">
                <a:latin typeface="Roboto" pitchFamily="2" charset="0"/>
                <a:ea typeface="Roboto" pitchFamily="2" charset="0"/>
              </a:rPr>
              <a:t>the</a:t>
            </a:r>
            <a:r>
              <a:rPr lang="es-ES" dirty="0">
                <a:latin typeface="Roboto" pitchFamily="2" charset="0"/>
                <a:ea typeface="Roboto" pitchFamily="2" charset="0"/>
              </a:rPr>
              <a:t> performance </a:t>
            </a:r>
            <a:r>
              <a:rPr lang="es-ES" dirty="0" err="1">
                <a:latin typeface="Roboto" pitchFamily="2" charset="0"/>
                <a:ea typeface="Roboto" pitchFamily="2" charset="0"/>
              </a:rPr>
              <a:t>was</a:t>
            </a:r>
            <a:r>
              <a:rPr lang="es-ES" dirty="0">
                <a:latin typeface="Roboto" pitchFamily="2" charset="0"/>
                <a:ea typeface="Roboto" pitchFamily="2" charset="0"/>
              </a:rPr>
              <a:t> similar </a:t>
            </a:r>
            <a:r>
              <a:rPr lang="es-ES" dirty="0" err="1">
                <a:latin typeface="Roboto" pitchFamily="2" charset="0"/>
                <a:ea typeface="Roboto" pitchFamily="2" charset="0"/>
              </a:rPr>
              <a:t>or</a:t>
            </a:r>
            <a:r>
              <a:rPr lang="es-ES" dirty="0">
                <a:latin typeface="Roboto" pitchFamily="2" charset="0"/>
                <a:ea typeface="Roboto" pitchFamily="2" charset="0"/>
              </a:rPr>
              <a:t> </a:t>
            </a:r>
            <a:r>
              <a:rPr lang="es-ES" dirty="0" err="1">
                <a:latin typeface="Roboto" pitchFamily="2" charset="0"/>
                <a:ea typeface="Roboto" pitchFamily="2" charset="0"/>
              </a:rPr>
              <a:t>better</a:t>
            </a:r>
            <a:r>
              <a:rPr lang="es-ES" dirty="0">
                <a:latin typeface="Roboto" pitchFamily="2" charset="0"/>
                <a:ea typeface="Roboto" pitchFamily="2" charset="0"/>
              </a:rPr>
              <a:t> </a:t>
            </a:r>
            <a:r>
              <a:rPr lang="es-ES" dirty="0" err="1">
                <a:latin typeface="Roboto" pitchFamily="2" charset="0"/>
                <a:ea typeface="Roboto" pitchFamily="2" charset="0"/>
              </a:rPr>
              <a:t>than</a:t>
            </a:r>
            <a:r>
              <a:rPr lang="es-ES" dirty="0">
                <a:latin typeface="Roboto" pitchFamily="2" charset="0"/>
                <a:ea typeface="Roboto" pitchFamily="2" charset="0"/>
              </a:rPr>
              <a:t> </a:t>
            </a:r>
            <a:r>
              <a:rPr lang="es-ES" dirty="0" err="1">
                <a:latin typeface="Roboto" pitchFamily="2" charset="0"/>
                <a:ea typeface="Roboto" pitchFamily="2" charset="0"/>
              </a:rPr>
              <a:t>the</a:t>
            </a:r>
            <a:r>
              <a:rPr lang="es-ES" dirty="0">
                <a:latin typeface="Roboto" pitchFamily="2" charset="0"/>
                <a:ea typeface="Roboto" pitchFamily="2" charset="0"/>
              </a:rPr>
              <a:t> </a:t>
            </a:r>
            <a:r>
              <a:rPr lang="es-ES" dirty="0" err="1">
                <a:latin typeface="Roboto" pitchFamily="2" charset="0"/>
                <a:ea typeface="Roboto" pitchFamily="2" charset="0"/>
              </a:rPr>
              <a:t>best</a:t>
            </a:r>
            <a:r>
              <a:rPr lang="es-ES" dirty="0">
                <a:latin typeface="Roboto" pitchFamily="2" charset="0"/>
                <a:ea typeface="Roboto" pitchFamily="2" charset="0"/>
              </a:rPr>
              <a:t> </a:t>
            </a:r>
            <a:r>
              <a:rPr lang="es-ES" dirty="0" err="1">
                <a:latin typeface="Roboto" pitchFamily="2" charset="0"/>
                <a:ea typeface="Roboto" pitchFamily="2" charset="0"/>
              </a:rPr>
              <a:t>evaluated</a:t>
            </a:r>
            <a:r>
              <a:rPr lang="es-ES" dirty="0">
                <a:latin typeface="Roboto" pitchFamily="2" charset="0"/>
                <a:ea typeface="Roboto" pitchFamily="2" charset="0"/>
              </a:rPr>
              <a:t> pipeline </a:t>
            </a:r>
            <a:r>
              <a:rPr lang="es-ES" dirty="0" err="1">
                <a:latin typeface="Roboto" pitchFamily="2" charset="0"/>
                <a:ea typeface="Roboto" pitchFamily="2" charset="0"/>
              </a:rPr>
              <a:t>incorporating</a:t>
            </a:r>
            <a:r>
              <a:rPr lang="es-ES" dirty="0">
                <a:latin typeface="Roboto" pitchFamily="2" charset="0"/>
                <a:ea typeface="Roboto" pitchFamily="2" charset="0"/>
              </a:rPr>
              <a:t> </a:t>
            </a:r>
            <a:r>
              <a:rPr lang="es-ES" b="1" dirty="0" err="1">
                <a:latin typeface="Roboto" pitchFamily="2" charset="0"/>
                <a:ea typeface="Roboto" pitchFamily="2" charset="0"/>
              </a:rPr>
              <a:t>automated</a:t>
            </a:r>
            <a:r>
              <a:rPr lang="es-ES" b="1" dirty="0">
                <a:latin typeface="Roboto" pitchFamily="2" charset="0"/>
                <a:ea typeface="Roboto" pitchFamily="2" charset="0"/>
              </a:rPr>
              <a:t> </a:t>
            </a:r>
            <a:r>
              <a:rPr lang="es-ES" b="1" dirty="0" err="1">
                <a:latin typeface="Roboto" pitchFamily="2" charset="0"/>
                <a:ea typeface="Roboto" pitchFamily="2" charset="0"/>
              </a:rPr>
              <a:t>lesion</a:t>
            </a:r>
            <a:r>
              <a:rPr lang="es-ES" b="1" dirty="0">
                <a:latin typeface="Roboto" pitchFamily="2" charset="0"/>
                <a:ea typeface="Roboto" pitchFamily="2" charset="0"/>
              </a:rPr>
              <a:t> </a:t>
            </a:r>
            <a:r>
              <a:rPr lang="es-ES" b="1" dirty="0" err="1">
                <a:latin typeface="Roboto" pitchFamily="2" charset="0"/>
                <a:ea typeface="Roboto" pitchFamily="2" charset="0"/>
              </a:rPr>
              <a:t>segmentation</a:t>
            </a:r>
            <a:r>
              <a:rPr lang="es-ES" b="1" dirty="0">
                <a:latin typeface="Roboto" pitchFamily="2" charset="0"/>
                <a:ea typeface="Roboto" pitchFamily="2" charset="0"/>
              </a:rPr>
              <a:t> and </a:t>
            </a:r>
            <a:r>
              <a:rPr lang="es-ES" b="1" dirty="0" err="1" smtClean="0">
                <a:latin typeface="Roboto" pitchFamily="2" charset="0"/>
                <a:ea typeface="Roboto" pitchFamily="2" charset="0"/>
              </a:rPr>
              <a:t>filling</a:t>
            </a:r>
            <a:endParaRPr lang="es-ES" b="1" dirty="0" smtClean="0">
              <a:latin typeface="Roboto" pitchFamily="2" charset="0"/>
              <a:ea typeface="Roboto" pitchFamily="2" charset="0"/>
            </a:endParaRPr>
          </a:p>
          <a:p>
            <a:pPr marL="285750" indent="-285750">
              <a:buFont typeface="Arial" panose="020B0604020202020204" pitchFamily="34" charset="0"/>
              <a:buChar char="•"/>
            </a:pPr>
            <a:endParaRPr lang="es-ES" b="1" dirty="0" smtClean="0">
              <a:latin typeface="Roboto" pitchFamily="2" charset="0"/>
              <a:ea typeface="Roboto" pitchFamily="2" charset="0"/>
            </a:endParaRPr>
          </a:p>
          <a:p>
            <a:pPr marL="285750" indent="-285750">
              <a:buFont typeface="Arial" panose="020B0604020202020204" pitchFamily="34" charset="0"/>
              <a:buChar char="•"/>
            </a:pP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low</a:t>
            </a:r>
            <a:r>
              <a:rPr lang="es-ES" dirty="0" smtClean="0">
                <a:latin typeface="Roboto" pitchFamily="2" charset="0"/>
                <a:ea typeface="Roboto" pitchFamily="2" charset="0"/>
              </a:rPr>
              <a:t> </a:t>
            </a:r>
            <a:r>
              <a:rPr lang="es-ES" dirty="0" err="1" smtClean="0">
                <a:latin typeface="Roboto" pitchFamily="2" charset="0"/>
                <a:ea typeface="Roboto" pitchFamily="2" charset="0"/>
              </a:rPr>
              <a:t>differences</a:t>
            </a:r>
            <a:r>
              <a:rPr lang="es-ES" dirty="0" smtClean="0">
                <a:latin typeface="Roboto" pitchFamily="2" charset="0"/>
                <a:ea typeface="Roboto" pitchFamily="2" charset="0"/>
              </a:rPr>
              <a:t> in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volume</a:t>
            </a:r>
            <a:r>
              <a:rPr lang="es-ES" dirty="0" smtClean="0">
                <a:latin typeface="Roboto" pitchFamily="2" charset="0"/>
                <a:ea typeface="Roboto" pitchFamily="2" charset="0"/>
              </a:rPr>
              <a:t> </a:t>
            </a:r>
            <a:r>
              <a:rPr lang="es-ES" dirty="0" err="1" smtClean="0">
                <a:latin typeface="Roboto" pitchFamily="2" charset="0"/>
                <a:ea typeface="Roboto" pitchFamily="2" charset="0"/>
              </a:rPr>
              <a:t>validates</a:t>
            </a:r>
            <a:r>
              <a:rPr lang="es-ES" b="1" dirty="0" smtClean="0">
                <a:solidFill>
                  <a:schemeClr val="accent5">
                    <a:lumMod val="75000"/>
                  </a:schemeClr>
                </a:solidFill>
                <a:latin typeface="Roboto" pitchFamily="2" charset="0"/>
                <a:ea typeface="Roboto" pitchFamily="2" charset="0"/>
              </a:rPr>
              <a:t> </a:t>
            </a:r>
            <a:r>
              <a:rPr lang="es-ES" b="1" dirty="0" err="1">
                <a:solidFill>
                  <a:schemeClr val="accent5">
                    <a:lumMod val="75000"/>
                  </a:schemeClr>
                </a:solidFill>
                <a:latin typeface="Roboto" pitchFamily="2" charset="0"/>
                <a:ea typeface="Roboto" pitchFamily="2" charset="0"/>
              </a:rPr>
              <a:t>the</a:t>
            </a:r>
            <a:r>
              <a:rPr lang="es-ES" b="1" dirty="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capability</a:t>
            </a:r>
            <a:r>
              <a:rPr lang="es-ES" b="1" dirty="0" smtClean="0">
                <a:solidFill>
                  <a:schemeClr val="accent5">
                    <a:lumMod val="75000"/>
                  </a:schemeClr>
                </a:solidFill>
                <a:latin typeface="Roboto" pitchFamily="2" charset="0"/>
                <a:ea typeface="Roboto" pitchFamily="2" charset="0"/>
              </a:rPr>
              <a:t> of MSSEG </a:t>
            </a:r>
            <a:r>
              <a:rPr lang="es-ES" dirty="0" err="1" smtClean="0">
                <a:latin typeface="Roboto" pitchFamily="2" charset="0"/>
                <a:ea typeface="Roboto" pitchFamily="2" charset="0"/>
              </a:rPr>
              <a:t>reducing</a:t>
            </a:r>
            <a:r>
              <a:rPr lang="es-ES" dirty="0" smtClean="0">
                <a:latin typeface="Roboto" pitchFamily="2" charset="0"/>
                <a:ea typeface="Roboto" pitchFamily="2" charset="0"/>
              </a:rPr>
              <a:t> </a:t>
            </a:r>
            <a:r>
              <a:rPr lang="es-ES" dirty="0" err="1">
                <a:latin typeface="Roboto" pitchFamily="2" charset="0"/>
                <a:ea typeface="Roboto" pitchFamily="2" charset="0"/>
              </a:rPr>
              <a:t>the</a:t>
            </a:r>
            <a:r>
              <a:rPr lang="es-ES" dirty="0">
                <a:latin typeface="Roboto" pitchFamily="2" charset="0"/>
                <a:ea typeface="Roboto" pitchFamily="2" charset="0"/>
              </a:rPr>
              <a:t> </a:t>
            </a:r>
            <a:r>
              <a:rPr lang="es-ES" dirty="0" err="1">
                <a:latin typeface="Roboto" pitchFamily="2" charset="0"/>
                <a:ea typeface="Roboto" pitchFamily="2" charset="0"/>
              </a:rPr>
              <a:t>effects</a:t>
            </a:r>
            <a:r>
              <a:rPr lang="es-ES" dirty="0">
                <a:latin typeface="Roboto" pitchFamily="2" charset="0"/>
                <a:ea typeface="Roboto" pitchFamily="2" charset="0"/>
              </a:rPr>
              <a:t> of </a:t>
            </a:r>
            <a:r>
              <a:rPr lang="es-ES" b="1" dirty="0">
                <a:solidFill>
                  <a:schemeClr val="accent5">
                    <a:lumMod val="75000"/>
                  </a:schemeClr>
                </a:solidFill>
                <a:latin typeface="Roboto" pitchFamily="2" charset="0"/>
                <a:ea typeface="Roboto" pitchFamily="2" charset="0"/>
              </a:rPr>
              <a:t>WM </a:t>
            </a:r>
            <a:r>
              <a:rPr lang="es-ES" b="1" dirty="0" err="1">
                <a:solidFill>
                  <a:schemeClr val="accent5">
                    <a:lumMod val="75000"/>
                  </a:schemeClr>
                </a:solidFill>
                <a:latin typeface="Roboto" pitchFamily="2" charset="0"/>
                <a:ea typeface="Roboto" pitchFamily="2" charset="0"/>
              </a:rPr>
              <a:t>lesions</a:t>
            </a:r>
            <a:r>
              <a:rPr lang="es-ES" b="1" dirty="0">
                <a:solidFill>
                  <a:schemeClr val="accent5">
                    <a:lumMod val="75000"/>
                  </a:schemeClr>
                </a:solidFill>
                <a:latin typeface="Roboto" pitchFamily="2" charset="0"/>
                <a:ea typeface="Roboto" pitchFamily="2" charset="0"/>
              </a:rPr>
              <a:t> </a:t>
            </a:r>
            <a:r>
              <a:rPr lang="es-ES" dirty="0" err="1">
                <a:latin typeface="Roboto" pitchFamily="2" charset="0"/>
                <a:ea typeface="Roboto" pitchFamily="2" charset="0"/>
              </a:rPr>
              <a:t>on</a:t>
            </a:r>
            <a:r>
              <a:rPr lang="es-ES" dirty="0">
                <a:latin typeface="Roboto" pitchFamily="2" charset="0"/>
                <a:ea typeface="Roboto" pitchFamily="2" charset="0"/>
              </a:rPr>
              <a:t> </a:t>
            </a:r>
            <a:r>
              <a:rPr lang="es-ES" dirty="0" err="1">
                <a:latin typeface="Roboto" pitchFamily="2" charset="0"/>
                <a:ea typeface="Roboto" pitchFamily="2" charset="0"/>
              </a:rPr>
              <a:t>tissue</a:t>
            </a:r>
            <a:r>
              <a:rPr lang="es-ES" dirty="0">
                <a:latin typeface="Roboto" pitchFamily="2" charset="0"/>
                <a:ea typeface="Roboto" pitchFamily="2" charset="0"/>
              </a:rPr>
              <a:t> </a:t>
            </a:r>
            <a:r>
              <a:rPr lang="es-ES" dirty="0" err="1">
                <a:latin typeface="Roboto" pitchFamily="2" charset="0"/>
                <a:ea typeface="Roboto" pitchFamily="2" charset="0"/>
              </a:rPr>
              <a:t>segmentation</a:t>
            </a:r>
            <a:endParaRPr lang="es-ES" dirty="0">
              <a:latin typeface="Roboto" pitchFamily="2" charset="0"/>
              <a:ea typeface="Roboto" pitchFamily="2" charset="0"/>
            </a:endParaRPr>
          </a:p>
          <a:p>
            <a:pPr marL="285750" indent="-285750">
              <a:buFont typeface="Arial" panose="020B0604020202020204" pitchFamily="34" charset="0"/>
              <a:buChar char="•"/>
            </a:pPr>
            <a:endParaRPr lang="es-ES" b="1" dirty="0" smtClean="0">
              <a:latin typeface="Roboto" pitchFamily="2" charset="0"/>
              <a:ea typeface="Roboto" pitchFamily="2" charset="0"/>
            </a:endParaRPr>
          </a:p>
          <a:p>
            <a:pPr marL="285750" indent="-285750">
              <a:buFont typeface="Arial" panose="020B0604020202020204" pitchFamily="34" charset="0"/>
              <a:buChar char="•"/>
            </a:pPr>
            <a:endParaRPr lang="es-ES" dirty="0" smtClean="0">
              <a:latin typeface="Roboto" pitchFamily="2" charset="0"/>
              <a:ea typeface="Roboto" pitchFamily="2" charset="0"/>
            </a:endParaRPr>
          </a:p>
        </p:txBody>
      </p:sp>
      <p:sp>
        <p:nvSpPr>
          <p:cNvPr id="6" name="Slide Number Placeholder 5"/>
          <p:cNvSpPr>
            <a:spLocks noGrp="1"/>
          </p:cNvSpPr>
          <p:nvPr>
            <p:ph type="sldNum" sz="quarter" idx="12"/>
          </p:nvPr>
        </p:nvSpPr>
        <p:spPr/>
        <p:txBody>
          <a:bodyPr/>
          <a:lstStyle/>
          <a:p>
            <a:fld id="{227F3176-F9F6-45D0-9446-6BF35B4A50FB}" type="slidenum">
              <a:rPr lang="en-US" smtClean="0"/>
              <a:pPr/>
              <a:t>67</a:t>
            </a:fld>
            <a:r>
              <a:rPr lang="en-US" smtClean="0"/>
              <a:t> / 75</a:t>
            </a:r>
            <a:endParaRPr lang="en-US" dirty="0"/>
          </a:p>
        </p:txBody>
      </p:sp>
    </p:spTree>
    <p:extLst>
      <p:ext uri="{BB962C8B-B14F-4D97-AF65-F5344CB8AC3E}">
        <p14:creationId xmlns:p14="http://schemas.microsoft.com/office/powerpoint/2010/main" val="18688870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1340432" cy="523220"/>
          </a:xfrm>
          <a:prstGeom prst="rect">
            <a:avLst/>
          </a:prstGeom>
          <a:noFill/>
        </p:spPr>
        <p:txBody>
          <a:bodyPr wrap="none" rtlCol="0">
            <a:spAutoFit/>
          </a:bodyPr>
          <a:lstStyle/>
          <a:p>
            <a:r>
              <a:rPr lang="es-ES" sz="2800" b="1" dirty="0" err="1" smtClean="0">
                <a:latin typeface="Roboto" pitchFamily="2" charset="0"/>
                <a:ea typeface="Roboto" pitchFamily="2" charset="0"/>
              </a:rPr>
              <a:t>Outline</a:t>
            </a:r>
            <a:endParaRPr lang="en-US" sz="2800" b="1" dirty="0">
              <a:latin typeface="Roboto" pitchFamily="2" charset="0"/>
              <a:ea typeface="Roboto" pitchFamily="2" charset="0"/>
            </a:endParaRPr>
          </a:p>
        </p:txBody>
      </p:sp>
      <p:sp>
        <p:nvSpPr>
          <p:cNvPr id="7" name="TextBox 6"/>
          <p:cNvSpPr txBox="1"/>
          <p:nvPr/>
        </p:nvSpPr>
        <p:spPr>
          <a:xfrm>
            <a:off x="314574" y="474345"/>
            <a:ext cx="7776231" cy="4801314"/>
          </a:xfrm>
          <a:prstGeom prst="rect">
            <a:avLst/>
          </a:prstGeom>
          <a:noFill/>
        </p:spPr>
        <p:txBody>
          <a:bodyPr wrap="square" rtlCol="0">
            <a:spAutoFit/>
          </a:bodyPr>
          <a:lstStyle/>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a:latin typeface="Roboto" pitchFamily="2" charset="0"/>
              <a:ea typeface="Roboto" pitchFamily="2" charset="0"/>
            </a:endParaRPr>
          </a:p>
          <a:p>
            <a:endParaRPr lang="es-ES" dirty="0" smtClean="0">
              <a:latin typeface="Roboto" pitchFamily="2" charset="0"/>
              <a:ea typeface="Roboto" pitchFamily="2" charset="0"/>
            </a:endParaRPr>
          </a:p>
          <a:p>
            <a:pPr marL="342900" indent="-342900">
              <a:buFontTx/>
              <a:buAutoNum type="arabicPeriod"/>
            </a:pPr>
            <a:r>
              <a:rPr lang="es-ES" dirty="0" err="1">
                <a:solidFill>
                  <a:schemeClr val="bg1">
                    <a:lumMod val="75000"/>
                  </a:schemeClr>
                </a:solidFill>
                <a:latin typeface="Roboto" pitchFamily="2" charset="0"/>
                <a:ea typeface="Roboto" pitchFamily="2" charset="0"/>
              </a:rPr>
              <a:t>Analysis</a:t>
            </a:r>
            <a:r>
              <a:rPr lang="es-ES" dirty="0">
                <a:solidFill>
                  <a:schemeClr val="bg1">
                    <a:lumMod val="75000"/>
                  </a:schemeClr>
                </a:solidFill>
                <a:latin typeface="Roboto" pitchFamily="2" charset="0"/>
                <a:ea typeface="Roboto" pitchFamily="2" charset="0"/>
              </a:rPr>
              <a:t> and </a:t>
            </a:r>
            <a:r>
              <a:rPr lang="es-ES" dirty="0" err="1">
                <a:solidFill>
                  <a:schemeClr val="bg1">
                    <a:lumMod val="75000"/>
                  </a:schemeClr>
                </a:solidFill>
                <a:latin typeface="Roboto" pitchFamily="2" charset="0"/>
                <a:ea typeface="Roboto" pitchFamily="2" charset="0"/>
              </a:rPr>
              <a:t>evaluation</a:t>
            </a:r>
            <a:r>
              <a:rPr lang="es-ES" dirty="0">
                <a:solidFill>
                  <a:schemeClr val="bg1">
                    <a:lumMod val="75000"/>
                  </a:schemeClr>
                </a:solidFill>
                <a:latin typeface="Roboto" pitchFamily="2" charset="0"/>
                <a:ea typeface="Roboto" pitchFamily="2" charset="0"/>
              </a:rPr>
              <a:t> of </a:t>
            </a:r>
            <a:r>
              <a:rPr lang="es-ES" dirty="0" err="1">
                <a:solidFill>
                  <a:schemeClr val="bg1">
                    <a:lumMod val="75000"/>
                  </a:schemeClr>
                </a:solidFill>
                <a:latin typeface="Roboto" pitchFamily="2" charset="0"/>
                <a:ea typeface="Roboto" pitchFamily="2" charset="0"/>
              </a:rPr>
              <a:t>the</a:t>
            </a:r>
            <a:r>
              <a:rPr lang="es-ES" dirty="0">
                <a:solidFill>
                  <a:schemeClr val="bg1">
                    <a:lumMod val="75000"/>
                  </a:schemeClr>
                </a:solidFill>
                <a:latin typeface="Roboto" pitchFamily="2" charset="0"/>
                <a:ea typeface="Roboto" pitchFamily="2" charset="0"/>
              </a:rPr>
              <a:t> </a:t>
            </a:r>
            <a:r>
              <a:rPr lang="es-ES" dirty="0" err="1">
                <a:solidFill>
                  <a:schemeClr val="bg1">
                    <a:lumMod val="75000"/>
                  </a:schemeClr>
                </a:solidFill>
                <a:latin typeface="Roboto" pitchFamily="2" charset="0"/>
                <a:ea typeface="Roboto" pitchFamily="2" charset="0"/>
              </a:rPr>
              <a:t>state</a:t>
            </a:r>
            <a:r>
              <a:rPr lang="es-ES" dirty="0">
                <a:solidFill>
                  <a:schemeClr val="bg1">
                    <a:lumMod val="75000"/>
                  </a:schemeClr>
                </a:solidFill>
                <a:latin typeface="Roboto" pitchFamily="2" charset="0"/>
                <a:ea typeface="Roboto" pitchFamily="2" charset="0"/>
              </a:rPr>
              <a:t> of </a:t>
            </a:r>
            <a:r>
              <a:rPr lang="es-ES" dirty="0" err="1">
                <a:solidFill>
                  <a:schemeClr val="bg1">
                    <a:lumMod val="75000"/>
                  </a:schemeClr>
                </a:solidFill>
                <a:latin typeface="Roboto" pitchFamily="2" charset="0"/>
                <a:ea typeface="Roboto" pitchFamily="2" charset="0"/>
              </a:rPr>
              <a:t>the</a:t>
            </a:r>
            <a:r>
              <a:rPr lang="es-ES" dirty="0">
                <a:solidFill>
                  <a:schemeClr val="bg1">
                    <a:lumMod val="75000"/>
                  </a:schemeClr>
                </a:solidFill>
                <a:latin typeface="Roboto" pitchFamily="2" charset="0"/>
                <a:ea typeface="Roboto" pitchFamily="2" charset="0"/>
              </a:rPr>
              <a:t> art in </a:t>
            </a:r>
            <a:r>
              <a:rPr lang="es-ES" dirty="0" err="1">
                <a:solidFill>
                  <a:schemeClr val="bg1">
                    <a:lumMod val="75000"/>
                  </a:schemeClr>
                </a:solidFill>
                <a:latin typeface="Roboto" pitchFamily="2" charset="0"/>
                <a:ea typeface="Roboto" pitchFamily="2" charset="0"/>
              </a:rPr>
              <a:t>tissue</a:t>
            </a:r>
            <a:r>
              <a:rPr lang="es-ES" dirty="0">
                <a:solidFill>
                  <a:schemeClr val="bg1">
                    <a:lumMod val="75000"/>
                  </a:schemeClr>
                </a:solidFill>
                <a:latin typeface="Roboto" pitchFamily="2" charset="0"/>
                <a:ea typeface="Roboto" pitchFamily="2" charset="0"/>
              </a:rPr>
              <a:t> </a:t>
            </a:r>
            <a:r>
              <a:rPr lang="es-ES" dirty="0" err="1">
                <a:solidFill>
                  <a:schemeClr val="bg1">
                    <a:lumMod val="75000"/>
                  </a:schemeClr>
                </a:solidFill>
                <a:latin typeface="Roboto" pitchFamily="2" charset="0"/>
                <a:ea typeface="Roboto" pitchFamily="2" charset="0"/>
              </a:rPr>
              <a:t>segmentation</a:t>
            </a:r>
            <a:endParaRPr lang="es-ES" dirty="0">
              <a:solidFill>
                <a:schemeClr val="bg1">
                  <a:lumMod val="75000"/>
                </a:schemeClr>
              </a:solidFill>
              <a:latin typeface="Roboto" pitchFamily="2" charset="0"/>
              <a:ea typeface="Roboto" pitchFamily="2" charset="0"/>
            </a:endParaRPr>
          </a:p>
          <a:p>
            <a:pPr marL="342900" indent="-342900">
              <a:buAutoNum type="arabicPeriod"/>
            </a:pPr>
            <a:endParaRPr lang="es-ES" dirty="0" smtClean="0">
              <a:solidFill>
                <a:schemeClr val="bg1">
                  <a:lumMod val="7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75000"/>
                  </a:schemeClr>
                </a:solidFill>
                <a:latin typeface="Roboto" pitchFamily="2" charset="0"/>
                <a:ea typeface="Roboto" pitchFamily="2" charset="0"/>
              </a:rPr>
              <a:t>Evaluation</a:t>
            </a:r>
            <a:r>
              <a:rPr lang="es-ES" dirty="0" smtClean="0">
                <a:solidFill>
                  <a:schemeClr val="bg1">
                    <a:lumMod val="75000"/>
                  </a:schemeClr>
                </a:solidFill>
                <a:latin typeface="Roboto" pitchFamily="2" charset="0"/>
                <a:ea typeface="Roboto" pitchFamily="2" charset="0"/>
              </a:rPr>
              <a:t> of </a:t>
            </a:r>
            <a:r>
              <a:rPr lang="es-ES" dirty="0" err="1" smtClean="0">
                <a:solidFill>
                  <a:schemeClr val="bg1">
                    <a:lumMod val="75000"/>
                  </a:schemeClr>
                </a:solidFill>
                <a:latin typeface="Roboto" pitchFamily="2" charset="0"/>
                <a:ea typeface="Roboto" pitchFamily="2" charset="0"/>
              </a:rPr>
              <a:t>the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effects</a:t>
            </a:r>
            <a:r>
              <a:rPr lang="es-ES" dirty="0" smtClean="0">
                <a:solidFill>
                  <a:schemeClr val="bg1">
                    <a:lumMod val="75000"/>
                  </a:schemeClr>
                </a:solidFill>
                <a:latin typeface="Roboto" pitchFamily="2" charset="0"/>
                <a:ea typeface="Roboto" pitchFamily="2" charset="0"/>
              </a:rPr>
              <a:t> of WM </a:t>
            </a:r>
            <a:r>
              <a:rPr lang="es-ES" dirty="0" err="1" smtClean="0">
                <a:solidFill>
                  <a:schemeClr val="bg1">
                    <a:lumMod val="75000"/>
                  </a:schemeClr>
                </a:solidFill>
                <a:latin typeface="Roboto" pitchFamily="2" charset="0"/>
                <a:ea typeface="Roboto" pitchFamily="2" charset="0"/>
              </a:rPr>
              <a:t>lesions</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on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automated</a:t>
            </a:r>
            <a:r>
              <a:rPr lang="es-ES" dirty="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tissue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segmentation</a:t>
            </a:r>
            <a:endParaRPr lang="es-ES" dirty="0" smtClean="0">
              <a:solidFill>
                <a:schemeClr val="bg1">
                  <a:lumMod val="75000"/>
                </a:schemeClr>
              </a:solidFill>
              <a:latin typeface="Roboto" pitchFamily="2" charset="0"/>
              <a:ea typeface="Roboto" pitchFamily="2" charset="0"/>
            </a:endParaRPr>
          </a:p>
          <a:p>
            <a:pPr marL="342900" indent="-342900" algn="just">
              <a:buAutoNum type="arabicPeriod"/>
            </a:pPr>
            <a:endParaRPr lang="es-ES" dirty="0">
              <a:solidFill>
                <a:schemeClr val="bg1">
                  <a:lumMod val="75000"/>
                </a:schemeClr>
              </a:solidFill>
              <a:latin typeface="Roboto" pitchFamily="2" charset="0"/>
              <a:ea typeface="Roboto" pitchFamily="2" charset="0"/>
            </a:endParaRPr>
          </a:p>
          <a:p>
            <a:pPr marL="342900" indent="-342900" algn="just">
              <a:buAutoNum type="arabicPeriod"/>
            </a:pPr>
            <a:r>
              <a:rPr lang="es-ES" dirty="0" smtClean="0">
                <a:solidFill>
                  <a:schemeClr val="bg1">
                    <a:lumMod val="75000"/>
                  </a:schemeClr>
                </a:solidFill>
                <a:latin typeface="Roboto" pitchFamily="2" charset="0"/>
                <a:ea typeface="Roboto" pitchFamily="2" charset="0"/>
              </a:rPr>
              <a:t>A new </a:t>
            </a:r>
            <a:r>
              <a:rPr lang="es-ES" dirty="0" err="1" smtClean="0">
                <a:solidFill>
                  <a:schemeClr val="bg1">
                    <a:lumMod val="75000"/>
                  </a:schemeClr>
                </a:solidFill>
                <a:latin typeface="Roboto" pitchFamily="2" charset="0"/>
                <a:ea typeface="Roboto" pitchFamily="2" charset="0"/>
              </a:rPr>
              <a:t>lesion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filling</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algorithm</a:t>
            </a:r>
            <a:r>
              <a:rPr lang="es-ES" dirty="0" smtClean="0">
                <a:solidFill>
                  <a:schemeClr val="bg1">
                    <a:lumMod val="75000"/>
                  </a:schemeClr>
                </a:solidFill>
                <a:latin typeface="Roboto" pitchFamily="2" charset="0"/>
                <a:ea typeface="Roboto" pitchFamily="2" charset="0"/>
              </a:rPr>
              <a:t> to reduce </a:t>
            </a:r>
            <a:r>
              <a:rPr lang="es-ES" dirty="0" err="1" smtClean="0">
                <a:solidFill>
                  <a:schemeClr val="bg1">
                    <a:lumMod val="75000"/>
                  </a:schemeClr>
                </a:solidFill>
                <a:latin typeface="Roboto" pitchFamily="2" charset="0"/>
                <a:ea typeface="Roboto" pitchFamily="2" charset="0"/>
              </a:rPr>
              <a:t>the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effects</a:t>
            </a:r>
            <a:r>
              <a:rPr lang="es-ES" dirty="0" smtClean="0">
                <a:solidFill>
                  <a:schemeClr val="bg1">
                    <a:lumMod val="75000"/>
                  </a:schemeClr>
                </a:solidFill>
                <a:latin typeface="Roboto" pitchFamily="2" charset="0"/>
                <a:ea typeface="Roboto" pitchFamily="2" charset="0"/>
              </a:rPr>
              <a:t> of WM </a:t>
            </a:r>
            <a:r>
              <a:rPr lang="es-ES" dirty="0" err="1" smtClean="0">
                <a:solidFill>
                  <a:schemeClr val="bg1">
                    <a:lumMod val="75000"/>
                  </a:schemeClr>
                </a:solidFill>
                <a:latin typeface="Roboto" pitchFamily="2" charset="0"/>
                <a:ea typeface="Roboto" pitchFamily="2" charset="0"/>
              </a:rPr>
              <a:t>lesions</a:t>
            </a:r>
            <a:endParaRPr lang="es-ES" dirty="0" smtClean="0">
              <a:solidFill>
                <a:schemeClr val="bg1">
                  <a:lumMod val="75000"/>
                </a:schemeClr>
              </a:solidFill>
              <a:latin typeface="Roboto" pitchFamily="2" charset="0"/>
              <a:ea typeface="Roboto" pitchFamily="2" charset="0"/>
            </a:endParaRPr>
          </a:p>
          <a:p>
            <a:pPr marL="342900" indent="-342900" algn="ctr">
              <a:buAutoNum type="arabicPeriod"/>
            </a:pPr>
            <a:endParaRPr lang="es-ES" dirty="0">
              <a:solidFill>
                <a:schemeClr val="bg1">
                  <a:lumMod val="7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75000"/>
                  </a:schemeClr>
                </a:solidFill>
                <a:latin typeface="Roboto" pitchFamily="2" charset="0"/>
                <a:ea typeface="Roboto" pitchFamily="2" charset="0"/>
              </a:rPr>
              <a:t>Effect</a:t>
            </a:r>
            <a:r>
              <a:rPr lang="es-ES" dirty="0" smtClean="0">
                <a:solidFill>
                  <a:schemeClr val="bg1">
                    <a:lumMod val="75000"/>
                  </a:schemeClr>
                </a:solidFill>
                <a:latin typeface="Roboto" pitchFamily="2" charset="0"/>
                <a:ea typeface="Roboto" pitchFamily="2" charset="0"/>
              </a:rPr>
              <a:t> of </a:t>
            </a:r>
            <a:r>
              <a:rPr lang="es-ES" dirty="0" err="1" smtClean="0">
                <a:solidFill>
                  <a:schemeClr val="bg1">
                    <a:lumMod val="75000"/>
                  </a:schemeClr>
                </a:solidFill>
                <a:latin typeface="Roboto" pitchFamily="2" charset="0"/>
                <a:ea typeface="Roboto" pitchFamily="2" charset="0"/>
              </a:rPr>
              <a:t>automated</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lesion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segmentation</a:t>
            </a:r>
            <a:r>
              <a:rPr lang="es-ES" dirty="0" smtClean="0">
                <a:solidFill>
                  <a:schemeClr val="bg1">
                    <a:lumMod val="75000"/>
                  </a:schemeClr>
                </a:solidFill>
                <a:latin typeface="Roboto" pitchFamily="2" charset="0"/>
                <a:ea typeface="Roboto" pitchFamily="2" charset="0"/>
              </a:rPr>
              <a:t> and </a:t>
            </a:r>
            <a:r>
              <a:rPr lang="es-ES" dirty="0" err="1" smtClean="0">
                <a:solidFill>
                  <a:schemeClr val="bg1">
                    <a:lumMod val="75000"/>
                  </a:schemeClr>
                </a:solidFill>
                <a:latin typeface="Roboto" pitchFamily="2" charset="0"/>
                <a:ea typeface="Roboto" pitchFamily="2" charset="0"/>
              </a:rPr>
              <a:t>filling</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on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tissue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segmentation</a:t>
            </a:r>
            <a:endParaRPr lang="es-ES" dirty="0" smtClean="0">
              <a:solidFill>
                <a:schemeClr val="bg1">
                  <a:lumMod val="75000"/>
                </a:schemeClr>
              </a:solidFill>
              <a:latin typeface="Roboto" pitchFamily="2" charset="0"/>
              <a:ea typeface="Roboto" pitchFamily="2" charset="0"/>
            </a:endParaRPr>
          </a:p>
          <a:p>
            <a:pPr marL="342900" indent="-342900" algn="just">
              <a:buAutoNum type="arabicPeriod"/>
            </a:pPr>
            <a:endParaRPr lang="es-ES" dirty="0">
              <a:solidFill>
                <a:schemeClr val="bg1">
                  <a:lumMod val="75000"/>
                </a:schemeClr>
              </a:solidFill>
              <a:latin typeface="Roboto" pitchFamily="2" charset="0"/>
              <a:ea typeface="Roboto" pitchFamily="2" charset="0"/>
            </a:endParaRPr>
          </a:p>
          <a:p>
            <a:pPr marL="342900" indent="-342900" algn="just">
              <a:buAutoNum type="arabicPeriod"/>
            </a:pPr>
            <a:r>
              <a:rPr lang="es-ES" dirty="0" err="1" smtClean="0">
                <a:solidFill>
                  <a:schemeClr val="bg1">
                    <a:lumMod val="75000"/>
                  </a:schemeClr>
                </a:solidFill>
                <a:latin typeface="Roboto" pitchFamily="2" charset="0"/>
                <a:ea typeface="Roboto" pitchFamily="2" charset="0"/>
              </a:rPr>
              <a:t>Automated</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brain</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tissue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segmentation</a:t>
            </a:r>
            <a:r>
              <a:rPr lang="es-ES" dirty="0" smtClean="0">
                <a:solidFill>
                  <a:schemeClr val="bg1">
                    <a:lumMod val="75000"/>
                  </a:schemeClr>
                </a:solidFill>
                <a:latin typeface="Roboto" pitchFamily="2" charset="0"/>
                <a:ea typeface="Roboto" pitchFamily="2" charset="0"/>
              </a:rPr>
              <a:t> in </a:t>
            </a:r>
            <a:r>
              <a:rPr lang="es-ES" dirty="0" err="1" smtClean="0">
                <a:solidFill>
                  <a:schemeClr val="bg1">
                    <a:lumMod val="75000"/>
                  </a:schemeClr>
                </a:solidFill>
                <a:latin typeface="Roboto" pitchFamily="2" charset="0"/>
                <a:ea typeface="Roboto" pitchFamily="2" charset="0"/>
              </a:rPr>
              <a:t>the</a:t>
            </a:r>
            <a:r>
              <a:rPr lang="es-ES" dirty="0" smtClean="0">
                <a:solidFill>
                  <a:schemeClr val="bg1">
                    <a:lumMod val="75000"/>
                  </a:schemeClr>
                </a:solidFill>
                <a:latin typeface="Roboto" pitchFamily="2" charset="0"/>
                <a:ea typeface="Roboto" pitchFamily="2" charset="0"/>
              </a:rPr>
              <a:t> </a:t>
            </a:r>
            <a:r>
              <a:rPr lang="es-ES" dirty="0" err="1" smtClean="0">
                <a:solidFill>
                  <a:schemeClr val="bg1">
                    <a:lumMod val="75000"/>
                  </a:schemeClr>
                </a:solidFill>
                <a:latin typeface="Roboto" pitchFamily="2" charset="0"/>
                <a:ea typeface="Roboto" pitchFamily="2" charset="0"/>
              </a:rPr>
              <a:t>presence</a:t>
            </a:r>
            <a:r>
              <a:rPr lang="es-ES" dirty="0" smtClean="0">
                <a:solidFill>
                  <a:schemeClr val="bg1">
                    <a:lumMod val="75000"/>
                  </a:schemeClr>
                </a:solidFill>
                <a:latin typeface="Roboto" pitchFamily="2" charset="0"/>
                <a:ea typeface="Roboto" pitchFamily="2" charset="0"/>
              </a:rPr>
              <a:t> of WM </a:t>
            </a:r>
            <a:r>
              <a:rPr lang="es-ES" dirty="0" err="1" smtClean="0">
                <a:solidFill>
                  <a:schemeClr val="bg1">
                    <a:lumMod val="75000"/>
                  </a:schemeClr>
                </a:solidFill>
                <a:latin typeface="Roboto" pitchFamily="2" charset="0"/>
                <a:ea typeface="Roboto" pitchFamily="2" charset="0"/>
              </a:rPr>
              <a:t>lesions</a:t>
            </a:r>
            <a:endParaRPr lang="es-ES" dirty="0" smtClean="0">
              <a:solidFill>
                <a:schemeClr val="bg1">
                  <a:lumMod val="75000"/>
                </a:schemeClr>
              </a:solidFill>
              <a:latin typeface="Roboto" pitchFamily="2" charset="0"/>
              <a:ea typeface="Roboto" pitchFamily="2" charset="0"/>
            </a:endParaRPr>
          </a:p>
          <a:p>
            <a:pPr marL="342900" indent="-342900" algn="just">
              <a:buAutoNum type="arabicPeriod"/>
            </a:pPr>
            <a:endParaRPr lang="es-ES" dirty="0" smtClean="0">
              <a:latin typeface="Roboto" pitchFamily="2" charset="0"/>
              <a:ea typeface="Roboto" pitchFamily="2" charset="0"/>
            </a:endParaRPr>
          </a:p>
          <a:p>
            <a:pPr marL="342900" indent="-342900" algn="just">
              <a:buAutoNum type="arabicPeriod"/>
            </a:pPr>
            <a:r>
              <a:rPr lang="es-ES" b="1" dirty="0" err="1" smtClean="0">
                <a:solidFill>
                  <a:schemeClr val="accent5">
                    <a:lumMod val="75000"/>
                  </a:schemeClr>
                </a:solidFill>
                <a:latin typeface="Roboto" pitchFamily="2" charset="0"/>
                <a:ea typeface="Roboto" pitchFamily="2" charset="0"/>
              </a:rPr>
              <a:t>Contributions</a:t>
            </a:r>
            <a:r>
              <a:rPr lang="es-ES" b="1" dirty="0" smtClean="0">
                <a:solidFill>
                  <a:schemeClr val="accent5">
                    <a:lumMod val="75000"/>
                  </a:schemeClr>
                </a:solidFill>
                <a:latin typeface="Roboto" pitchFamily="2" charset="0"/>
                <a:ea typeface="Roboto" pitchFamily="2" charset="0"/>
              </a:rPr>
              <a:t> </a:t>
            </a:r>
            <a:r>
              <a:rPr lang="es-ES" b="1" dirty="0" smtClean="0">
                <a:latin typeface="Roboto" pitchFamily="2" charset="0"/>
                <a:ea typeface="Roboto" pitchFamily="2" charset="0"/>
              </a:rPr>
              <a:t>and</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future</a:t>
            </a:r>
            <a:r>
              <a:rPr lang="es-ES" b="1" dirty="0" smtClean="0">
                <a:solidFill>
                  <a:schemeClr val="accent5">
                    <a:lumMod val="75000"/>
                  </a:schemeClr>
                </a:solidFill>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work</a:t>
            </a:r>
            <a:endParaRPr lang="es-ES" b="1" dirty="0" smtClean="0">
              <a:solidFill>
                <a:schemeClr val="accent5">
                  <a:lumMod val="75000"/>
                </a:schemeClr>
              </a:solidFill>
              <a:latin typeface="Roboto" pitchFamily="2" charset="0"/>
              <a:ea typeface="Roboto" pitchFamily="2" charset="0"/>
            </a:endParaRPr>
          </a:p>
          <a:p>
            <a:pPr marL="342900" indent="-342900">
              <a:buAutoNum type="arabicPeriod"/>
            </a:pPr>
            <a:endParaRPr lang="en-US" dirty="0">
              <a:latin typeface="Roboto" pitchFamily="2" charset="0"/>
              <a:ea typeface="Roboto" pitchFamily="2" charset="0"/>
            </a:endParaRPr>
          </a:p>
        </p:txBody>
      </p:sp>
      <p:sp>
        <p:nvSpPr>
          <p:cNvPr id="2" name="Slide Number Placeholder 1"/>
          <p:cNvSpPr>
            <a:spLocks noGrp="1"/>
          </p:cNvSpPr>
          <p:nvPr>
            <p:ph type="sldNum" sz="quarter" idx="12"/>
          </p:nvPr>
        </p:nvSpPr>
        <p:spPr/>
        <p:txBody>
          <a:bodyPr/>
          <a:lstStyle/>
          <a:p>
            <a:fld id="{227F3176-F9F6-45D0-9446-6BF35B4A50FB}" type="slidenum">
              <a:rPr lang="en-US" smtClean="0"/>
              <a:pPr/>
              <a:t>68</a:t>
            </a:fld>
            <a:r>
              <a:rPr lang="en-US" smtClean="0"/>
              <a:t> / 75</a:t>
            </a:r>
            <a:endParaRPr lang="en-US" dirty="0" smtClean="0"/>
          </a:p>
        </p:txBody>
      </p:sp>
    </p:spTree>
    <p:extLst>
      <p:ext uri="{BB962C8B-B14F-4D97-AF65-F5344CB8AC3E}">
        <p14:creationId xmlns:p14="http://schemas.microsoft.com/office/powerpoint/2010/main" val="26130404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4980722" cy="523220"/>
          </a:xfrm>
          <a:prstGeom prst="rect">
            <a:avLst/>
          </a:prstGeom>
          <a:noFill/>
        </p:spPr>
        <p:txBody>
          <a:bodyPr wrap="none" rtlCol="0">
            <a:spAutoFit/>
          </a:bodyPr>
          <a:lstStyle/>
          <a:p>
            <a:r>
              <a:rPr lang="es-ES" sz="2800" b="1" dirty="0" err="1" smtClean="0">
                <a:latin typeface="Roboto" pitchFamily="2" charset="0"/>
                <a:ea typeface="Roboto" pitchFamily="2" charset="0"/>
              </a:rPr>
              <a:t>Contributions</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future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work</a:t>
            </a:r>
            <a:endParaRPr lang="en-US" sz="2800" b="1" dirty="0">
              <a:latin typeface="Roboto" pitchFamily="2" charset="0"/>
              <a:ea typeface="Roboto" pitchFamily="2" charset="0"/>
            </a:endParaRPr>
          </a:p>
        </p:txBody>
      </p:sp>
      <p:sp>
        <p:nvSpPr>
          <p:cNvPr id="6" name="Rectangle 5"/>
          <p:cNvSpPr/>
          <p:nvPr/>
        </p:nvSpPr>
        <p:spPr>
          <a:xfrm>
            <a:off x="131122" y="753499"/>
            <a:ext cx="8708078" cy="369332"/>
          </a:xfrm>
          <a:prstGeom prst="rect">
            <a:avLst/>
          </a:prstGeom>
        </p:spPr>
        <p:txBody>
          <a:bodyPr wrap="square">
            <a:spAutoFit/>
          </a:bodyPr>
          <a:lstStyle/>
          <a:p>
            <a:r>
              <a:rPr lang="es-ES" dirty="0" err="1" smtClean="0">
                <a:latin typeface="Roboto" pitchFamily="2" charset="0"/>
                <a:ea typeface="Roboto" pitchFamily="2" charset="0"/>
              </a:rPr>
              <a:t>This</a:t>
            </a:r>
            <a:r>
              <a:rPr lang="es-ES" dirty="0" smtClean="0">
                <a:latin typeface="Roboto" pitchFamily="2" charset="0"/>
                <a:ea typeface="Roboto" pitchFamily="2" charset="0"/>
              </a:rPr>
              <a:t> doctoral </a:t>
            </a:r>
            <a:r>
              <a:rPr lang="es-ES" dirty="0" err="1" smtClean="0">
                <a:latin typeface="Roboto" pitchFamily="2" charset="0"/>
                <a:ea typeface="Roboto" pitchFamily="2" charset="0"/>
              </a:rPr>
              <a:t>thesis</a:t>
            </a:r>
            <a:r>
              <a:rPr lang="es-ES" dirty="0" smtClean="0">
                <a:latin typeface="Roboto" pitchFamily="2" charset="0"/>
                <a:ea typeface="Roboto" pitchFamily="2" charset="0"/>
              </a:rPr>
              <a:t> </a:t>
            </a:r>
            <a:r>
              <a:rPr lang="es-ES" dirty="0" err="1" smtClean="0">
                <a:latin typeface="Roboto" pitchFamily="2" charset="0"/>
                <a:ea typeface="Roboto" pitchFamily="2" charset="0"/>
              </a:rPr>
              <a:t>is</a:t>
            </a:r>
            <a:r>
              <a:rPr lang="es-ES" dirty="0" smtClean="0">
                <a:latin typeface="Roboto" pitchFamily="2" charset="0"/>
                <a:ea typeface="Roboto" pitchFamily="2" charset="0"/>
              </a:rPr>
              <a:t> a </a:t>
            </a:r>
            <a:r>
              <a:rPr lang="es-ES" b="1" dirty="0" err="1" smtClean="0">
                <a:latin typeface="Roboto" pitchFamily="2" charset="0"/>
                <a:ea typeface="Roboto" pitchFamily="2" charset="0"/>
              </a:rPr>
              <a:t>compendium</a:t>
            </a:r>
            <a:r>
              <a:rPr lang="es-ES" dirty="0" smtClean="0">
                <a:latin typeface="Roboto" pitchFamily="2" charset="0"/>
                <a:ea typeface="Roboto" pitchFamily="2" charset="0"/>
              </a:rPr>
              <a:t> 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following</a:t>
            </a:r>
            <a:r>
              <a:rPr lang="es-ES" dirty="0" smtClean="0">
                <a:latin typeface="Roboto" pitchFamily="2" charset="0"/>
                <a:ea typeface="Roboto" pitchFamily="2" charset="0"/>
              </a:rPr>
              <a:t> </a:t>
            </a:r>
            <a:r>
              <a:rPr lang="es-ES" dirty="0" err="1" smtClean="0">
                <a:latin typeface="Roboto" pitchFamily="2" charset="0"/>
                <a:ea typeface="Roboto" pitchFamily="2" charset="0"/>
              </a:rPr>
              <a:t>articles</a:t>
            </a:r>
            <a:r>
              <a:rPr lang="es-ES" dirty="0" smtClean="0">
                <a:latin typeface="Roboto" pitchFamily="2" charset="0"/>
                <a:ea typeface="Roboto" pitchFamily="2" charset="0"/>
              </a:rPr>
              <a:t>:</a:t>
            </a:r>
          </a:p>
        </p:txBody>
      </p:sp>
      <p:grpSp>
        <p:nvGrpSpPr>
          <p:cNvPr id="11" name="Group 10"/>
          <p:cNvGrpSpPr/>
          <p:nvPr/>
        </p:nvGrpSpPr>
        <p:grpSpPr>
          <a:xfrm>
            <a:off x="241612" y="1899444"/>
            <a:ext cx="8435658" cy="1634618"/>
            <a:chOff x="131123" y="2082230"/>
            <a:chExt cx="8435658" cy="1634618"/>
          </a:xfrm>
        </p:grpSpPr>
        <p:pic>
          <p:nvPicPr>
            <p:cNvPr id="3" name="Picture 2"/>
            <p:cNvPicPr>
              <a:picLocks noChangeAspect="1"/>
            </p:cNvPicPr>
            <p:nvPr/>
          </p:nvPicPr>
          <p:blipFill>
            <a:blip r:embed="rId3"/>
            <a:stretch>
              <a:fillRect/>
            </a:stretch>
          </p:blipFill>
          <p:spPr>
            <a:xfrm>
              <a:off x="131123" y="2082230"/>
              <a:ext cx="1231588" cy="1634618"/>
            </a:xfrm>
            <a:prstGeom prst="rect">
              <a:avLst/>
            </a:prstGeom>
          </p:spPr>
        </p:pic>
        <p:sp>
          <p:nvSpPr>
            <p:cNvPr id="8" name="Rectangle 7"/>
            <p:cNvSpPr/>
            <p:nvPr/>
          </p:nvSpPr>
          <p:spPr>
            <a:xfrm>
              <a:off x="1556381" y="2246259"/>
              <a:ext cx="7010400" cy="1200329"/>
            </a:xfrm>
            <a:prstGeom prst="rect">
              <a:avLst/>
            </a:prstGeom>
          </p:spPr>
          <p:txBody>
            <a:bodyPr wrap="square">
              <a:spAutoFit/>
            </a:bodyPr>
            <a:lstStyle/>
            <a:p>
              <a:r>
                <a:rPr lang="en-US" i="1" dirty="0"/>
                <a:t>S. </a:t>
              </a:r>
              <a:r>
                <a:rPr lang="en-US" i="1" dirty="0" err="1"/>
                <a:t>Valverde</a:t>
              </a:r>
              <a:r>
                <a:rPr lang="en-US" i="1" dirty="0"/>
                <a:t>, A. Oliver, M. </a:t>
              </a:r>
              <a:r>
                <a:rPr lang="en-US" i="1" dirty="0" err="1"/>
                <a:t>Cabezas</a:t>
              </a:r>
              <a:r>
                <a:rPr lang="en-US" i="1" dirty="0"/>
                <a:t>, E. </a:t>
              </a:r>
              <a:r>
                <a:rPr lang="en-US" i="1" dirty="0" err="1"/>
                <a:t>Roura</a:t>
              </a:r>
              <a:r>
                <a:rPr lang="en-US" i="1" dirty="0"/>
                <a:t>, X. </a:t>
              </a:r>
              <a:r>
                <a:rPr lang="en-US" i="1" dirty="0" err="1"/>
                <a:t>Lladó</a:t>
              </a:r>
              <a:r>
                <a:rPr lang="en-US" i="1" dirty="0"/>
                <a:t>. "Comparison of ten brain </a:t>
              </a:r>
              <a:r>
                <a:rPr lang="en-US" i="1" dirty="0" smtClean="0"/>
                <a:t>tissue </a:t>
              </a:r>
              <a:r>
                <a:rPr lang="en-US" i="1" dirty="0"/>
                <a:t>segmentation methods using revisited IBSR annotations". Journal of </a:t>
              </a:r>
              <a:r>
                <a:rPr lang="en-US" i="1" dirty="0" smtClean="0"/>
                <a:t>Magnetic </a:t>
              </a:r>
              <a:r>
                <a:rPr lang="en-US" i="1" dirty="0"/>
                <a:t>Resonance Imaging, 41(1), pp. 93-101. 2015. </a:t>
              </a:r>
              <a:endParaRPr lang="en-US" i="1" dirty="0" smtClean="0"/>
            </a:p>
            <a:p>
              <a:r>
                <a:rPr lang="en-US" i="1" dirty="0" smtClean="0">
                  <a:solidFill>
                    <a:schemeClr val="accent5">
                      <a:lumMod val="75000"/>
                    </a:schemeClr>
                  </a:solidFill>
                </a:rPr>
                <a:t>[</a:t>
              </a:r>
              <a:r>
                <a:rPr lang="en-US" i="1" dirty="0">
                  <a:solidFill>
                    <a:schemeClr val="accent5">
                      <a:lumMod val="75000"/>
                    </a:schemeClr>
                  </a:solidFill>
                </a:rPr>
                <a:t>JCR RNMMI IF: 3.210 </a:t>
              </a:r>
              <a:r>
                <a:rPr lang="en-US" i="1" dirty="0" smtClean="0">
                  <a:solidFill>
                    <a:schemeClr val="accent5">
                      <a:lumMod val="75000"/>
                    </a:schemeClr>
                  </a:solidFill>
                </a:rPr>
                <a:t>Q1(23/125</a:t>
              </a:r>
              <a:r>
                <a:rPr lang="en-US" i="1" dirty="0">
                  <a:solidFill>
                    <a:schemeClr val="accent5">
                      <a:lumMod val="75000"/>
                    </a:schemeClr>
                  </a:solidFill>
                </a:rPr>
                <a:t>)] </a:t>
              </a:r>
            </a:p>
          </p:txBody>
        </p:sp>
      </p:grpSp>
      <p:sp>
        <p:nvSpPr>
          <p:cNvPr id="9" name="Rectangle 8"/>
          <p:cNvSpPr/>
          <p:nvPr/>
        </p:nvSpPr>
        <p:spPr>
          <a:xfrm>
            <a:off x="131122" y="3847075"/>
            <a:ext cx="8624258" cy="646331"/>
          </a:xfrm>
          <a:prstGeom prst="rect">
            <a:avLst/>
          </a:prstGeom>
        </p:spPr>
        <p:txBody>
          <a:bodyPr wrap="square">
            <a:spAutoFit/>
          </a:bodyPr>
          <a:lstStyle/>
          <a:p>
            <a:pPr algn="just"/>
            <a:r>
              <a:rPr lang="es-ES" b="1" dirty="0" err="1" smtClean="0">
                <a:solidFill>
                  <a:schemeClr val="accent5">
                    <a:lumMod val="75000"/>
                  </a:schemeClr>
                </a:solidFill>
                <a:latin typeface="Roboto" pitchFamily="2" charset="0"/>
                <a:ea typeface="Roboto" pitchFamily="2" charset="0"/>
              </a:rPr>
              <a:t>Section</a:t>
            </a:r>
            <a:r>
              <a:rPr lang="es-ES" b="1" dirty="0" smtClean="0">
                <a:solidFill>
                  <a:schemeClr val="accent5">
                    <a:lumMod val="75000"/>
                  </a:schemeClr>
                </a:solidFill>
                <a:latin typeface="Roboto" pitchFamily="2" charset="0"/>
                <a:ea typeface="Roboto" pitchFamily="2" charset="0"/>
              </a:rPr>
              <a:t> 2</a:t>
            </a:r>
            <a:r>
              <a:rPr lang="es-ES" dirty="0" smtClean="0">
                <a:latin typeface="Roboto" pitchFamily="2" charset="0"/>
                <a:ea typeface="Roboto" pitchFamily="2" charset="0"/>
              </a:rPr>
              <a:t>: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evaluation</a:t>
            </a:r>
            <a:r>
              <a:rPr lang="es-ES" b="1" dirty="0" smtClean="0">
                <a:latin typeface="Roboto" pitchFamily="2" charset="0"/>
                <a:ea typeface="Roboto" pitchFamily="2" charset="0"/>
              </a:rPr>
              <a:t> of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effects</a:t>
            </a:r>
            <a:r>
              <a:rPr lang="es-ES" b="1" dirty="0" smtClean="0">
                <a:latin typeface="Roboto" pitchFamily="2" charset="0"/>
                <a:ea typeface="Roboto" pitchFamily="2" charset="0"/>
              </a:rPr>
              <a:t> of WM </a:t>
            </a:r>
            <a:r>
              <a:rPr lang="es-ES" b="1" dirty="0" err="1" smtClean="0">
                <a:latin typeface="Roboto" pitchFamily="2" charset="0"/>
                <a:ea typeface="Roboto" pitchFamily="2" charset="0"/>
              </a:rPr>
              <a:t>lesions</a:t>
            </a:r>
            <a:r>
              <a:rPr lang="es-ES" b="1" dirty="0" smtClean="0">
                <a:latin typeface="Roboto" pitchFamily="2" charset="0"/>
                <a:ea typeface="Roboto" pitchFamily="2" charset="0"/>
              </a:rPr>
              <a:t> in </a:t>
            </a:r>
            <a:r>
              <a:rPr lang="es-ES" b="1" dirty="0" err="1" smtClean="0">
                <a:latin typeface="Roboto" pitchFamily="2" charset="0"/>
                <a:ea typeface="Roboto" pitchFamily="2" charset="0"/>
              </a:rPr>
              <a:t>different</a:t>
            </a:r>
            <a:r>
              <a:rPr lang="es-ES" b="1"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 </a:t>
            </a:r>
            <a:r>
              <a:rPr lang="es-ES" b="1" dirty="0" err="1" smtClean="0">
                <a:latin typeface="Roboto" pitchFamily="2" charset="0"/>
                <a:ea typeface="Roboto" pitchFamily="2" charset="0"/>
              </a:rPr>
              <a:t>methods</a:t>
            </a:r>
            <a:endParaRPr lang="es-ES" b="1" i="1" dirty="0">
              <a:latin typeface="Roboto" pitchFamily="2" charset="0"/>
              <a:ea typeface="Roboto" pitchFamily="2" charset="0"/>
            </a:endParaRPr>
          </a:p>
        </p:txBody>
      </p:sp>
      <p:grpSp>
        <p:nvGrpSpPr>
          <p:cNvPr id="13" name="Group 12"/>
          <p:cNvGrpSpPr/>
          <p:nvPr/>
        </p:nvGrpSpPr>
        <p:grpSpPr>
          <a:xfrm>
            <a:off x="250825" y="4616450"/>
            <a:ext cx="9023345" cy="1642331"/>
            <a:chOff x="134625" y="5983191"/>
            <a:chExt cx="9023345" cy="1642331"/>
          </a:xfrm>
        </p:grpSpPr>
        <p:sp>
          <p:nvSpPr>
            <p:cNvPr id="10" name="Rectangle 9"/>
            <p:cNvSpPr/>
            <p:nvPr/>
          </p:nvSpPr>
          <p:spPr>
            <a:xfrm>
              <a:off x="1550670" y="6128547"/>
              <a:ext cx="7607300" cy="1477328"/>
            </a:xfrm>
            <a:prstGeom prst="rect">
              <a:avLst/>
            </a:prstGeom>
          </p:spPr>
          <p:txBody>
            <a:bodyPr wrap="square">
              <a:spAutoFit/>
            </a:bodyPr>
            <a:lstStyle/>
            <a:p>
              <a:r>
                <a:rPr lang="en-US" i="1" dirty="0"/>
                <a:t>S. </a:t>
              </a:r>
              <a:r>
                <a:rPr lang="en-US" i="1" dirty="0" err="1"/>
                <a:t>Valverde</a:t>
              </a:r>
              <a:r>
                <a:rPr lang="en-US" i="1" dirty="0"/>
                <a:t>, A. Oliver, Y. </a:t>
              </a:r>
              <a:r>
                <a:rPr lang="en-US" i="1" dirty="0" err="1"/>
                <a:t>Díez</a:t>
              </a:r>
              <a:r>
                <a:rPr lang="en-US" i="1" dirty="0"/>
                <a:t>, M. </a:t>
              </a:r>
              <a:r>
                <a:rPr lang="en-US" i="1" dirty="0" err="1"/>
                <a:t>Cabezas</a:t>
              </a:r>
              <a:r>
                <a:rPr lang="en-US" i="1" dirty="0"/>
                <a:t>, J.C. </a:t>
              </a:r>
              <a:r>
                <a:rPr lang="en-US" i="1" dirty="0" err="1"/>
                <a:t>Vilanova</a:t>
              </a:r>
              <a:r>
                <a:rPr lang="en-US" i="1" dirty="0"/>
                <a:t>, Ll. </a:t>
              </a:r>
              <a:r>
                <a:rPr lang="en-US" i="1" dirty="0" err="1"/>
                <a:t>Ramió-Torrentà</a:t>
              </a:r>
              <a:r>
                <a:rPr lang="en-US" i="1" dirty="0"/>
                <a:t>, </a:t>
              </a:r>
              <a:endParaRPr lang="en-US" i="1" dirty="0" smtClean="0"/>
            </a:p>
            <a:p>
              <a:r>
                <a:rPr lang="en-US" i="1" dirty="0" smtClean="0"/>
                <a:t>À</a:t>
              </a:r>
              <a:r>
                <a:rPr lang="en-US" i="1" dirty="0"/>
                <a:t>. </a:t>
              </a:r>
              <a:r>
                <a:rPr lang="en-US" i="1" dirty="0" err="1" smtClean="0"/>
                <a:t>Rovira</a:t>
              </a:r>
              <a:r>
                <a:rPr lang="en-US" i="1" dirty="0"/>
                <a:t>, and X. </a:t>
              </a:r>
              <a:r>
                <a:rPr lang="en-US" i="1" dirty="0" err="1"/>
                <a:t>Lladó</a:t>
              </a:r>
              <a:r>
                <a:rPr lang="en-US" i="1" dirty="0"/>
                <a:t>. "Evaluating the effects of white matter multiple </a:t>
              </a:r>
              <a:endParaRPr lang="en-US" i="1" dirty="0" smtClean="0"/>
            </a:p>
            <a:p>
              <a:r>
                <a:rPr lang="en-US" i="1" dirty="0" smtClean="0"/>
                <a:t>sclerosis lesions </a:t>
              </a:r>
              <a:r>
                <a:rPr lang="en-US" i="1" dirty="0"/>
                <a:t>on the volume estimation of six brain tissue segmentation methods". </a:t>
              </a:r>
              <a:r>
                <a:rPr lang="en-US" i="1" dirty="0" smtClean="0"/>
                <a:t>American </a:t>
              </a:r>
              <a:r>
                <a:rPr lang="en-US" i="1" dirty="0"/>
                <a:t>Journal of Neuroradiology, 36(6), pp. 1109-115, 2015</a:t>
              </a:r>
              <a:r>
                <a:rPr lang="en-US" i="1" dirty="0" smtClean="0"/>
                <a:t>.</a:t>
              </a:r>
            </a:p>
            <a:p>
              <a:r>
                <a:rPr lang="en-US" i="1" dirty="0" smtClean="0">
                  <a:solidFill>
                    <a:schemeClr val="accent5">
                      <a:lumMod val="75000"/>
                    </a:schemeClr>
                  </a:solidFill>
                </a:rPr>
                <a:t>[</a:t>
              </a:r>
              <a:r>
                <a:rPr lang="en-US" i="1" dirty="0">
                  <a:solidFill>
                    <a:schemeClr val="accent5">
                      <a:lumMod val="75000"/>
                    </a:schemeClr>
                  </a:solidFill>
                </a:rPr>
                <a:t>JCR RNMMI IF </a:t>
              </a:r>
              <a:r>
                <a:rPr lang="en-US" i="1" dirty="0" smtClean="0">
                  <a:solidFill>
                    <a:schemeClr val="accent5">
                      <a:lumMod val="75000"/>
                    </a:schemeClr>
                  </a:solidFill>
                </a:rPr>
                <a:t>3.589</a:t>
              </a:r>
              <a:r>
                <a:rPr lang="en-US" i="1" dirty="0">
                  <a:solidFill>
                    <a:schemeClr val="accent5">
                      <a:lumMod val="75000"/>
                    </a:schemeClr>
                  </a:solidFill>
                </a:rPr>
                <a:t>, Q1(19/125)]</a:t>
              </a:r>
              <a:endParaRPr lang="en-US" i="1" dirty="0">
                <a:solidFill>
                  <a:schemeClr val="accent5">
                    <a:lumMod val="75000"/>
                  </a:schemeClr>
                </a:solidFill>
                <a:latin typeface="Roboto" pitchFamily="2" charset="0"/>
                <a:ea typeface="Roboto" pitchFamily="2" charset="0"/>
              </a:endParaRPr>
            </a:p>
          </p:txBody>
        </p:sp>
        <p:pic>
          <p:nvPicPr>
            <p:cNvPr id="12" name="Picture 11"/>
            <p:cNvPicPr>
              <a:picLocks noChangeAspect="1"/>
            </p:cNvPicPr>
            <p:nvPr/>
          </p:nvPicPr>
          <p:blipFill>
            <a:blip r:embed="rId4"/>
            <a:stretch>
              <a:fillRect/>
            </a:stretch>
          </p:blipFill>
          <p:spPr>
            <a:xfrm>
              <a:off x="134625" y="5983191"/>
              <a:ext cx="1222375" cy="1642331"/>
            </a:xfrm>
            <a:prstGeom prst="rect">
              <a:avLst/>
            </a:prstGeom>
          </p:spPr>
        </p:pic>
      </p:grpSp>
      <p:sp>
        <p:nvSpPr>
          <p:cNvPr id="14" name="Rectangle 13"/>
          <p:cNvSpPr/>
          <p:nvPr/>
        </p:nvSpPr>
        <p:spPr>
          <a:xfrm>
            <a:off x="131122" y="1434669"/>
            <a:ext cx="8257228" cy="369332"/>
          </a:xfrm>
          <a:prstGeom prst="rect">
            <a:avLst/>
          </a:prstGeom>
        </p:spPr>
        <p:txBody>
          <a:bodyPr wrap="square">
            <a:spAutoFit/>
          </a:bodyPr>
          <a:lstStyle/>
          <a:p>
            <a:r>
              <a:rPr lang="es-ES" b="1" dirty="0" err="1">
                <a:solidFill>
                  <a:schemeClr val="accent5">
                    <a:lumMod val="75000"/>
                  </a:schemeClr>
                </a:solidFill>
                <a:latin typeface="Roboto" pitchFamily="2" charset="0"/>
                <a:ea typeface="Roboto" pitchFamily="2" charset="0"/>
              </a:rPr>
              <a:t>Section</a:t>
            </a:r>
            <a:r>
              <a:rPr lang="es-ES" b="1" dirty="0">
                <a:solidFill>
                  <a:schemeClr val="accent5">
                    <a:lumMod val="75000"/>
                  </a:schemeClr>
                </a:solidFill>
                <a:latin typeface="Roboto" pitchFamily="2" charset="0"/>
                <a:ea typeface="Roboto" pitchFamily="2" charset="0"/>
              </a:rPr>
              <a:t> </a:t>
            </a:r>
            <a:r>
              <a:rPr lang="es-ES" b="1" dirty="0" smtClean="0">
                <a:solidFill>
                  <a:schemeClr val="accent5">
                    <a:lumMod val="75000"/>
                  </a:schemeClr>
                </a:solidFill>
                <a:latin typeface="Roboto" pitchFamily="2" charset="0"/>
                <a:ea typeface="Roboto" pitchFamily="2" charset="0"/>
              </a:rPr>
              <a:t>1</a:t>
            </a:r>
            <a:r>
              <a:rPr lang="es-ES" dirty="0" smtClean="0">
                <a:latin typeface="Roboto" pitchFamily="2" charset="0"/>
                <a:ea typeface="Roboto" pitchFamily="2" charset="0"/>
              </a:rPr>
              <a:t>: </a:t>
            </a:r>
            <a:r>
              <a:rPr lang="es-ES" b="1" dirty="0" err="1">
                <a:latin typeface="Roboto" pitchFamily="2" charset="0"/>
                <a:ea typeface="Roboto" pitchFamily="2" charset="0"/>
              </a:rPr>
              <a:t>the</a:t>
            </a:r>
            <a:r>
              <a:rPr lang="es-ES" b="1" dirty="0">
                <a:latin typeface="Roboto" pitchFamily="2" charset="0"/>
                <a:ea typeface="Roboto" pitchFamily="2" charset="0"/>
              </a:rPr>
              <a:t> </a:t>
            </a:r>
            <a:r>
              <a:rPr lang="es-ES" b="1" dirty="0" err="1">
                <a:latin typeface="Roboto" pitchFamily="2" charset="0"/>
                <a:ea typeface="Roboto" pitchFamily="2" charset="0"/>
              </a:rPr>
              <a:t>state</a:t>
            </a:r>
            <a:r>
              <a:rPr lang="es-ES" b="1" dirty="0">
                <a:latin typeface="Roboto" pitchFamily="2" charset="0"/>
                <a:ea typeface="Roboto" pitchFamily="2" charset="0"/>
              </a:rPr>
              <a:t> of </a:t>
            </a:r>
            <a:r>
              <a:rPr lang="es-ES" b="1" dirty="0" err="1">
                <a:latin typeface="Roboto" pitchFamily="2" charset="0"/>
                <a:ea typeface="Roboto" pitchFamily="2" charset="0"/>
              </a:rPr>
              <a:t>the</a:t>
            </a:r>
            <a:r>
              <a:rPr lang="es-ES" b="1" dirty="0">
                <a:latin typeface="Roboto" pitchFamily="2" charset="0"/>
                <a:ea typeface="Roboto" pitchFamily="2" charset="0"/>
              </a:rPr>
              <a:t> art in </a:t>
            </a:r>
            <a:r>
              <a:rPr lang="es-ES" b="1" dirty="0" err="1">
                <a:latin typeface="Roboto" pitchFamily="2" charset="0"/>
                <a:ea typeface="Roboto" pitchFamily="2" charset="0"/>
              </a:rPr>
              <a:t>automated</a:t>
            </a:r>
            <a:r>
              <a:rPr lang="es-ES" b="1" dirty="0">
                <a:latin typeface="Roboto" pitchFamily="2" charset="0"/>
                <a:ea typeface="Roboto" pitchFamily="2" charset="0"/>
              </a:rPr>
              <a:t> </a:t>
            </a:r>
            <a:r>
              <a:rPr lang="es-ES" b="1" dirty="0" err="1">
                <a:latin typeface="Roboto" pitchFamily="2" charset="0"/>
                <a:ea typeface="Roboto" pitchFamily="2" charset="0"/>
              </a:rPr>
              <a:t>tissue</a:t>
            </a:r>
            <a:r>
              <a:rPr lang="es-ES" b="1" dirty="0">
                <a:latin typeface="Roboto" pitchFamily="2" charset="0"/>
                <a:ea typeface="Roboto" pitchFamily="2" charset="0"/>
              </a:rPr>
              <a:t> </a:t>
            </a:r>
            <a:r>
              <a:rPr lang="es-ES" b="1" dirty="0" err="1">
                <a:latin typeface="Roboto" pitchFamily="2" charset="0"/>
                <a:ea typeface="Roboto" pitchFamily="2" charset="0"/>
              </a:rPr>
              <a:t>segmentation</a:t>
            </a:r>
            <a:endParaRPr lang="es-ES" i="1" dirty="0">
              <a:latin typeface="Roboto" pitchFamily="2" charset="0"/>
              <a:ea typeface="Roboto" pitchFamily="2" charset="0"/>
            </a:endParaRPr>
          </a:p>
        </p:txBody>
      </p:sp>
      <p:sp>
        <p:nvSpPr>
          <p:cNvPr id="5" name="Slide Number Placeholder 4"/>
          <p:cNvSpPr>
            <a:spLocks noGrp="1"/>
          </p:cNvSpPr>
          <p:nvPr>
            <p:ph type="sldNum" sz="quarter" idx="12"/>
          </p:nvPr>
        </p:nvSpPr>
        <p:spPr/>
        <p:txBody>
          <a:bodyPr/>
          <a:lstStyle/>
          <a:p>
            <a:fld id="{227F3176-F9F6-45D0-9446-6BF35B4A50FB}" type="slidenum">
              <a:rPr lang="en-US" smtClean="0"/>
              <a:pPr/>
              <a:t>69</a:t>
            </a:fld>
            <a:r>
              <a:rPr lang="en-US" smtClean="0"/>
              <a:t> / 75</a:t>
            </a:r>
            <a:endParaRPr lang="en-US" dirty="0"/>
          </a:p>
        </p:txBody>
      </p:sp>
    </p:spTree>
    <p:extLst>
      <p:ext uri="{BB962C8B-B14F-4D97-AF65-F5344CB8AC3E}">
        <p14:creationId xmlns:p14="http://schemas.microsoft.com/office/powerpoint/2010/main" val="94497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2998" y="72814"/>
            <a:ext cx="2143536" cy="523220"/>
          </a:xfrm>
          <a:prstGeom prst="rect">
            <a:avLst/>
          </a:prstGeom>
          <a:noFill/>
        </p:spPr>
        <p:txBody>
          <a:bodyPr wrap="none" rtlCol="0">
            <a:spAutoFit/>
          </a:bodyPr>
          <a:lstStyle/>
          <a:p>
            <a:r>
              <a:rPr lang="es-ES" sz="2800" b="1" dirty="0">
                <a:latin typeface="Roboto" pitchFamily="2" charset="0"/>
                <a:ea typeface="Roboto" pitchFamily="2" charset="0"/>
              </a:rPr>
              <a:t>MRI and MS</a:t>
            </a:r>
            <a:endParaRPr lang="en-US" sz="2800" b="1" dirty="0">
              <a:latin typeface="Roboto" pitchFamily="2" charset="0"/>
              <a:ea typeface="Roboto" pitchFamily="2" charset="0"/>
            </a:endParaRPr>
          </a:p>
        </p:txBody>
      </p:sp>
      <p:sp>
        <p:nvSpPr>
          <p:cNvPr id="2" name="Rectangle 1"/>
          <p:cNvSpPr/>
          <p:nvPr/>
        </p:nvSpPr>
        <p:spPr>
          <a:xfrm>
            <a:off x="146481" y="950419"/>
            <a:ext cx="4175919" cy="923330"/>
          </a:xfrm>
          <a:prstGeom prst="rect">
            <a:avLst/>
          </a:prstGeom>
        </p:spPr>
        <p:txBody>
          <a:bodyPr wrap="square">
            <a:spAutoFit/>
          </a:bodyPr>
          <a:lstStyle/>
          <a:p>
            <a:pPr algn="just"/>
            <a:r>
              <a:rPr lang="en-US" b="1" dirty="0" smtClean="0">
                <a:latin typeface="Roboto" pitchFamily="2" charset="0"/>
                <a:ea typeface="Roboto" pitchFamily="2" charset="0"/>
              </a:rPr>
              <a:t>Structural</a:t>
            </a:r>
            <a:r>
              <a:rPr lang="en-US" dirty="0" smtClean="0">
                <a:latin typeface="Roboto" pitchFamily="2" charset="0"/>
                <a:ea typeface="Roboto" pitchFamily="2" charset="0"/>
              </a:rPr>
              <a:t> </a:t>
            </a:r>
            <a:r>
              <a:rPr lang="en-US" b="1" dirty="0" smtClean="0">
                <a:solidFill>
                  <a:schemeClr val="accent5">
                    <a:lumMod val="75000"/>
                  </a:schemeClr>
                </a:solidFill>
                <a:latin typeface="Roboto" pitchFamily="2" charset="0"/>
                <a:ea typeface="Roboto" pitchFamily="2" charset="0"/>
              </a:rPr>
              <a:t>MRI</a:t>
            </a:r>
            <a:r>
              <a:rPr lang="en-US" dirty="0" smtClean="0">
                <a:latin typeface="Roboto" pitchFamily="2" charset="0"/>
                <a:ea typeface="Roboto" pitchFamily="2" charset="0"/>
              </a:rPr>
              <a:t> provides evidence of the dissemination </a:t>
            </a:r>
            <a:r>
              <a:rPr lang="en-US" dirty="0">
                <a:latin typeface="Roboto" pitchFamily="2" charset="0"/>
                <a:ea typeface="Roboto" pitchFamily="2" charset="0"/>
              </a:rPr>
              <a:t>of </a:t>
            </a:r>
            <a:r>
              <a:rPr lang="en-US" b="1" dirty="0">
                <a:solidFill>
                  <a:schemeClr val="accent5">
                    <a:lumMod val="75000"/>
                  </a:schemeClr>
                </a:solidFill>
                <a:latin typeface="Roboto" pitchFamily="2" charset="0"/>
                <a:ea typeface="Roboto" pitchFamily="2" charset="0"/>
              </a:rPr>
              <a:t>WM</a:t>
            </a:r>
            <a:r>
              <a:rPr lang="en-US" dirty="0">
                <a:latin typeface="Roboto" pitchFamily="2" charset="0"/>
                <a:ea typeface="Roboto" pitchFamily="2" charset="0"/>
              </a:rPr>
              <a:t> </a:t>
            </a:r>
            <a:r>
              <a:rPr lang="en-US" b="1" dirty="0">
                <a:solidFill>
                  <a:schemeClr val="accent5">
                    <a:lumMod val="75000"/>
                  </a:schemeClr>
                </a:solidFill>
                <a:latin typeface="Roboto" pitchFamily="2" charset="0"/>
                <a:ea typeface="Roboto" pitchFamily="2" charset="0"/>
              </a:rPr>
              <a:t>lesions</a:t>
            </a:r>
            <a:r>
              <a:rPr lang="en-US" dirty="0">
                <a:latin typeface="Roboto" pitchFamily="2" charset="0"/>
                <a:ea typeface="Roboto" pitchFamily="2" charset="0"/>
              </a:rPr>
              <a:t> in </a:t>
            </a:r>
            <a:r>
              <a:rPr lang="en-US" b="1" dirty="0">
                <a:latin typeface="Roboto" pitchFamily="2" charset="0"/>
                <a:ea typeface="Roboto" pitchFamily="2" charset="0"/>
              </a:rPr>
              <a:t>space</a:t>
            </a:r>
            <a:r>
              <a:rPr lang="en-US" dirty="0">
                <a:latin typeface="Roboto" pitchFamily="2" charset="0"/>
                <a:ea typeface="Roboto" pitchFamily="2" charset="0"/>
              </a:rPr>
              <a:t> and </a:t>
            </a:r>
            <a:r>
              <a:rPr lang="en-US" b="1" dirty="0">
                <a:latin typeface="Roboto" pitchFamily="2" charset="0"/>
                <a:ea typeface="Roboto" pitchFamily="2" charset="0"/>
              </a:rPr>
              <a:t>time</a:t>
            </a:r>
            <a:r>
              <a:rPr lang="en-US" dirty="0">
                <a:latin typeface="Roboto" pitchFamily="2" charset="0"/>
                <a:ea typeface="Roboto" pitchFamily="2" charset="0"/>
              </a:rPr>
              <a:t> (McDonald criteria</a:t>
            </a:r>
            <a:r>
              <a:rPr lang="en-US" dirty="0" smtClean="0">
                <a:latin typeface="Roboto" pitchFamily="2" charset="0"/>
                <a:ea typeface="Roboto" pitchFamily="2" charset="0"/>
              </a:rPr>
              <a:t>)</a:t>
            </a:r>
            <a:endParaRPr lang="en-US" dirty="0">
              <a:latin typeface="Roboto" pitchFamily="2" charset="0"/>
              <a:ea typeface="Roboto" pitchFamily="2" charset="0"/>
            </a:endParaRPr>
          </a:p>
        </p:txBody>
      </p:sp>
      <p:sp>
        <p:nvSpPr>
          <p:cNvPr id="3" name="Rectangle 2"/>
          <p:cNvSpPr/>
          <p:nvPr/>
        </p:nvSpPr>
        <p:spPr>
          <a:xfrm>
            <a:off x="146481" y="2631869"/>
            <a:ext cx="4175919" cy="1754326"/>
          </a:xfrm>
          <a:prstGeom prst="rect">
            <a:avLst/>
          </a:prstGeom>
        </p:spPr>
        <p:txBody>
          <a:bodyPr wrap="square">
            <a:spAutoFit/>
          </a:bodyPr>
          <a:lstStyle/>
          <a:p>
            <a:pPr algn="just"/>
            <a:r>
              <a:rPr lang="en-US" b="1" dirty="0" smtClean="0">
                <a:latin typeface="Roboto" pitchFamily="2" charset="0"/>
                <a:ea typeface="Roboto" pitchFamily="2" charset="0"/>
              </a:rPr>
              <a:t>Correlation</a:t>
            </a:r>
            <a:r>
              <a:rPr lang="en-US" dirty="0" smtClean="0">
                <a:latin typeface="Roboto" pitchFamily="2" charset="0"/>
                <a:ea typeface="Roboto" pitchFamily="2" charset="0"/>
              </a:rPr>
              <a:t> </a:t>
            </a:r>
            <a:r>
              <a:rPr lang="en-US" dirty="0">
                <a:latin typeface="Roboto" pitchFamily="2" charset="0"/>
                <a:ea typeface="Roboto" pitchFamily="2" charset="0"/>
              </a:rPr>
              <a:t>between </a:t>
            </a:r>
            <a:r>
              <a:rPr lang="en-US" b="1" dirty="0">
                <a:solidFill>
                  <a:schemeClr val="accent5">
                    <a:lumMod val="75000"/>
                  </a:schemeClr>
                </a:solidFill>
                <a:latin typeface="Roboto" pitchFamily="2" charset="0"/>
                <a:ea typeface="Roboto" pitchFamily="2" charset="0"/>
              </a:rPr>
              <a:t>MRI</a:t>
            </a:r>
            <a:r>
              <a:rPr lang="en-US" dirty="0">
                <a:latin typeface="Roboto" pitchFamily="2" charset="0"/>
                <a:ea typeface="Roboto" pitchFamily="2" charset="0"/>
              </a:rPr>
              <a:t> brain tissue </a:t>
            </a:r>
            <a:r>
              <a:rPr lang="en-US" b="1" dirty="0" smtClean="0">
                <a:latin typeface="Roboto" pitchFamily="2" charset="0"/>
                <a:ea typeface="Roboto" pitchFamily="2" charset="0"/>
              </a:rPr>
              <a:t>atrophy</a:t>
            </a:r>
            <a:r>
              <a:rPr lang="en-US" dirty="0" smtClean="0">
                <a:latin typeface="Roboto" pitchFamily="2" charset="0"/>
                <a:ea typeface="Roboto" pitchFamily="2" charset="0"/>
              </a:rPr>
              <a:t> </a:t>
            </a:r>
            <a:r>
              <a:rPr lang="en-US" dirty="0">
                <a:latin typeface="Roboto" pitchFamily="2" charset="0"/>
                <a:ea typeface="Roboto" pitchFamily="2" charset="0"/>
              </a:rPr>
              <a:t>and </a:t>
            </a:r>
            <a:r>
              <a:rPr lang="en-US" b="1" dirty="0">
                <a:latin typeface="Roboto" pitchFamily="2" charset="0"/>
                <a:ea typeface="Roboto" pitchFamily="2" charset="0"/>
              </a:rPr>
              <a:t>MS</a:t>
            </a:r>
            <a:r>
              <a:rPr lang="en-US" dirty="0">
                <a:latin typeface="Roboto" pitchFamily="2" charset="0"/>
                <a:ea typeface="Roboto" pitchFamily="2" charset="0"/>
              </a:rPr>
              <a:t> disability </a:t>
            </a:r>
            <a:r>
              <a:rPr lang="en-US" dirty="0" smtClean="0">
                <a:latin typeface="Roboto" pitchFamily="2" charset="0"/>
                <a:ea typeface="Roboto" pitchFamily="2" charset="0"/>
              </a:rPr>
              <a:t>status, especially </a:t>
            </a:r>
            <a:r>
              <a:rPr lang="en-US" b="1" dirty="0" smtClean="0">
                <a:latin typeface="Roboto" pitchFamily="2" charset="0"/>
                <a:ea typeface="Roboto" pitchFamily="2" charset="0"/>
              </a:rPr>
              <a:t>GM</a:t>
            </a:r>
            <a:r>
              <a:rPr lang="en-US" dirty="0" smtClean="0">
                <a:latin typeface="Roboto" pitchFamily="2" charset="0"/>
                <a:ea typeface="Roboto" pitchFamily="2" charset="0"/>
              </a:rPr>
              <a:t> atrophy</a:t>
            </a:r>
            <a:endParaRPr lang="en-US" i="1" dirty="0" smtClean="0">
              <a:latin typeface="Roboto" pitchFamily="2" charset="0"/>
              <a:ea typeface="Roboto" pitchFamily="2" charset="0"/>
            </a:endParaRPr>
          </a:p>
          <a:p>
            <a:pPr algn="just"/>
            <a:r>
              <a:rPr lang="en-US" dirty="0" smtClean="0">
                <a:latin typeface="Roboto" pitchFamily="2" charset="0"/>
                <a:ea typeface="Roboto" pitchFamily="2" charset="0"/>
              </a:rPr>
              <a:t>  </a:t>
            </a:r>
            <a:endParaRPr lang="en-US" dirty="0">
              <a:latin typeface="Roboto" pitchFamily="2" charset="0"/>
              <a:ea typeface="Roboto" pitchFamily="2" charset="0"/>
            </a:endParaRPr>
          </a:p>
          <a:p>
            <a:pPr algn="just"/>
            <a:endParaRPr lang="en-US" dirty="0">
              <a:latin typeface="Roboto" pitchFamily="2" charset="0"/>
              <a:ea typeface="Roboto" pitchFamily="2" charset="0"/>
            </a:endParaRPr>
          </a:p>
          <a:p>
            <a:pPr algn="just"/>
            <a:endParaRPr lang="en-US" dirty="0">
              <a:latin typeface="Roboto" pitchFamily="2" charset="0"/>
              <a:ea typeface="Roboto" pitchFamily="2" charset="0"/>
            </a:endParaRPr>
          </a:p>
        </p:txBody>
      </p:sp>
      <p:grpSp>
        <p:nvGrpSpPr>
          <p:cNvPr id="13" name="Group 12"/>
          <p:cNvGrpSpPr/>
          <p:nvPr/>
        </p:nvGrpSpPr>
        <p:grpSpPr>
          <a:xfrm>
            <a:off x="6972188" y="852258"/>
            <a:ext cx="1677617" cy="2125977"/>
            <a:chOff x="6972186" y="852256"/>
            <a:chExt cx="1677617" cy="2125977"/>
          </a:xfrm>
        </p:grpSpPr>
        <p:pic>
          <p:nvPicPr>
            <p:cNvPr id="11" name="Picture 10"/>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6972186" y="852256"/>
              <a:ext cx="1677617" cy="1778490"/>
            </a:xfrm>
            <a:prstGeom prst="rect">
              <a:avLst/>
            </a:prstGeom>
            <a:ln>
              <a:noFill/>
            </a:ln>
          </p:spPr>
        </p:pic>
        <p:sp>
          <p:nvSpPr>
            <p:cNvPr id="5" name="TextBox 4"/>
            <p:cNvSpPr txBox="1"/>
            <p:nvPr/>
          </p:nvSpPr>
          <p:spPr>
            <a:xfrm>
              <a:off x="7169146" y="2608901"/>
              <a:ext cx="1176925" cy="369332"/>
            </a:xfrm>
            <a:prstGeom prst="rect">
              <a:avLst/>
            </a:prstGeom>
            <a:noFill/>
          </p:spPr>
          <p:txBody>
            <a:bodyPr wrap="none" rtlCol="0">
              <a:spAutoFit/>
            </a:bodyPr>
            <a:lstStyle/>
            <a:p>
              <a:r>
                <a:rPr lang="es-ES" dirty="0">
                  <a:latin typeface="Roboto" pitchFamily="2" charset="0"/>
                  <a:ea typeface="Roboto" pitchFamily="2" charset="0"/>
                </a:rPr>
                <a:t>12 </a:t>
              </a:r>
              <a:r>
                <a:rPr lang="es-ES" dirty="0" err="1">
                  <a:latin typeface="Roboto" pitchFamily="2" charset="0"/>
                  <a:ea typeface="Roboto" pitchFamily="2" charset="0"/>
                </a:rPr>
                <a:t>month</a:t>
              </a:r>
              <a:endParaRPr lang="en-US" dirty="0">
                <a:latin typeface="Roboto" pitchFamily="2" charset="0"/>
                <a:ea typeface="Roboto" pitchFamily="2" charset="0"/>
              </a:endParaRPr>
            </a:p>
          </p:txBody>
        </p:sp>
      </p:grpSp>
      <p:sp>
        <p:nvSpPr>
          <p:cNvPr id="14" name="Rectangle 13"/>
          <p:cNvSpPr/>
          <p:nvPr/>
        </p:nvSpPr>
        <p:spPr>
          <a:xfrm>
            <a:off x="146483" y="1569993"/>
            <a:ext cx="184731" cy="369332"/>
          </a:xfrm>
          <a:prstGeom prst="rect">
            <a:avLst/>
          </a:prstGeom>
        </p:spPr>
        <p:txBody>
          <a:bodyPr wrap="none">
            <a:spAutoFit/>
          </a:bodyPr>
          <a:lstStyle/>
          <a:p>
            <a:endParaRPr lang="en-US" dirty="0">
              <a:latin typeface="Roboto" pitchFamily="2" charset="0"/>
              <a:ea typeface="Roboto" pitchFamily="2" charset="0"/>
            </a:endParaRPr>
          </a:p>
        </p:txBody>
      </p:sp>
      <p:grpSp>
        <p:nvGrpSpPr>
          <p:cNvPr id="6" name="Group 5"/>
          <p:cNvGrpSpPr/>
          <p:nvPr/>
        </p:nvGrpSpPr>
        <p:grpSpPr>
          <a:xfrm>
            <a:off x="4868489" y="872184"/>
            <a:ext cx="1677617" cy="2124962"/>
            <a:chOff x="4900474" y="852256"/>
            <a:chExt cx="1677617" cy="2124962"/>
          </a:xfrm>
        </p:grpSpPr>
        <p:pic>
          <p:nvPicPr>
            <p:cNvPr id="10" name="Picture 9"/>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4900474" y="852256"/>
              <a:ext cx="1677617" cy="1778490"/>
            </a:xfrm>
            <a:prstGeom prst="rect">
              <a:avLst/>
            </a:prstGeom>
            <a:ln>
              <a:noFill/>
            </a:ln>
          </p:spPr>
        </p:pic>
        <p:sp>
          <p:nvSpPr>
            <p:cNvPr id="12" name="TextBox 11"/>
            <p:cNvSpPr txBox="1"/>
            <p:nvPr/>
          </p:nvSpPr>
          <p:spPr>
            <a:xfrm>
              <a:off x="5217467" y="2607886"/>
              <a:ext cx="1050288" cy="369332"/>
            </a:xfrm>
            <a:prstGeom prst="rect">
              <a:avLst/>
            </a:prstGeom>
            <a:noFill/>
          </p:spPr>
          <p:txBody>
            <a:bodyPr wrap="none" rtlCol="0">
              <a:spAutoFit/>
            </a:bodyPr>
            <a:lstStyle/>
            <a:p>
              <a:r>
                <a:rPr lang="es-ES" dirty="0" err="1" smtClean="0">
                  <a:latin typeface="Roboto" pitchFamily="2" charset="0"/>
                  <a:ea typeface="Roboto" pitchFamily="2" charset="0"/>
                </a:rPr>
                <a:t>baseline</a:t>
              </a:r>
              <a:endParaRPr lang="en-US" dirty="0">
                <a:latin typeface="Roboto" pitchFamily="2" charset="0"/>
                <a:ea typeface="Roboto" pitchFamily="2" charset="0"/>
              </a:endParaRPr>
            </a:p>
          </p:txBody>
        </p:sp>
      </p:grpSp>
      <p:sp>
        <p:nvSpPr>
          <p:cNvPr id="37" name="TextBox 36"/>
          <p:cNvSpPr txBox="1"/>
          <p:nvPr/>
        </p:nvSpPr>
        <p:spPr>
          <a:xfrm>
            <a:off x="5089709" y="2925846"/>
            <a:ext cx="1285929" cy="276999"/>
          </a:xfrm>
          <a:prstGeom prst="rect">
            <a:avLst/>
          </a:prstGeom>
          <a:noFill/>
        </p:spPr>
        <p:txBody>
          <a:bodyPr wrap="none" rtlCol="0">
            <a:spAutoFit/>
          </a:bodyPr>
          <a:lstStyle/>
          <a:p>
            <a:r>
              <a:rPr lang="es-ES" sz="1200" i="1" dirty="0" err="1">
                <a:solidFill>
                  <a:srgbClr val="FF0000"/>
                </a:solidFill>
                <a:latin typeface="Roboto" pitchFamily="2" charset="0"/>
                <a:ea typeface="Roboto" pitchFamily="2" charset="0"/>
              </a:rPr>
              <a:t>l</a:t>
            </a:r>
            <a:r>
              <a:rPr lang="es-ES" sz="1200" i="1" dirty="0" err="1" smtClean="0">
                <a:solidFill>
                  <a:srgbClr val="FF0000"/>
                </a:solidFill>
                <a:latin typeface="Roboto" pitchFamily="2" charset="0"/>
                <a:ea typeface="Roboto" pitchFamily="2" charset="0"/>
              </a:rPr>
              <a:t>esions</a:t>
            </a:r>
            <a:r>
              <a:rPr lang="es-ES" sz="1200" i="1" dirty="0" smtClean="0">
                <a:solidFill>
                  <a:srgbClr val="FF0000"/>
                </a:solidFill>
                <a:latin typeface="Roboto" pitchFamily="2" charset="0"/>
                <a:ea typeface="Roboto" pitchFamily="2" charset="0"/>
              </a:rPr>
              <a:t> at time t</a:t>
            </a:r>
            <a:endParaRPr lang="en-US" sz="1200" i="1" dirty="0">
              <a:solidFill>
                <a:srgbClr val="FF0000"/>
              </a:solidFill>
              <a:latin typeface="Roboto" pitchFamily="2" charset="0"/>
              <a:ea typeface="Roboto" pitchFamily="2" charset="0"/>
            </a:endParaRPr>
          </a:p>
        </p:txBody>
      </p:sp>
      <p:grpSp>
        <p:nvGrpSpPr>
          <p:cNvPr id="16" name="Group 15"/>
          <p:cNvGrpSpPr/>
          <p:nvPr/>
        </p:nvGrpSpPr>
        <p:grpSpPr>
          <a:xfrm>
            <a:off x="5272378" y="1265928"/>
            <a:ext cx="743632" cy="777683"/>
            <a:chOff x="5272378" y="1265928"/>
            <a:chExt cx="743632" cy="777683"/>
          </a:xfrm>
        </p:grpSpPr>
        <p:sp>
          <p:nvSpPr>
            <p:cNvPr id="18" name="Oval 17"/>
            <p:cNvSpPr/>
            <p:nvPr/>
          </p:nvSpPr>
          <p:spPr>
            <a:xfrm>
              <a:off x="5333338" y="1265928"/>
              <a:ext cx="323750" cy="273585"/>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p:cNvSpPr/>
            <p:nvPr/>
          </p:nvSpPr>
          <p:spPr>
            <a:xfrm>
              <a:off x="5272378" y="1770026"/>
              <a:ext cx="323750" cy="273585"/>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p:cNvSpPr/>
            <p:nvPr/>
          </p:nvSpPr>
          <p:spPr>
            <a:xfrm>
              <a:off x="5692260" y="1496441"/>
              <a:ext cx="323750" cy="273585"/>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1" name="Group 40"/>
          <p:cNvGrpSpPr/>
          <p:nvPr/>
        </p:nvGrpSpPr>
        <p:grpSpPr>
          <a:xfrm>
            <a:off x="5596128" y="1402721"/>
            <a:ext cx="2944395" cy="1780804"/>
            <a:chOff x="5596128" y="1402721"/>
            <a:chExt cx="2944395" cy="1780804"/>
          </a:xfrm>
        </p:grpSpPr>
        <p:sp>
          <p:nvSpPr>
            <p:cNvPr id="38" name="TextBox 37"/>
            <p:cNvSpPr txBox="1"/>
            <p:nvPr/>
          </p:nvSpPr>
          <p:spPr>
            <a:xfrm>
              <a:off x="7081469" y="2906526"/>
              <a:ext cx="1459054" cy="276999"/>
            </a:xfrm>
            <a:prstGeom prst="rect">
              <a:avLst/>
            </a:prstGeom>
            <a:noFill/>
          </p:spPr>
          <p:txBody>
            <a:bodyPr wrap="none" rtlCol="0">
              <a:spAutoFit/>
            </a:bodyPr>
            <a:lstStyle/>
            <a:p>
              <a:r>
                <a:rPr lang="es-ES" sz="1200" i="1" dirty="0" err="1">
                  <a:solidFill>
                    <a:srgbClr val="FF0000"/>
                  </a:solidFill>
                  <a:latin typeface="Roboto" pitchFamily="2" charset="0"/>
                  <a:ea typeface="Roboto" pitchFamily="2" charset="0"/>
                </a:rPr>
                <a:t>l</a:t>
              </a:r>
              <a:r>
                <a:rPr lang="es-ES" sz="1200" i="1" dirty="0" err="1" smtClean="0">
                  <a:solidFill>
                    <a:srgbClr val="FF0000"/>
                  </a:solidFill>
                  <a:latin typeface="Roboto" pitchFamily="2" charset="0"/>
                  <a:ea typeface="Roboto" pitchFamily="2" charset="0"/>
                </a:rPr>
                <a:t>esions</a:t>
              </a:r>
              <a:r>
                <a:rPr lang="es-ES" sz="1200" i="1" dirty="0" smtClean="0">
                  <a:solidFill>
                    <a:srgbClr val="FF0000"/>
                  </a:solidFill>
                  <a:latin typeface="Roboto" pitchFamily="2" charset="0"/>
                  <a:ea typeface="Roboto" pitchFamily="2" charset="0"/>
                </a:rPr>
                <a:t> at time t+1</a:t>
              </a:r>
              <a:endParaRPr lang="en-US" sz="1200" i="1" dirty="0">
                <a:solidFill>
                  <a:srgbClr val="FF0000"/>
                </a:solidFill>
                <a:latin typeface="Roboto" pitchFamily="2" charset="0"/>
                <a:ea typeface="Roboto" pitchFamily="2" charset="0"/>
              </a:endParaRPr>
            </a:p>
          </p:txBody>
        </p:sp>
        <p:grpSp>
          <p:nvGrpSpPr>
            <p:cNvPr id="35" name="Group 34"/>
            <p:cNvGrpSpPr/>
            <p:nvPr/>
          </p:nvGrpSpPr>
          <p:grpSpPr>
            <a:xfrm>
              <a:off x="5596128" y="1402721"/>
              <a:ext cx="2255612" cy="504098"/>
              <a:chOff x="5596128" y="1402721"/>
              <a:chExt cx="2255612" cy="504098"/>
            </a:xfrm>
          </p:grpSpPr>
          <p:cxnSp>
            <p:nvCxnSpPr>
              <p:cNvPr id="24" name="Straight Arrow Connector 23"/>
              <p:cNvCxnSpPr>
                <a:stCxn id="18" idx="6"/>
              </p:cNvCxnSpPr>
              <p:nvPr/>
            </p:nvCxnSpPr>
            <p:spPr>
              <a:xfrm>
                <a:off x="5657088" y="1402721"/>
                <a:ext cx="1834896"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6"/>
              </p:cNvCxnSpPr>
              <p:nvPr/>
            </p:nvCxnSpPr>
            <p:spPr>
              <a:xfrm flipV="1">
                <a:off x="6016010" y="1625698"/>
                <a:ext cx="1835730" cy="7536"/>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0" idx="6"/>
              </p:cNvCxnSpPr>
              <p:nvPr/>
            </p:nvCxnSpPr>
            <p:spPr>
              <a:xfrm flipV="1">
                <a:off x="5596128" y="1901476"/>
                <a:ext cx="1826804" cy="534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7331405" y="1533917"/>
            <a:ext cx="1040670" cy="1887352"/>
            <a:chOff x="7331405" y="1533917"/>
            <a:chExt cx="1040670" cy="1887352"/>
          </a:xfrm>
        </p:grpSpPr>
        <p:sp>
          <p:nvSpPr>
            <p:cNvPr id="39" name="TextBox 38"/>
            <p:cNvSpPr txBox="1"/>
            <p:nvPr/>
          </p:nvSpPr>
          <p:spPr>
            <a:xfrm>
              <a:off x="7331405" y="3144270"/>
              <a:ext cx="1040670" cy="276999"/>
            </a:xfrm>
            <a:prstGeom prst="rect">
              <a:avLst/>
            </a:prstGeom>
            <a:noFill/>
          </p:spPr>
          <p:txBody>
            <a:bodyPr wrap="none" rtlCol="0">
              <a:spAutoFit/>
            </a:bodyPr>
            <a:lstStyle/>
            <a:p>
              <a:r>
                <a:rPr lang="es-ES" sz="1200" b="1" i="1" dirty="0">
                  <a:solidFill>
                    <a:schemeClr val="accent6"/>
                  </a:solidFill>
                  <a:latin typeface="Roboto" pitchFamily="2" charset="0"/>
                  <a:ea typeface="Roboto" pitchFamily="2" charset="0"/>
                </a:rPr>
                <a:t>n</a:t>
              </a:r>
              <a:r>
                <a:rPr lang="es-ES" sz="1200" b="1" i="1" dirty="0" smtClean="0">
                  <a:solidFill>
                    <a:schemeClr val="accent6"/>
                  </a:solidFill>
                  <a:latin typeface="Roboto" pitchFamily="2" charset="0"/>
                  <a:ea typeface="Roboto" pitchFamily="2" charset="0"/>
                </a:rPr>
                <a:t>ew </a:t>
              </a:r>
              <a:r>
                <a:rPr lang="es-ES" sz="1200" b="1" i="1" dirty="0" err="1" smtClean="0">
                  <a:solidFill>
                    <a:schemeClr val="accent6"/>
                  </a:solidFill>
                  <a:latin typeface="Roboto" pitchFamily="2" charset="0"/>
                  <a:ea typeface="Roboto" pitchFamily="2" charset="0"/>
                </a:rPr>
                <a:t>lesions</a:t>
              </a:r>
              <a:r>
                <a:rPr lang="es-ES" sz="1200" b="1" i="1" dirty="0" smtClean="0">
                  <a:solidFill>
                    <a:schemeClr val="accent6"/>
                  </a:solidFill>
                  <a:latin typeface="Roboto" pitchFamily="2" charset="0"/>
                  <a:ea typeface="Roboto" pitchFamily="2" charset="0"/>
                </a:rPr>
                <a:t> </a:t>
              </a:r>
              <a:endParaRPr lang="en-US" sz="1200" b="1" i="1" dirty="0">
                <a:solidFill>
                  <a:schemeClr val="accent6"/>
                </a:solidFill>
                <a:latin typeface="Roboto" pitchFamily="2" charset="0"/>
                <a:ea typeface="Roboto" pitchFamily="2" charset="0"/>
              </a:endParaRPr>
            </a:p>
          </p:txBody>
        </p:sp>
        <p:sp>
          <p:nvSpPr>
            <p:cNvPr id="22" name="Oval 21"/>
            <p:cNvSpPr/>
            <p:nvPr/>
          </p:nvSpPr>
          <p:spPr>
            <a:xfrm>
              <a:off x="7870028" y="1533917"/>
              <a:ext cx="323750" cy="273585"/>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4" name="Group 53"/>
          <p:cNvGrpSpPr/>
          <p:nvPr/>
        </p:nvGrpSpPr>
        <p:grpSpPr>
          <a:xfrm>
            <a:off x="-69783" y="3350983"/>
            <a:ext cx="5740353" cy="3308509"/>
            <a:chOff x="-69783" y="3350983"/>
            <a:chExt cx="5740353" cy="3308509"/>
          </a:xfrm>
        </p:grpSpPr>
        <p:pic>
          <p:nvPicPr>
            <p:cNvPr id="50" name="Picture 49"/>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69783" y="3350983"/>
              <a:ext cx="5740353" cy="3244400"/>
            </a:xfrm>
            <a:prstGeom prst="rect">
              <a:avLst/>
            </a:prstGeom>
          </p:spPr>
        </p:pic>
        <p:sp>
          <p:nvSpPr>
            <p:cNvPr id="52" name="TextBox 51"/>
            <p:cNvSpPr txBox="1"/>
            <p:nvPr/>
          </p:nvSpPr>
          <p:spPr>
            <a:xfrm>
              <a:off x="2100842" y="6290160"/>
              <a:ext cx="1399101" cy="369332"/>
            </a:xfrm>
            <a:prstGeom prst="rect">
              <a:avLst/>
            </a:prstGeom>
            <a:noFill/>
          </p:spPr>
          <p:txBody>
            <a:bodyPr wrap="none" rtlCol="0">
              <a:spAutoFit/>
            </a:bodyPr>
            <a:lstStyle/>
            <a:p>
              <a:r>
                <a:rPr lang="es-ES" b="1" dirty="0" err="1">
                  <a:solidFill>
                    <a:schemeClr val="accent6"/>
                  </a:solidFill>
                  <a:latin typeface="Roboto" pitchFamily="2" charset="0"/>
                  <a:ea typeface="Roboto" pitchFamily="2" charset="0"/>
                </a:rPr>
                <a:t>low</a:t>
              </a:r>
              <a:r>
                <a:rPr lang="es-ES" b="1" dirty="0">
                  <a:solidFill>
                    <a:schemeClr val="accent6"/>
                  </a:solidFill>
                  <a:latin typeface="Roboto" pitchFamily="2" charset="0"/>
                  <a:ea typeface="Roboto" pitchFamily="2" charset="0"/>
                </a:rPr>
                <a:t> </a:t>
              </a:r>
              <a:r>
                <a:rPr lang="es-ES" b="1" dirty="0" err="1">
                  <a:solidFill>
                    <a:schemeClr val="accent6"/>
                  </a:solidFill>
                  <a:latin typeface="Roboto" pitchFamily="2" charset="0"/>
                  <a:ea typeface="Roboto" pitchFamily="2" charset="0"/>
                </a:rPr>
                <a:t>atrophy</a:t>
              </a:r>
              <a:endParaRPr lang="en-US" b="1" dirty="0">
                <a:solidFill>
                  <a:schemeClr val="accent6"/>
                </a:solidFill>
                <a:latin typeface="Roboto" pitchFamily="2" charset="0"/>
                <a:ea typeface="Roboto" pitchFamily="2" charset="0"/>
              </a:endParaRPr>
            </a:p>
          </p:txBody>
        </p:sp>
      </p:grpSp>
      <p:grpSp>
        <p:nvGrpSpPr>
          <p:cNvPr id="55" name="Group 54"/>
          <p:cNvGrpSpPr/>
          <p:nvPr/>
        </p:nvGrpSpPr>
        <p:grpSpPr>
          <a:xfrm>
            <a:off x="4257825" y="3526671"/>
            <a:ext cx="4702770" cy="3132821"/>
            <a:chOff x="4257825" y="3526671"/>
            <a:chExt cx="4702770" cy="3132821"/>
          </a:xfrm>
        </p:grpSpPr>
        <p:pic>
          <p:nvPicPr>
            <p:cNvPr id="51" name="Picture 50"/>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4257825" y="3526671"/>
              <a:ext cx="4702770" cy="2658087"/>
            </a:xfrm>
            <a:prstGeom prst="rect">
              <a:avLst/>
            </a:prstGeom>
          </p:spPr>
        </p:pic>
        <p:sp>
          <p:nvSpPr>
            <p:cNvPr id="53" name="TextBox 52"/>
            <p:cNvSpPr txBox="1"/>
            <p:nvPr/>
          </p:nvSpPr>
          <p:spPr>
            <a:xfrm>
              <a:off x="5869863" y="6290160"/>
              <a:ext cx="1487267" cy="369332"/>
            </a:xfrm>
            <a:prstGeom prst="rect">
              <a:avLst/>
            </a:prstGeom>
            <a:noFill/>
          </p:spPr>
          <p:txBody>
            <a:bodyPr wrap="none" rtlCol="0">
              <a:spAutoFit/>
            </a:bodyPr>
            <a:lstStyle/>
            <a:p>
              <a:r>
                <a:rPr lang="es-ES" b="1" dirty="0" err="1" smtClean="0">
                  <a:solidFill>
                    <a:srgbClr val="FF0000"/>
                  </a:solidFill>
                  <a:latin typeface="Roboto" pitchFamily="2" charset="0"/>
                  <a:ea typeface="Roboto" pitchFamily="2" charset="0"/>
                </a:rPr>
                <a:t>high</a:t>
              </a:r>
              <a:r>
                <a:rPr lang="es-ES" b="1" dirty="0" smtClean="0">
                  <a:solidFill>
                    <a:srgbClr val="FF0000"/>
                  </a:solidFill>
                  <a:latin typeface="Roboto" pitchFamily="2" charset="0"/>
                  <a:ea typeface="Roboto" pitchFamily="2" charset="0"/>
                </a:rPr>
                <a:t> </a:t>
              </a:r>
              <a:r>
                <a:rPr lang="es-ES" b="1" dirty="0" err="1">
                  <a:solidFill>
                    <a:srgbClr val="FF0000"/>
                  </a:solidFill>
                  <a:latin typeface="Roboto" pitchFamily="2" charset="0"/>
                  <a:ea typeface="Roboto" pitchFamily="2" charset="0"/>
                </a:rPr>
                <a:t>atrophy</a:t>
              </a:r>
              <a:endParaRPr lang="en-US" b="1" dirty="0">
                <a:solidFill>
                  <a:srgbClr val="FF0000"/>
                </a:solidFill>
                <a:latin typeface="Roboto" pitchFamily="2" charset="0"/>
                <a:ea typeface="Roboto" pitchFamily="2" charset="0"/>
              </a:endParaRPr>
            </a:p>
          </p:txBody>
        </p:sp>
      </p:grpSp>
      <p:grpSp>
        <p:nvGrpSpPr>
          <p:cNvPr id="62" name="Group 61"/>
          <p:cNvGrpSpPr/>
          <p:nvPr/>
        </p:nvGrpSpPr>
        <p:grpSpPr>
          <a:xfrm>
            <a:off x="6774254" y="3955987"/>
            <a:ext cx="2265484" cy="847390"/>
            <a:chOff x="6774254" y="3955987"/>
            <a:chExt cx="2265484" cy="847390"/>
          </a:xfrm>
        </p:grpSpPr>
        <p:sp>
          <p:nvSpPr>
            <p:cNvPr id="57" name="TextBox 56"/>
            <p:cNvSpPr txBox="1"/>
            <p:nvPr/>
          </p:nvSpPr>
          <p:spPr>
            <a:xfrm>
              <a:off x="7678468" y="3955987"/>
              <a:ext cx="1361270" cy="430887"/>
            </a:xfrm>
            <a:prstGeom prst="rect">
              <a:avLst/>
            </a:prstGeom>
            <a:noFill/>
          </p:spPr>
          <p:txBody>
            <a:bodyPr wrap="none" rtlCol="0">
              <a:spAutoFit/>
            </a:bodyPr>
            <a:lstStyle/>
            <a:p>
              <a:pPr algn="ctr"/>
              <a:r>
                <a:rPr lang="es-ES" sz="1100" b="1" dirty="0" err="1" smtClean="0">
                  <a:solidFill>
                    <a:srgbClr val="FF0000"/>
                  </a:solidFill>
                  <a:latin typeface="Roboto" pitchFamily="2" charset="0"/>
                  <a:ea typeface="Roboto" pitchFamily="2" charset="0"/>
                </a:rPr>
                <a:t>Greater</a:t>
              </a:r>
              <a:r>
                <a:rPr lang="es-ES" sz="1100" b="1" dirty="0" smtClean="0">
                  <a:solidFill>
                    <a:srgbClr val="FF0000"/>
                  </a:solidFill>
                  <a:latin typeface="Roboto" pitchFamily="2" charset="0"/>
                  <a:ea typeface="Roboto" pitchFamily="2" charset="0"/>
                </a:rPr>
                <a:t> ventricular</a:t>
              </a:r>
            </a:p>
            <a:p>
              <a:pPr algn="ctr"/>
              <a:r>
                <a:rPr lang="es-ES" sz="1100" b="1" dirty="0" err="1" smtClean="0">
                  <a:solidFill>
                    <a:srgbClr val="FF0000"/>
                  </a:solidFill>
                  <a:latin typeface="Roboto" pitchFamily="2" charset="0"/>
                  <a:ea typeface="Roboto" pitchFamily="2" charset="0"/>
                </a:rPr>
                <a:t>cavities</a:t>
              </a:r>
              <a:endParaRPr lang="en-US" sz="1100" b="1" dirty="0">
                <a:solidFill>
                  <a:srgbClr val="FF0000"/>
                </a:solidFill>
                <a:latin typeface="Roboto" pitchFamily="2" charset="0"/>
                <a:ea typeface="Roboto" pitchFamily="2" charset="0"/>
              </a:endParaRPr>
            </a:p>
          </p:txBody>
        </p:sp>
        <p:cxnSp>
          <p:nvCxnSpPr>
            <p:cNvPr id="59" name="Straight Arrow Connector 58"/>
            <p:cNvCxnSpPr/>
            <p:nvPr/>
          </p:nvCxnSpPr>
          <p:spPr>
            <a:xfrm flipH="1">
              <a:off x="6774254" y="4287520"/>
              <a:ext cx="983356" cy="51585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7233920" y="5639714"/>
            <a:ext cx="1467018" cy="367012"/>
            <a:chOff x="7233920" y="5639714"/>
            <a:chExt cx="1467018" cy="367012"/>
          </a:xfrm>
        </p:grpSpPr>
        <p:sp>
          <p:nvSpPr>
            <p:cNvPr id="58" name="TextBox 57"/>
            <p:cNvSpPr txBox="1"/>
            <p:nvPr/>
          </p:nvSpPr>
          <p:spPr>
            <a:xfrm>
              <a:off x="8000104" y="5745116"/>
              <a:ext cx="700834" cy="261610"/>
            </a:xfrm>
            <a:prstGeom prst="rect">
              <a:avLst/>
            </a:prstGeom>
            <a:noFill/>
          </p:spPr>
          <p:txBody>
            <a:bodyPr wrap="none" rtlCol="0">
              <a:spAutoFit/>
            </a:bodyPr>
            <a:lstStyle/>
            <a:p>
              <a:pPr algn="ctr"/>
              <a:r>
                <a:rPr lang="es-ES" sz="1100" b="1" dirty="0" smtClean="0">
                  <a:solidFill>
                    <a:srgbClr val="FF0000"/>
                  </a:solidFill>
                  <a:latin typeface="Roboto" pitchFamily="2" charset="0"/>
                  <a:ea typeface="Roboto" pitchFamily="2" charset="0"/>
                </a:rPr>
                <a:t>GM </a:t>
              </a:r>
              <a:r>
                <a:rPr lang="es-ES" sz="1100" b="1" dirty="0" err="1" smtClean="0">
                  <a:solidFill>
                    <a:srgbClr val="FF0000"/>
                  </a:solidFill>
                  <a:latin typeface="Roboto" pitchFamily="2" charset="0"/>
                  <a:ea typeface="Roboto" pitchFamily="2" charset="0"/>
                </a:rPr>
                <a:t>loss</a:t>
              </a:r>
              <a:endParaRPr lang="es-ES" sz="1100" b="1" dirty="0" smtClean="0">
                <a:solidFill>
                  <a:srgbClr val="FF0000"/>
                </a:solidFill>
                <a:latin typeface="Roboto" pitchFamily="2" charset="0"/>
                <a:ea typeface="Roboto" pitchFamily="2" charset="0"/>
              </a:endParaRPr>
            </a:p>
          </p:txBody>
        </p:sp>
        <p:cxnSp>
          <p:nvCxnSpPr>
            <p:cNvPr id="63" name="Straight Arrow Connector 62"/>
            <p:cNvCxnSpPr>
              <a:stCxn id="58" idx="1"/>
            </p:cNvCxnSpPr>
            <p:nvPr/>
          </p:nvCxnSpPr>
          <p:spPr>
            <a:xfrm flipH="1" flipV="1">
              <a:off x="7233920" y="5639714"/>
              <a:ext cx="766184" cy="23620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p:txBody>
          <a:bodyPr/>
          <a:lstStyle/>
          <a:p>
            <a:fld id="{227F3176-F9F6-45D0-9446-6BF35B4A50FB}" type="slidenum">
              <a:rPr lang="en-US" smtClean="0"/>
              <a:pPr/>
              <a:t>7</a:t>
            </a:fld>
            <a:r>
              <a:rPr lang="en-US" smtClean="0"/>
              <a:t> / 75</a:t>
            </a:r>
            <a:endParaRPr lang="en-US" dirty="0"/>
          </a:p>
        </p:txBody>
      </p:sp>
    </p:spTree>
    <p:extLst>
      <p:ext uri="{BB962C8B-B14F-4D97-AF65-F5344CB8AC3E}">
        <p14:creationId xmlns:p14="http://schemas.microsoft.com/office/powerpoint/2010/main" val="5384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4980722" cy="523220"/>
          </a:xfrm>
          <a:prstGeom prst="rect">
            <a:avLst/>
          </a:prstGeom>
          <a:noFill/>
        </p:spPr>
        <p:txBody>
          <a:bodyPr wrap="none" rtlCol="0">
            <a:spAutoFit/>
          </a:bodyPr>
          <a:lstStyle/>
          <a:p>
            <a:r>
              <a:rPr lang="es-ES" sz="2800" b="1" dirty="0" err="1" smtClean="0">
                <a:latin typeface="Roboto" pitchFamily="2" charset="0"/>
                <a:ea typeface="Roboto" pitchFamily="2" charset="0"/>
              </a:rPr>
              <a:t>Contributions</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future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work</a:t>
            </a:r>
            <a:endParaRPr lang="en-US" sz="2800" b="1" dirty="0">
              <a:latin typeface="Roboto" pitchFamily="2" charset="0"/>
              <a:ea typeface="Roboto" pitchFamily="2" charset="0"/>
            </a:endParaRPr>
          </a:p>
        </p:txBody>
      </p:sp>
      <p:sp>
        <p:nvSpPr>
          <p:cNvPr id="6" name="Rectangle 5"/>
          <p:cNvSpPr/>
          <p:nvPr/>
        </p:nvSpPr>
        <p:spPr>
          <a:xfrm>
            <a:off x="131122" y="753498"/>
            <a:ext cx="8742706" cy="2031325"/>
          </a:xfrm>
          <a:prstGeom prst="rect">
            <a:avLst/>
          </a:prstGeom>
        </p:spPr>
        <p:txBody>
          <a:bodyPr wrap="square">
            <a:spAutoFit/>
          </a:bodyPr>
          <a:lstStyle/>
          <a:p>
            <a:r>
              <a:rPr lang="es-ES" dirty="0" err="1">
                <a:latin typeface="Roboto" pitchFamily="2" charset="0"/>
                <a:ea typeface="Roboto" pitchFamily="2" charset="0"/>
              </a:rPr>
              <a:t>This</a:t>
            </a:r>
            <a:r>
              <a:rPr lang="es-ES" dirty="0">
                <a:latin typeface="Roboto" pitchFamily="2" charset="0"/>
                <a:ea typeface="Roboto" pitchFamily="2" charset="0"/>
              </a:rPr>
              <a:t> doctoral </a:t>
            </a:r>
            <a:r>
              <a:rPr lang="es-ES" dirty="0" err="1">
                <a:latin typeface="Roboto" pitchFamily="2" charset="0"/>
                <a:ea typeface="Roboto" pitchFamily="2" charset="0"/>
              </a:rPr>
              <a:t>thesis</a:t>
            </a:r>
            <a:r>
              <a:rPr lang="es-ES" dirty="0">
                <a:latin typeface="Roboto" pitchFamily="2" charset="0"/>
                <a:ea typeface="Roboto" pitchFamily="2" charset="0"/>
              </a:rPr>
              <a:t> </a:t>
            </a:r>
            <a:r>
              <a:rPr lang="es-ES" dirty="0" err="1">
                <a:latin typeface="Roboto" pitchFamily="2" charset="0"/>
                <a:ea typeface="Roboto" pitchFamily="2" charset="0"/>
              </a:rPr>
              <a:t>is</a:t>
            </a:r>
            <a:r>
              <a:rPr lang="es-ES" dirty="0">
                <a:latin typeface="Roboto" pitchFamily="2" charset="0"/>
                <a:ea typeface="Roboto" pitchFamily="2" charset="0"/>
              </a:rPr>
              <a:t> a </a:t>
            </a:r>
            <a:r>
              <a:rPr lang="es-ES" b="1" dirty="0" err="1">
                <a:latin typeface="Roboto" pitchFamily="2" charset="0"/>
                <a:ea typeface="Roboto" pitchFamily="2" charset="0"/>
              </a:rPr>
              <a:t>compendium</a:t>
            </a:r>
            <a:r>
              <a:rPr lang="es-ES" dirty="0">
                <a:latin typeface="Roboto" pitchFamily="2" charset="0"/>
                <a:ea typeface="Roboto" pitchFamily="2" charset="0"/>
              </a:rPr>
              <a:t> of </a:t>
            </a:r>
            <a:r>
              <a:rPr lang="es-ES" dirty="0" err="1">
                <a:latin typeface="Roboto" pitchFamily="2" charset="0"/>
                <a:ea typeface="Roboto" pitchFamily="2" charset="0"/>
              </a:rPr>
              <a:t>the</a:t>
            </a:r>
            <a:r>
              <a:rPr lang="es-ES" dirty="0">
                <a:latin typeface="Roboto" pitchFamily="2" charset="0"/>
                <a:ea typeface="Roboto" pitchFamily="2" charset="0"/>
              </a:rPr>
              <a:t> </a:t>
            </a:r>
            <a:r>
              <a:rPr lang="es-ES" dirty="0" err="1">
                <a:latin typeface="Roboto" pitchFamily="2" charset="0"/>
                <a:ea typeface="Roboto" pitchFamily="2" charset="0"/>
              </a:rPr>
              <a:t>following</a:t>
            </a:r>
            <a:r>
              <a:rPr lang="es-ES" dirty="0">
                <a:latin typeface="Roboto" pitchFamily="2" charset="0"/>
                <a:ea typeface="Roboto" pitchFamily="2" charset="0"/>
              </a:rPr>
              <a:t> </a:t>
            </a:r>
            <a:r>
              <a:rPr lang="es-ES" dirty="0" err="1">
                <a:latin typeface="Roboto" pitchFamily="2" charset="0"/>
                <a:ea typeface="Roboto" pitchFamily="2" charset="0"/>
              </a:rPr>
              <a:t>articles</a:t>
            </a:r>
            <a:r>
              <a:rPr lang="es-ES" dirty="0">
                <a:latin typeface="Roboto" pitchFamily="2" charset="0"/>
                <a:ea typeface="Roboto" pitchFamily="2" charset="0"/>
              </a:rPr>
              <a:t>:</a:t>
            </a:r>
          </a:p>
          <a:p>
            <a:endParaRPr lang="es-ES" dirty="0">
              <a:latin typeface="Roboto" pitchFamily="2" charset="0"/>
              <a:ea typeface="Roboto" pitchFamily="2" charset="0"/>
            </a:endParaRPr>
          </a:p>
          <a:p>
            <a:endParaRPr lang="es-ES" i="1" dirty="0" smtClean="0">
              <a:latin typeface="Roboto" pitchFamily="2" charset="0"/>
              <a:ea typeface="Roboto" pitchFamily="2" charset="0"/>
            </a:endParaRPr>
          </a:p>
          <a:p>
            <a:r>
              <a:rPr lang="en-US" i="1" dirty="0" smtClean="0"/>
              <a:t>		</a:t>
            </a:r>
            <a:endParaRPr lang="es-ES" i="1" dirty="0" smtClean="0">
              <a:solidFill>
                <a:schemeClr val="accent5">
                  <a:lumMod val="75000"/>
                </a:schemeClr>
              </a:solidFill>
            </a:endParaRPr>
          </a:p>
          <a:p>
            <a:pPr marL="285750" indent="-285750">
              <a:buFont typeface="Arial" panose="020B0604020202020204" pitchFamily="34" charset="0"/>
              <a:buChar char="•"/>
            </a:pPr>
            <a:endParaRPr lang="es-ES" i="1" dirty="0" smtClean="0">
              <a:latin typeface="Roboto" pitchFamily="2" charset="0"/>
              <a:ea typeface="Roboto" pitchFamily="2" charset="0"/>
            </a:endParaRPr>
          </a:p>
          <a:p>
            <a:r>
              <a:rPr lang="es-ES" i="1" dirty="0">
                <a:latin typeface="Roboto" pitchFamily="2" charset="0"/>
                <a:ea typeface="Roboto" pitchFamily="2" charset="0"/>
              </a:rPr>
              <a:t>	</a:t>
            </a:r>
            <a:endParaRPr lang="es-ES" i="1" dirty="0">
              <a:solidFill>
                <a:schemeClr val="accent5">
                  <a:lumMod val="75000"/>
                </a:schemeClr>
              </a:solidFill>
              <a:latin typeface="Roboto" pitchFamily="2" charset="0"/>
              <a:ea typeface="Roboto" pitchFamily="2" charset="0"/>
            </a:endParaRPr>
          </a:p>
          <a:p>
            <a:endParaRPr lang="es-ES" i="1" dirty="0">
              <a:solidFill>
                <a:schemeClr val="accent5">
                  <a:lumMod val="75000"/>
                </a:schemeClr>
              </a:solidFill>
              <a:latin typeface="Roboto" pitchFamily="2" charset="0"/>
              <a:ea typeface="Roboto" pitchFamily="2" charset="0"/>
            </a:endParaRPr>
          </a:p>
        </p:txBody>
      </p:sp>
      <p:sp>
        <p:nvSpPr>
          <p:cNvPr id="9" name="Rectangle 8"/>
          <p:cNvSpPr/>
          <p:nvPr/>
        </p:nvSpPr>
        <p:spPr>
          <a:xfrm>
            <a:off x="156522" y="3691036"/>
            <a:ext cx="8683482" cy="646331"/>
          </a:xfrm>
          <a:prstGeom prst="rect">
            <a:avLst/>
          </a:prstGeom>
        </p:spPr>
        <p:txBody>
          <a:bodyPr wrap="square">
            <a:spAutoFit/>
          </a:bodyPr>
          <a:lstStyle/>
          <a:p>
            <a:pPr algn="just"/>
            <a:r>
              <a:rPr lang="es-ES" b="1" dirty="0" err="1" smtClean="0">
                <a:solidFill>
                  <a:schemeClr val="accent5">
                    <a:lumMod val="75000"/>
                  </a:schemeClr>
                </a:solidFill>
                <a:latin typeface="Roboto" pitchFamily="2" charset="0"/>
                <a:ea typeface="Roboto" pitchFamily="2" charset="0"/>
              </a:rPr>
              <a:t>Section</a:t>
            </a:r>
            <a:r>
              <a:rPr lang="es-ES" b="1" dirty="0" smtClean="0">
                <a:solidFill>
                  <a:schemeClr val="accent5">
                    <a:lumMod val="75000"/>
                  </a:schemeClr>
                </a:solidFill>
                <a:latin typeface="Roboto" pitchFamily="2" charset="0"/>
                <a:ea typeface="Roboto" pitchFamily="2" charset="0"/>
              </a:rPr>
              <a:t> 4: </a:t>
            </a:r>
            <a:r>
              <a:rPr lang="es-ES" b="1" dirty="0" err="1" smtClean="0">
                <a:latin typeface="Roboto" pitchFamily="2" charset="0"/>
                <a:ea typeface="Roboto" pitchFamily="2" charset="0"/>
              </a:rPr>
              <a:t>analysis</a:t>
            </a:r>
            <a:r>
              <a:rPr lang="es-ES" b="1" dirty="0" smtClean="0">
                <a:latin typeface="Roboto" pitchFamily="2" charset="0"/>
                <a:ea typeface="Roboto" pitchFamily="2" charset="0"/>
              </a:rPr>
              <a:t> to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effects</a:t>
            </a:r>
            <a:r>
              <a:rPr lang="es-ES" b="1" dirty="0" smtClean="0">
                <a:latin typeface="Roboto" pitchFamily="2" charset="0"/>
                <a:ea typeface="Roboto" pitchFamily="2" charset="0"/>
              </a:rPr>
              <a:t> of </a:t>
            </a:r>
            <a:r>
              <a:rPr lang="es-ES" b="1" dirty="0" err="1" smtClean="0">
                <a:latin typeface="Roboto" pitchFamily="2" charset="0"/>
                <a:ea typeface="Roboto" pitchFamily="2" charset="0"/>
              </a:rPr>
              <a:t>automated</a:t>
            </a:r>
            <a:r>
              <a:rPr lang="es-ES" b="1" dirty="0" smtClean="0">
                <a:latin typeface="Roboto" pitchFamily="2" charset="0"/>
                <a:ea typeface="Roboto" pitchFamily="2" charset="0"/>
              </a:rPr>
              <a:t> </a:t>
            </a:r>
            <a:r>
              <a:rPr lang="es-ES" b="1" dirty="0" err="1" smtClean="0">
                <a:latin typeface="Roboto" pitchFamily="2" charset="0"/>
                <a:ea typeface="Roboto" pitchFamily="2" charset="0"/>
              </a:rPr>
              <a:t>brain</a:t>
            </a:r>
            <a:r>
              <a:rPr lang="es-ES" b="1" dirty="0" smtClean="0">
                <a:latin typeface="Roboto" pitchFamily="2" charset="0"/>
                <a:ea typeface="Roboto" pitchFamily="2" charset="0"/>
              </a:rPr>
              <a:t> </a:t>
            </a: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 and </a:t>
            </a:r>
            <a:r>
              <a:rPr lang="es-ES" b="1" dirty="0" err="1" smtClean="0">
                <a:latin typeface="Roboto" pitchFamily="2" charset="0"/>
                <a:ea typeface="Roboto" pitchFamily="2" charset="0"/>
              </a:rPr>
              <a:t>filling</a:t>
            </a:r>
            <a:r>
              <a:rPr lang="es-ES" b="1" dirty="0" smtClean="0">
                <a:latin typeface="Roboto" pitchFamily="2" charset="0"/>
                <a:ea typeface="Roboto" pitchFamily="2" charset="0"/>
              </a:rPr>
              <a:t> </a:t>
            </a:r>
            <a:r>
              <a:rPr lang="es-ES" b="1" dirty="0" err="1" smtClean="0">
                <a:latin typeface="Roboto" pitchFamily="2" charset="0"/>
                <a:ea typeface="Roboto" pitchFamily="2" charset="0"/>
              </a:rPr>
              <a:t>on</a:t>
            </a:r>
            <a:r>
              <a:rPr lang="es-ES" b="1" dirty="0" smtClean="0">
                <a:latin typeface="Roboto" pitchFamily="2" charset="0"/>
                <a:ea typeface="Roboto" pitchFamily="2" charset="0"/>
              </a:rPr>
              <a:t>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volume</a:t>
            </a:r>
            <a:r>
              <a:rPr lang="es-ES" b="1" dirty="0" smtClean="0">
                <a:latin typeface="Roboto" pitchFamily="2" charset="0"/>
                <a:ea typeface="Roboto" pitchFamily="2" charset="0"/>
              </a:rPr>
              <a:t> </a:t>
            </a:r>
            <a:r>
              <a:rPr lang="es-ES" b="1" dirty="0" err="1" smtClean="0">
                <a:latin typeface="Roboto" pitchFamily="2" charset="0"/>
                <a:ea typeface="Roboto" pitchFamily="2" charset="0"/>
              </a:rPr>
              <a:t>measurements</a:t>
            </a:r>
            <a:r>
              <a:rPr lang="es-ES" b="1" dirty="0" smtClean="0">
                <a:latin typeface="Roboto" pitchFamily="2" charset="0"/>
                <a:ea typeface="Roboto" pitchFamily="2" charset="0"/>
              </a:rPr>
              <a:t> of MS </a:t>
            </a:r>
            <a:r>
              <a:rPr lang="es-ES" b="1" dirty="0" err="1" smtClean="0">
                <a:latin typeface="Roboto" pitchFamily="2" charset="0"/>
                <a:ea typeface="Roboto" pitchFamily="2" charset="0"/>
              </a:rPr>
              <a:t>patient</a:t>
            </a:r>
            <a:r>
              <a:rPr lang="es-ES" b="1" dirty="0" smtClean="0">
                <a:latin typeface="Roboto" pitchFamily="2" charset="0"/>
                <a:ea typeface="Roboto" pitchFamily="2" charset="0"/>
              </a:rPr>
              <a:t> </a:t>
            </a:r>
            <a:r>
              <a:rPr lang="es-ES" b="1" dirty="0" err="1" smtClean="0">
                <a:latin typeface="Roboto" pitchFamily="2" charset="0"/>
                <a:ea typeface="Roboto" pitchFamily="2" charset="0"/>
              </a:rPr>
              <a:t>images</a:t>
            </a:r>
            <a:endParaRPr lang="es-ES" i="1" dirty="0">
              <a:latin typeface="Roboto" pitchFamily="2" charset="0"/>
              <a:ea typeface="Roboto" pitchFamily="2" charset="0"/>
            </a:endParaRPr>
          </a:p>
        </p:txBody>
      </p:sp>
      <p:sp>
        <p:nvSpPr>
          <p:cNvPr id="14" name="Rectangle 13"/>
          <p:cNvSpPr/>
          <p:nvPr/>
        </p:nvSpPr>
        <p:spPr>
          <a:xfrm>
            <a:off x="190346" y="1277018"/>
            <a:ext cx="8624258" cy="369332"/>
          </a:xfrm>
          <a:prstGeom prst="rect">
            <a:avLst/>
          </a:prstGeom>
        </p:spPr>
        <p:txBody>
          <a:bodyPr wrap="square">
            <a:spAutoFit/>
          </a:bodyPr>
          <a:lstStyle/>
          <a:p>
            <a:r>
              <a:rPr lang="es-ES" b="1" dirty="0" err="1" smtClean="0">
                <a:solidFill>
                  <a:schemeClr val="accent5">
                    <a:lumMod val="75000"/>
                  </a:schemeClr>
                </a:solidFill>
                <a:latin typeface="Roboto" pitchFamily="2" charset="0"/>
                <a:ea typeface="Roboto" pitchFamily="2" charset="0"/>
              </a:rPr>
              <a:t>Section</a:t>
            </a:r>
            <a:r>
              <a:rPr lang="es-ES" b="1" dirty="0" smtClean="0">
                <a:solidFill>
                  <a:schemeClr val="accent5">
                    <a:lumMod val="75000"/>
                  </a:schemeClr>
                </a:solidFill>
                <a:latin typeface="Roboto" pitchFamily="2" charset="0"/>
                <a:ea typeface="Roboto" pitchFamily="2" charset="0"/>
              </a:rPr>
              <a:t> 3</a:t>
            </a:r>
            <a:r>
              <a:rPr lang="es-ES" dirty="0" smtClean="0">
                <a:latin typeface="Roboto" pitchFamily="2" charset="0"/>
                <a:ea typeface="Roboto" pitchFamily="2" charset="0"/>
              </a:rPr>
              <a:t>: </a:t>
            </a:r>
            <a:r>
              <a:rPr lang="es-ES" b="1" dirty="0">
                <a:latin typeface="Roboto" pitchFamily="2" charset="0"/>
                <a:ea typeface="Roboto" pitchFamily="2" charset="0"/>
              </a:rPr>
              <a:t>a</a:t>
            </a:r>
            <a:r>
              <a:rPr lang="es-ES" b="1" dirty="0" smtClean="0">
                <a:latin typeface="Roboto" pitchFamily="2" charset="0"/>
                <a:ea typeface="Roboto" pitchFamily="2" charset="0"/>
              </a:rPr>
              <a:t> new </a:t>
            </a:r>
            <a:r>
              <a:rPr lang="es-ES" b="1" dirty="0" err="1" smtClean="0">
                <a:latin typeface="Roboto" pitchFamily="2" charset="0"/>
                <a:ea typeface="Roboto" pitchFamily="2" charset="0"/>
              </a:rPr>
              <a:t>framework</a:t>
            </a:r>
            <a:r>
              <a:rPr lang="es-ES" b="1" dirty="0" smtClean="0">
                <a:latin typeface="Roboto" pitchFamily="2" charset="0"/>
                <a:ea typeface="Roboto" pitchFamily="2" charset="0"/>
              </a:rPr>
              <a:t> to </a:t>
            </a:r>
            <a:r>
              <a:rPr lang="es-ES" b="1" dirty="0" err="1" smtClean="0">
                <a:latin typeface="Roboto" pitchFamily="2" charset="0"/>
                <a:ea typeface="Roboto" pitchFamily="2" charset="0"/>
              </a:rPr>
              <a:t>refill</a:t>
            </a:r>
            <a:r>
              <a:rPr lang="es-ES" b="1" dirty="0" smtClean="0">
                <a:latin typeface="Roboto" pitchFamily="2" charset="0"/>
                <a:ea typeface="Roboto" pitchFamily="2" charset="0"/>
              </a:rPr>
              <a:t> WM </a:t>
            </a:r>
            <a:r>
              <a:rPr lang="es-ES" b="1" dirty="0" err="1" smtClean="0">
                <a:latin typeface="Roboto" pitchFamily="2" charset="0"/>
                <a:ea typeface="Roboto" pitchFamily="2" charset="0"/>
              </a:rPr>
              <a:t>lesions</a:t>
            </a:r>
            <a:r>
              <a:rPr lang="es-ES" b="1" dirty="0" smtClean="0">
                <a:latin typeface="Roboto" pitchFamily="2" charset="0"/>
                <a:ea typeface="Roboto" pitchFamily="2" charset="0"/>
              </a:rPr>
              <a:t> </a:t>
            </a:r>
            <a:r>
              <a:rPr lang="es-ES" b="1" dirty="0" err="1" smtClean="0">
                <a:latin typeface="Roboto" pitchFamily="2" charset="0"/>
                <a:ea typeface="Roboto" pitchFamily="2" charset="0"/>
              </a:rPr>
              <a:t>before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endParaRPr lang="es-ES" i="1" dirty="0">
              <a:latin typeface="Roboto" pitchFamily="2" charset="0"/>
              <a:ea typeface="Roboto" pitchFamily="2" charset="0"/>
            </a:endParaRPr>
          </a:p>
        </p:txBody>
      </p:sp>
      <p:grpSp>
        <p:nvGrpSpPr>
          <p:cNvPr id="18" name="Group 17"/>
          <p:cNvGrpSpPr/>
          <p:nvPr/>
        </p:nvGrpSpPr>
        <p:grpSpPr>
          <a:xfrm>
            <a:off x="251340" y="1769160"/>
            <a:ext cx="8622488" cy="1687579"/>
            <a:chOff x="251340" y="1769160"/>
            <a:chExt cx="8622488" cy="1687579"/>
          </a:xfrm>
        </p:grpSpPr>
        <p:pic>
          <p:nvPicPr>
            <p:cNvPr id="5" name="Picture 4"/>
            <p:cNvPicPr>
              <a:picLocks noChangeAspect="1"/>
            </p:cNvPicPr>
            <p:nvPr/>
          </p:nvPicPr>
          <p:blipFill>
            <a:blip r:embed="rId3"/>
            <a:stretch>
              <a:fillRect/>
            </a:stretch>
          </p:blipFill>
          <p:spPr>
            <a:xfrm>
              <a:off x="251340" y="1769160"/>
              <a:ext cx="1262787" cy="1687579"/>
            </a:xfrm>
            <a:prstGeom prst="rect">
              <a:avLst/>
            </a:prstGeom>
          </p:spPr>
        </p:pic>
        <p:sp>
          <p:nvSpPr>
            <p:cNvPr id="15" name="Rectangle 14"/>
            <p:cNvSpPr/>
            <p:nvPr/>
          </p:nvSpPr>
          <p:spPr>
            <a:xfrm>
              <a:off x="1698013" y="2133600"/>
              <a:ext cx="7175815" cy="923330"/>
            </a:xfrm>
            <a:prstGeom prst="rect">
              <a:avLst/>
            </a:prstGeom>
          </p:spPr>
          <p:txBody>
            <a:bodyPr wrap="square">
              <a:spAutoFit/>
            </a:bodyPr>
            <a:lstStyle/>
            <a:p>
              <a:r>
                <a:rPr lang="en-US" i="1" dirty="0" smtClean="0">
                  <a:ea typeface="Roboto" pitchFamily="2" charset="0"/>
                </a:rPr>
                <a:t>S. </a:t>
              </a:r>
              <a:r>
                <a:rPr lang="en-US" i="1" dirty="0" err="1">
                  <a:ea typeface="Roboto" pitchFamily="2" charset="0"/>
                </a:rPr>
                <a:t>Valverde</a:t>
              </a:r>
              <a:r>
                <a:rPr lang="en-US" i="1" dirty="0">
                  <a:ea typeface="Roboto" pitchFamily="2" charset="0"/>
                </a:rPr>
                <a:t>, A. Oliver, X. </a:t>
              </a:r>
              <a:r>
                <a:rPr lang="en-US" i="1" dirty="0" err="1">
                  <a:ea typeface="Roboto" pitchFamily="2" charset="0"/>
                </a:rPr>
                <a:t>Lladó</a:t>
              </a:r>
              <a:r>
                <a:rPr lang="en-US" i="1" dirty="0">
                  <a:ea typeface="Roboto" pitchFamily="2" charset="0"/>
                </a:rPr>
                <a:t>. "A white matter lesion-filling approach to improve brain tissue volume measurements". </a:t>
              </a:r>
              <a:r>
                <a:rPr lang="en-US" i="1" dirty="0" err="1">
                  <a:ea typeface="Roboto" pitchFamily="2" charset="0"/>
                </a:rPr>
                <a:t>NeuroImage</a:t>
              </a:r>
              <a:r>
                <a:rPr lang="en-US" i="1" dirty="0">
                  <a:ea typeface="Roboto" pitchFamily="2" charset="0"/>
                </a:rPr>
                <a:t>: Clinical, (6), pp 86-92, 2014.  </a:t>
              </a:r>
              <a:r>
                <a:rPr lang="en-US" i="1" dirty="0" smtClean="0">
                  <a:solidFill>
                    <a:schemeClr val="accent5">
                      <a:lumMod val="75000"/>
                    </a:schemeClr>
                  </a:solidFill>
                  <a:ea typeface="Roboto" pitchFamily="2" charset="0"/>
                </a:rPr>
                <a:t>[</a:t>
              </a:r>
              <a:r>
                <a:rPr lang="en-US" i="1" dirty="0">
                  <a:solidFill>
                    <a:schemeClr val="accent5">
                      <a:lumMod val="75000"/>
                    </a:schemeClr>
                  </a:solidFill>
                  <a:ea typeface="Roboto" pitchFamily="2" charset="0"/>
                </a:rPr>
                <a:t>JCR N IF 2.526, Q2(6/14</a:t>
              </a:r>
              <a:r>
                <a:rPr lang="en-US" i="1" dirty="0" smtClean="0">
                  <a:solidFill>
                    <a:schemeClr val="accent5">
                      <a:lumMod val="75000"/>
                    </a:schemeClr>
                  </a:solidFill>
                  <a:ea typeface="Roboto" pitchFamily="2" charset="0"/>
                </a:rPr>
                <a:t>)]</a:t>
              </a:r>
              <a:endParaRPr lang="en-US" i="1" dirty="0">
                <a:solidFill>
                  <a:schemeClr val="accent5">
                    <a:lumMod val="75000"/>
                  </a:schemeClr>
                </a:solidFill>
                <a:ea typeface="Roboto" pitchFamily="2" charset="0"/>
              </a:endParaRPr>
            </a:p>
          </p:txBody>
        </p:sp>
      </p:grpSp>
      <p:grpSp>
        <p:nvGrpSpPr>
          <p:cNvPr id="17" name="Group 16"/>
          <p:cNvGrpSpPr/>
          <p:nvPr/>
        </p:nvGrpSpPr>
        <p:grpSpPr>
          <a:xfrm>
            <a:off x="250825" y="4571664"/>
            <a:ext cx="9184145" cy="1651217"/>
            <a:chOff x="541165" y="5001953"/>
            <a:chExt cx="8882496" cy="1261568"/>
          </a:xfrm>
        </p:grpSpPr>
        <p:sp>
          <p:nvSpPr>
            <p:cNvPr id="10" name="Rectangle 9"/>
            <p:cNvSpPr/>
            <p:nvPr/>
          </p:nvSpPr>
          <p:spPr>
            <a:xfrm>
              <a:off x="1940821" y="5068380"/>
              <a:ext cx="7482840" cy="1128713"/>
            </a:xfrm>
            <a:prstGeom prst="rect">
              <a:avLst/>
            </a:prstGeom>
          </p:spPr>
          <p:txBody>
            <a:bodyPr wrap="square">
              <a:spAutoFit/>
            </a:bodyPr>
            <a:lstStyle/>
            <a:p>
              <a:r>
                <a:rPr lang="en-US" i="1" dirty="0"/>
                <a:t>S. </a:t>
              </a:r>
              <a:r>
                <a:rPr lang="en-US" i="1" dirty="0" err="1"/>
                <a:t>Valverde</a:t>
              </a:r>
              <a:r>
                <a:rPr lang="en-US" i="1" dirty="0"/>
                <a:t>, A. Oliver, E. </a:t>
              </a:r>
              <a:r>
                <a:rPr lang="en-US" i="1" dirty="0" err="1"/>
                <a:t>Roura</a:t>
              </a:r>
              <a:r>
                <a:rPr lang="en-US" i="1" dirty="0"/>
                <a:t>, D. Pareto, J.C. </a:t>
              </a:r>
              <a:r>
                <a:rPr lang="en-US" i="1" dirty="0" err="1"/>
                <a:t>Vilanova</a:t>
              </a:r>
              <a:r>
                <a:rPr lang="en-US" i="1" dirty="0"/>
                <a:t>, Ll. </a:t>
              </a:r>
              <a:r>
                <a:rPr lang="en-US" i="1" dirty="0" err="1"/>
                <a:t>Ramió-Torrentà</a:t>
              </a:r>
              <a:r>
                <a:rPr lang="en-US" i="1" dirty="0"/>
                <a:t>, J. </a:t>
              </a:r>
              <a:r>
                <a:rPr lang="en-US" i="1" dirty="0" err="1"/>
                <a:t>Sastre-Garriga</a:t>
              </a:r>
              <a:r>
                <a:rPr lang="en-US" i="1" dirty="0"/>
                <a:t>, X, </a:t>
              </a:r>
              <a:r>
                <a:rPr lang="en-US" i="1" dirty="0" err="1"/>
                <a:t>Montalban</a:t>
              </a:r>
              <a:r>
                <a:rPr lang="en-US" i="1" dirty="0"/>
                <a:t>, À. </a:t>
              </a:r>
              <a:r>
                <a:rPr lang="en-US" i="1" dirty="0" err="1"/>
                <a:t>Rovira</a:t>
              </a:r>
              <a:r>
                <a:rPr lang="en-US" i="1" dirty="0"/>
                <a:t>, and X. </a:t>
              </a:r>
              <a:r>
                <a:rPr lang="en-US" i="1" dirty="0" err="1"/>
                <a:t>Lladó</a:t>
              </a:r>
              <a:r>
                <a:rPr lang="en-US" i="1" dirty="0"/>
                <a:t>. "Quantifying brain </a:t>
              </a:r>
              <a:endParaRPr lang="en-US" i="1" dirty="0" smtClean="0"/>
            </a:p>
            <a:p>
              <a:r>
                <a:rPr lang="en-US" i="1" dirty="0" smtClean="0"/>
                <a:t>tissue </a:t>
              </a:r>
              <a:r>
                <a:rPr lang="en-US" i="1" dirty="0"/>
                <a:t>volume in multiple sclerosis with automated lesion segmentation and filling". </a:t>
              </a:r>
              <a:r>
                <a:rPr lang="en-US" i="1" dirty="0" err="1"/>
                <a:t>NeuroImage</a:t>
              </a:r>
              <a:r>
                <a:rPr lang="en-US" i="1" dirty="0"/>
                <a:t>: </a:t>
              </a:r>
              <a:r>
                <a:rPr lang="en-US" i="1" dirty="0" smtClean="0"/>
                <a:t>Clinical, (9), </a:t>
              </a:r>
              <a:r>
                <a:rPr lang="en-US" i="1" dirty="0"/>
                <a:t>pp 640-647, 2015  </a:t>
              </a:r>
              <a:endParaRPr lang="en-US" i="1" dirty="0" smtClean="0"/>
            </a:p>
            <a:p>
              <a:r>
                <a:rPr lang="en-US" i="1" dirty="0" smtClean="0">
                  <a:solidFill>
                    <a:schemeClr val="accent5">
                      <a:lumMod val="75000"/>
                    </a:schemeClr>
                  </a:solidFill>
                </a:rPr>
                <a:t>[</a:t>
              </a:r>
              <a:r>
                <a:rPr lang="en-US" i="1" dirty="0">
                  <a:solidFill>
                    <a:schemeClr val="accent5">
                      <a:lumMod val="75000"/>
                    </a:schemeClr>
                  </a:solidFill>
                </a:rPr>
                <a:t>JCR N IF 2.526, Q2(6/14)]</a:t>
              </a:r>
              <a:r>
                <a:rPr lang="en-US" dirty="0"/>
                <a:t> </a:t>
              </a:r>
              <a:endParaRPr lang="en-US" i="1" dirty="0">
                <a:solidFill>
                  <a:schemeClr val="accent5">
                    <a:lumMod val="75000"/>
                  </a:schemeClr>
                </a:solidFill>
                <a:latin typeface="Roboto" pitchFamily="2" charset="0"/>
                <a:ea typeface="Roboto" pitchFamily="2" charset="0"/>
              </a:endParaRPr>
            </a:p>
          </p:txBody>
        </p:sp>
        <p:pic>
          <p:nvPicPr>
            <p:cNvPr id="16" name="Picture 15"/>
            <p:cNvPicPr>
              <a:picLocks noChangeAspect="1"/>
            </p:cNvPicPr>
            <p:nvPr/>
          </p:nvPicPr>
          <p:blipFill>
            <a:blip r:embed="rId4"/>
            <a:stretch>
              <a:fillRect/>
            </a:stretch>
          </p:blipFill>
          <p:spPr>
            <a:xfrm>
              <a:off x="541165" y="5001953"/>
              <a:ext cx="1221809" cy="1261568"/>
            </a:xfrm>
            <a:prstGeom prst="rect">
              <a:avLst/>
            </a:prstGeom>
          </p:spPr>
        </p:pic>
      </p:grpSp>
      <p:sp>
        <p:nvSpPr>
          <p:cNvPr id="3" name="Slide Number Placeholder 2"/>
          <p:cNvSpPr>
            <a:spLocks noGrp="1"/>
          </p:cNvSpPr>
          <p:nvPr>
            <p:ph type="sldNum" sz="quarter" idx="12"/>
          </p:nvPr>
        </p:nvSpPr>
        <p:spPr/>
        <p:txBody>
          <a:bodyPr/>
          <a:lstStyle/>
          <a:p>
            <a:fld id="{227F3176-F9F6-45D0-9446-6BF35B4A50FB}" type="slidenum">
              <a:rPr lang="en-US" smtClean="0"/>
              <a:pPr/>
              <a:t>70</a:t>
            </a:fld>
            <a:r>
              <a:rPr lang="en-US" smtClean="0"/>
              <a:t> / 75</a:t>
            </a:r>
            <a:endParaRPr lang="en-US" dirty="0"/>
          </a:p>
        </p:txBody>
      </p:sp>
    </p:spTree>
    <p:extLst>
      <p:ext uri="{BB962C8B-B14F-4D97-AF65-F5344CB8AC3E}">
        <p14:creationId xmlns:p14="http://schemas.microsoft.com/office/powerpoint/2010/main" val="56629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4980722" cy="523220"/>
          </a:xfrm>
          <a:prstGeom prst="rect">
            <a:avLst/>
          </a:prstGeom>
          <a:noFill/>
        </p:spPr>
        <p:txBody>
          <a:bodyPr wrap="none" rtlCol="0">
            <a:spAutoFit/>
          </a:bodyPr>
          <a:lstStyle/>
          <a:p>
            <a:r>
              <a:rPr lang="es-ES" sz="2800" b="1" dirty="0" err="1" smtClean="0">
                <a:latin typeface="Roboto" pitchFamily="2" charset="0"/>
                <a:ea typeface="Roboto" pitchFamily="2" charset="0"/>
              </a:rPr>
              <a:t>Contributions</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future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work</a:t>
            </a:r>
            <a:endParaRPr lang="en-US" sz="2800" b="1" dirty="0">
              <a:latin typeface="Roboto" pitchFamily="2" charset="0"/>
              <a:ea typeface="Roboto" pitchFamily="2" charset="0"/>
            </a:endParaRPr>
          </a:p>
        </p:txBody>
      </p:sp>
      <p:sp>
        <p:nvSpPr>
          <p:cNvPr id="6" name="Rectangle 5"/>
          <p:cNvSpPr/>
          <p:nvPr/>
        </p:nvSpPr>
        <p:spPr>
          <a:xfrm>
            <a:off x="131122" y="753498"/>
            <a:ext cx="8742706" cy="2031325"/>
          </a:xfrm>
          <a:prstGeom prst="rect">
            <a:avLst/>
          </a:prstGeom>
        </p:spPr>
        <p:txBody>
          <a:bodyPr wrap="square">
            <a:spAutoFit/>
          </a:bodyPr>
          <a:lstStyle/>
          <a:p>
            <a:r>
              <a:rPr lang="es-ES" dirty="0" err="1">
                <a:latin typeface="Roboto" pitchFamily="2" charset="0"/>
                <a:ea typeface="Roboto" pitchFamily="2" charset="0"/>
              </a:rPr>
              <a:t>This</a:t>
            </a:r>
            <a:r>
              <a:rPr lang="es-ES" dirty="0">
                <a:latin typeface="Roboto" pitchFamily="2" charset="0"/>
                <a:ea typeface="Roboto" pitchFamily="2" charset="0"/>
              </a:rPr>
              <a:t> doctoral </a:t>
            </a:r>
            <a:r>
              <a:rPr lang="es-ES" dirty="0" err="1">
                <a:latin typeface="Roboto" pitchFamily="2" charset="0"/>
                <a:ea typeface="Roboto" pitchFamily="2" charset="0"/>
              </a:rPr>
              <a:t>thesis</a:t>
            </a:r>
            <a:r>
              <a:rPr lang="es-ES" dirty="0">
                <a:latin typeface="Roboto" pitchFamily="2" charset="0"/>
                <a:ea typeface="Roboto" pitchFamily="2" charset="0"/>
              </a:rPr>
              <a:t> </a:t>
            </a:r>
            <a:r>
              <a:rPr lang="es-ES" dirty="0" err="1">
                <a:latin typeface="Roboto" pitchFamily="2" charset="0"/>
                <a:ea typeface="Roboto" pitchFamily="2" charset="0"/>
              </a:rPr>
              <a:t>is</a:t>
            </a:r>
            <a:r>
              <a:rPr lang="es-ES" dirty="0">
                <a:latin typeface="Roboto" pitchFamily="2" charset="0"/>
                <a:ea typeface="Roboto" pitchFamily="2" charset="0"/>
              </a:rPr>
              <a:t> a </a:t>
            </a:r>
            <a:r>
              <a:rPr lang="es-ES" b="1" dirty="0" err="1">
                <a:latin typeface="Roboto" pitchFamily="2" charset="0"/>
                <a:ea typeface="Roboto" pitchFamily="2" charset="0"/>
              </a:rPr>
              <a:t>compendium</a:t>
            </a:r>
            <a:r>
              <a:rPr lang="es-ES" dirty="0">
                <a:latin typeface="Roboto" pitchFamily="2" charset="0"/>
                <a:ea typeface="Roboto" pitchFamily="2" charset="0"/>
              </a:rPr>
              <a:t> of </a:t>
            </a:r>
            <a:r>
              <a:rPr lang="es-ES" dirty="0" err="1">
                <a:latin typeface="Roboto" pitchFamily="2" charset="0"/>
                <a:ea typeface="Roboto" pitchFamily="2" charset="0"/>
              </a:rPr>
              <a:t>the</a:t>
            </a:r>
            <a:r>
              <a:rPr lang="es-ES" dirty="0">
                <a:latin typeface="Roboto" pitchFamily="2" charset="0"/>
                <a:ea typeface="Roboto" pitchFamily="2" charset="0"/>
              </a:rPr>
              <a:t> </a:t>
            </a:r>
            <a:r>
              <a:rPr lang="es-ES" dirty="0" err="1">
                <a:latin typeface="Roboto" pitchFamily="2" charset="0"/>
                <a:ea typeface="Roboto" pitchFamily="2" charset="0"/>
              </a:rPr>
              <a:t>following</a:t>
            </a:r>
            <a:r>
              <a:rPr lang="es-ES" dirty="0">
                <a:latin typeface="Roboto" pitchFamily="2" charset="0"/>
                <a:ea typeface="Roboto" pitchFamily="2" charset="0"/>
              </a:rPr>
              <a:t> </a:t>
            </a:r>
            <a:r>
              <a:rPr lang="es-ES" dirty="0" err="1">
                <a:latin typeface="Roboto" pitchFamily="2" charset="0"/>
                <a:ea typeface="Roboto" pitchFamily="2" charset="0"/>
              </a:rPr>
              <a:t>articles</a:t>
            </a:r>
            <a:r>
              <a:rPr lang="es-ES" dirty="0">
                <a:latin typeface="Roboto" pitchFamily="2" charset="0"/>
                <a:ea typeface="Roboto" pitchFamily="2" charset="0"/>
              </a:rPr>
              <a:t>:</a:t>
            </a:r>
          </a:p>
          <a:p>
            <a:endParaRPr lang="es-ES" dirty="0">
              <a:latin typeface="Roboto" pitchFamily="2" charset="0"/>
              <a:ea typeface="Roboto" pitchFamily="2" charset="0"/>
            </a:endParaRPr>
          </a:p>
          <a:p>
            <a:endParaRPr lang="es-ES" i="1" dirty="0" smtClean="0">
              <a:latin typeface="Roboto" pitchFamily="2" charset="0"/>
              <a:ea typeface="Roboto" pitchFamily="2" charset="0"/>
            </a:endParaRPr>
          </a:p>
          <a:p>
            <a:r>
              <a:rPr lang="en-US" i="1" dirty="0" smtClean="0"/>
              <a:t>		</a:t>
            </a:r>
            <a:endParaRPr lang="es-ES" i="1" dirty="0" smtClean="0">
              <a:solidFill>
                <a:schemeClr val="accent5">
                  <a:lumMod val="75000"/>
                </a:schemeClr>
              </a:solidFill>
            </a:endParaRPr>
          </a:p>
          <a:p>
            <a:pPr marL="285750" indent="-285750">
              <a:buFont typeface="Arial" panose="020B0604020202020204" pitchFamily="34" charset="0"/>
              <a:buChar char="•"/>
            </a:pPr>
            <a:endParaRPr lang="es-ES" i="1" dirty="0" smtClean="0">
              <a:latin typeface="Roboto" pitchFamily="2" charset="0"/>
              <a:ea typeface="Roboto" pitchFamily="2" charset="0"/>
            </a:endParaRPr>
          </a:p>
          <a:p>
            <a:r>
              <a:rPr lang="es-ES" i="1" dirty="0">
                <a:latin typeface="Roboto" pitchFamily="2" charset="0"/>
                <a:ea typeface="Roboto" pitchFamily="2" charset="0"/>
              </a:rPr>
              <a:t>	</a:t>
            </a:r>
            <a:endParaRPr lang="es-ES" i="1" dirty="0">
              <a:solidFill>
                <a:schemeClr val="accent5">
                  <a:lumMod val="75000"/>
                </a:schemeClr>
              </a:solidFill>
              <a:latin typeface="Roboto" pitchFamily="2" charset="0"/>
              <a:ea typeface="Roboto" pitchFamily="2" charset="0"/>
            </a:endParaRPr>
          </a:p>
          <a:p>
            <a:endParaRPr lang="es-ES" i="1" dirty="0">
              <a:solidFill>
                <a:schemeClr val="accent5">
                  <a:lumMod val="75000"/>
                </a:schemeClr>
              </a:solidFill>
              <a:latin typeface="Roboto" pitchFamily="2" charset="0"/>
              <a:ea typeface="Roboto" pitchFamily="2" charset="0"/>
            </a:endParaRPr>
          </a:p>
        </p:txBody>
      </p:sp>
      <p:sp>
        <p:nvSpPr>
          <p:cNvPr id="14" name="Rectangle 13"/>
          <p:cNvSpPr/>
          <p:nvPr/>
        </p:nvSpPr>
        <p:spPr>
          <a:xfrm>
            <a:off x="150909" y="1336646"/>
            <a:ext cx="8624258" cy="369332"/>
          </a:xfrm>
          <a:prstGeom prst="rect">
            <a:avLst/>
          </a:prstGeom>
        </p:spPr>
        <p:txBody>
          <a:bodyPr wrap="square">
            <a:spAutoFit/>
          </a:bodyPr>
          <a:lstStyle/>
          <a:p>
            <a:r>
              <a:rPr lang="es-ES" b="1" dirty="0" err="1" smtClean="0">
                <a:solidFill>
                  <a:schemeClr val="accent5">
                    <a:lumMod val="75000"/>
                  </a:schemeClr>
                </a:solidFill>
                <a:latin typeface="Roboto" pitchFamily="2" charset="0"/>
                <a:ea typeface="Roboto" pitchFamily="2" charset="0"/>
              </a:rPr>
              <a:t>Section</a:t>
            </a:r>
            <a:r>
              <a:rPr lang="es-ES" b="1" dirty="0" smtClean="0">
                <a:solidFill>
                  <a:schemeClr val="accent5">
                    <a:lumMod val="75000"/>
                  </a:schemeClr>
                </a:solidFill>
                <a:latin typeface="Roboto" pitchFamily="2" charset="0"/>
                <a:ea typeface="Roboto" pitchFamily="2" charset="0"/>
              </a:rPr>
              <a:t> 5</a:t>
            </a:r>
            <a:r>
              <a:rPr lang="es-ES" dirty="0" smtClean="0">
                <a:latin typeface="Roboto" pitchFamily="2" charset="0"/>
                <a:ea typeface="Roboto" pitchFamily="2" charset="0"/>
              </a:rPr>
              <a:t>: </a:t>
            </a:r>
            <a:r>
              <a:rPr lang="es-ES" b="1" dirty="0" err="1" smtClean="0">
                <a:latin typeface="Roboto" pitchFamily="2" charset="0"/>
                <a:ea typeface="Roboto" pitchFamily="2" charset="0"/>
              </a:rPr>
              <a:t>automated</a:t>
            </a:r>
            <a:r>
              <a:rPr lang="es-ES" b="1" dirty="0" smtClean="0">
                <a:latin typeface="Roboto" pitchFamily="2" charset="0"/>
                <a:ea typeface="Roboto" pitchFamily="2" charset="0"/>
              </a:rPr>
              <a:t> </a:t>
            </a:r>
            <a:r>
              <a:rPr lang="es-ES" b="1" dirty="0" err="1" smtClean="0">
                <a:latin typeface="Roboto" pitchFamily="2" charset="0"/>
                <a:ea typeface="Roboto" pitchFamily="2" charset="0"/>
              </a:rPr>
              <a:t>brain</a:t>
            </a:r>
            <a:r>
              <a:rPr lang="es-ES" b="1"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 in </a:t>
            </a:r>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presence</a:t>
            </a:r>
            <a:r>
              <a:rPr lang="es-ES" b="1" dirty="0" smtClean="0">
                <a:latin typeface="Roboto" pitchFamily="2" charset="0"/>
                <a:ea typeface="Roboto" pitchFamily="2" charset="0"/>
              </a:rPr>
              <a:t> of MS </a:t>
            </a:r>
            <a:r>
              <a:rPr lang="es-ES" b="1" dirty="0" err="1" smtClean="0">
                <a:latin typeface="Roboto" pitchFamily="2" charset="0"/>
                <a:ea typeface="Roboto" pitchFamily="2" charset="0"/>
              </a:rPr>
              <a:t>lesions</a:t>
            </a:r>
            <a:r>
              <a:rPr lang="es-ES" b="1" dirty="0" smtClean="0">
                <a:latin typeface="Roboto" pitchFamily="2" charset="0"/>
                <a:ea typeface="Roboto" pitchFamily="2" charset="0"/>
              </a:rPr>
              <a:t> </a:t>
            </a:r>
            <a:endParaRPr lang="es-ES" i="1" dirty="0">
              <a:latin typeface="Roboto" pitchFamily="2" charset="0"/>
              <a:ea typeface="Roboto" pitchFamily="2" charset="0"/>
            </a:endParaRPr>
          </a:p>
        </p:txBody>
      </p:sp>
      <p:grpSp>
        <p:nvGrpSpPr>
          <p:cNvPr id="11" name="Group 10"/>
          <p:cNvGrpSpPr/>
          <p:nvPr/>
        </p:nvGrpSpPr>
        <p:grpSpPr>
          <a:xfrm>
            <a:off x="250825" y="1941033"/>
            <a:ext cx="8622488" cy="1687579"/>
            <a:chOff x="250825" y="1941033"/>
            <a:chExt cx="8622488" cy="1687579"/>
          </a:xfrm>
        </p:grpSpPr>
        <p:grpSp>
          <p:nvGrpSpPr>
            <p:cNvPr id="18" name="Group 17"/>
            <p:cNvGrpSpPr/>
            <p:nvPr/>
          </p:nvGrpSpPr>
          <p:grpSpPr>
            <a:xfrm>
              <a:off x="250825" y="1941033"/>
              <a:ext cx="8622488" cy="1687579"/>
              <a:chOff x="251340" y="1769160"/>
              <a:chExt cx="8622488" cy="1687579"/>
            </a:xfrm>
          </p:grpSpPr>
          <p:pic>
            <p:nvPicPr>
              <p:cNvPr id="5" name="Picture 4"/>
              <p:cNvPicPr>
                <a:picLocks noChangeAspect="1"/>
              </p:cNvPicPr>
              <p:nvPr/>
            </p:nvPicPr>
            <p:blipFill>
              <a:blip r:embed="rId3"/>
              <a:stretch>
                <a:fillRect/>
              </a:stretch>
            </p:blipFill>
            <p:spPr>
              <a:xfrm>
                <a:off x="251340" y="1769160"/>
                <a:ext cx="1262787" cy="1687579"/>
              </a:xfrm>
              <a:prstGeom prst="rect">
                <a:avLst/>
              </a:prstGeom>
            </p:spPr>
          </p:pic>
          <p:sp>
            <p:nvSpPr>
              <p:cNvPr id="15" name="Rectangle 14"/>
              <p:cNvSpPr/>
              <p:nvPr/>
            </p:nvSpPr>
            <p:spPr>
              <a:xfrm>
                <a:off x="1698013" y="1858010"/>
                <a:ext cx="7175815" cy="1477328"/>
              </a:xfrm>
              <a:prstGeom prst="rect">
                <a:avLst/>
              </a:prstGeom>
            </p:spPr>
            <p:txBody>
              <a:bodyPr wrap="square">
                <a:spAutoFit/>
              </a:bodyPr>
              <a:lstStyle/>
              <a:p>
                <a:r>
                  <a:rPr lang="en-US" i="1" dirty="0" smtClean="0"/>
                  <a:t>S. </a:t>
                </a:r>
                <a:r>
                  <a:rPr lang="en-US" i="1" dirty="0" err="1" smtClean="0"/>
                  <a:t>Valverde</a:t>
                </a:r>
                <a:r>
                  <a:rPr lang="en-US" i="1" dirty="0" smtClean="0"/>
                  <a:t>, A. Oliver, E. </a:t>
                </a:r>
                <a:r>
                  <a:rPr lang="en-US" i="1" dirty="0" err="1" smtClean="0"/>
                  <a:t>Roura</a:t>
                </a:r>
                <a:r>
                  <a:rPr lang="en-US" i="1" dirty="0" smtClean="0"/>
                  <a:t>, S. González, D. Pareto, JC </a:t>
                </a:r>
                <a:r>
                  <a:rPr lang="en-US" i="1" dirty="0" err="1" smtClean="0"/>
                  <a:t>Vilanova</a:t>
                </a:r>
                <a:r>
                  <a:rPr lang="en-US" i="1" dirty="0" smtClean="0"/>
                  <a:t>, </a:t>
                </a:r>
              </a:p>
              <a:p>
                <a:r>
                  <a:rPr lang="en-US" i="1" dirty="0" smtClean="0"/>
                  <a:t>L. </a:t>
                </a:r>
                <a:r>
                  <a:rPr lang="en-US" i="1" dirty="0" err="1" smtClean="0"/>
                  <a:t>Ramió-Torrentà</a:t>
                </a:r>
                <a:r>
                  <a:rPr lang="en-US" i="1" dirty="0" smtClean="0"/>
                  <a:t>, À. </a:t>
                </a:r>
                <a:r>
                  <a:rPr lang="en-US" i="1" dirty="0" err="1" smtClean="0"/>
                  <a:t>Rovira</a:t>
                </a:r>
                <a:r>
                  <a:rPr lang="en-US" i="1" dirty="0" smtClean="0"/>
                  <a:t> and X. </a:t>
                </a:r>
                <a:r>
                  <a:rPr lang="en-US" i="1" dirty="0" err="1" smtClean="0"/>
                  <a:t>Lladó</a:t>
                </a:r>
                <a:r>
                  <a:rPr lang="en-US" i="1" dirty="0" smtClean="0"/>
                  <a:t>. “Automated brain tissue segmentation of MR images in the presence of white matter lesions”. Medical Image analysis. </a:t>
                </a:r>
                <a:r>
                  <a:rPr lang="en-US" b="1" i="1" dirty="0" smtClean="0"/>
                  <a:t>(2nd revision)</a:t>
                </a:r>
                <a:r>
                  <a:rPr lang="en-US" i="1" dirty="0" smtClean="0"/>
                  <a:t> 2016. Elsevier. </a:t>
                </a:r>
              </a:p>
              <a:p>
                <a:r>
                  <a:rPr lang="en-US" i="1" dirty="0" smtClean="0">
                    <a:solidFill>
                      <a:schemeClr val="accent5">
                        <a:lumMod val="75000"/>
                      </a:schemeClr>
                    </a:solidFill>
                  </a:rPr>
                  <a:t>[JCR CSAI IF 3.654, Q1 (10/121)]</a:t>
                </a:r>
                <a:endParaRPr lang="en-US" i="1" dirty="0">
                  <a:solidFill>
                    <a:schemeClr val="accent5">
                      <a:lumMod val="75000"/>
                    </a:schemeClr>
                  </a:solidFill>
                  <a:ea typeface="Roboto" pitchFamily="2" charset="0"/>
                </a:endParaRPr>
              </a:p>
            </p:txBody>
          </p:sp>
        </p:grpSp>
        <p:pic>
          <p:nvPicPr>
            <p:cNvPr id="8" name="Picture 7"/>
            <p:cNvPicPr>
              <a:picLocks noChangeAspect="1"/>
            </p:cNvPicPr>
            <p:nvPr/>
          </p:nvPicPr>
          <p:blipFill>
            <a:blip r:embed="rId4"/>
            <a:stretch>
              <a:fillRect/>
            </a:stretch>
          </p:blipFill>
          <p:spPr>
            <a:xfrm>
              <a:off x="250825" y="1941033"/>
              <a:ext cx="1261967" cy="1687579"/>
            </a:xfrm>
            <a:prstGeom prst="rect">
              <a:avLst/>
            </a:prstGeom>
          </p:spPr>
        </p:pic>
      </p:grpSp>
      <p:sp>
        <p:nvSpPr>
          <p:cNvPr id="3" name="Slide Number Placeholder 2"/>
          <p:cNvSpPr>
            <a:spLocks noGrp="1"/>
          </p:cNvSpPr>
          <p:nvPr>
            <p:ph type="sldNum" sz="quarter" idx="12"/>
          </p:nvPr>
        </p:nvSpPr>
        <p:spPr/>
        <p:txBody>
          <a:bodyPr/>
          <a:lstStyle/>
          <a:p>
            <a:fld id="{227F3176-F9F6-45D0-9446-6BF35B4A50FB}" type="slidenum">
              <a:rPr lang="en-US" smtClean="0"/>
              <a:pPr/>
              <a:t>71</a:t>
            </a:fld>
            <a:r>
              <a:rPr lang="en-US" smtClean="0"/>
              <a:t> / 75</a:t>
            </a:r>
            <a:endParaRPr lang="en-US" dirty="0"/>
          </a:p>
        </p:txBody>
      </p:sp>
    </p:spTree>
    <p:extLst>
      <p:ext uri="{BB962C8B-B14F-4D97-AF65-F5344CB8AC3E}">
        <p14:creationId xmlns:p14="http://schemas.microsoft.com/office/powerpoint/2010/main" val="34695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4980722" cy="523220"/>
          </a:xfrm>
          <a:prstGeom prst="rect">
            <a:avLst/>
          </a:prstGeom>
          <a:noFill/>
        </p:spPr>
        <p:txBody>
          <a:bodyPr wrap="none" rtlCol="0">
            <a:spAutoFit/>
          </a:bodyPr>
          <a:lstStyle/>
          <a:p>
            <a:r>
              <a:rPr lang="es-ES" sz="2800" b="1" dirty="0" err="1" smtClean="0">
                <a:latin typeface="Roboto" pitchFamily="2" charset="0"/>
                <a:ea typeface="Roboto" pitchFamily="2" charset="0"/>
              </a:rPr>
              <a:t>Contributions</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future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work</a:t>
            </a:r>
            <a:endParaRPr lang="en-US" sz="2800" b="1" dirty="0">
              <a:latin typeface="Roboto" pitchFamily="2" charset="0"/>
              <a:ea typeface="Roboto" pitchFamily="2" charset="0"/>
            </a:endParaRPr>
          </a:p>
        </p:txBody>
      </p:sp>
      <p:sp>
        <p:nvSpPr>
          <p:cNvPr id="6" name="Rectangle 5"/>
          <p:cNvSpPr/>
          <p:nvPr/>
        </p:nvSpPr>
        <p:spPr>
          <a:xfrm>
            <a:off x="131122" y="940872"/>
            <a:ext cx="8742706" cy="646331"/>
          </a:xfrm>
          <a:prstGeom prst="rect">
            <a:avLst/>
          </a:prstGeom>
        </p:spPr>
        <p:txBody>
          <a:bodyPr wrap="square">
            <a:spAutoFit/>
          </a:bodyPr>
          <a:lstStyle/>
          <a:p>
            <a:r>
              <a:rPr lang="es-ES" dirty="0" err="1" smtClean="0">
                <a:latin typeface="Roboto" pitchFamily="2" charset="0"/>
                <a:ea typeface="Roboto" pitchFamily="2" charset="0"/>
              </a:rPr>
              <a:t>Related</a:t>
            </a:r>
            <a:r>
              <a:rPr lang="es-ES" dirty="0" smtClean="0">
                <a:latin typeface="Roboto" pitchFamily="2" charset="0"/>
                <a:ea typeface="Roboto" pitchFamily="2" charset="0"/>
              </a:rPr>
              <a:t> to </a:t>
            </a:r>
            <a:r>
              <a:rPr lang="es-ES" dirty="0" err="1" smtClean="0">
                <a:latin typeface="Roboto" pitchFamily="2" charset="0"/>
                <a:ea typeface="Roboto" pitchFamily="2" charset="0"/>
              </a:rPr>
              <a:t>our</a:t>
            </a:r>
            <a:r>
              <a:rPr lang="es-ES" dirty="0" smtClean="0">
                <a:latin typeface="Roboto" pitchFamily="2" charset="0"/>
                <a:ea typeface="Roboto" pitchFamily="2" charset="0"/>
              </a:rPr>
              <a:t> </a:t>
            </a:r>
            <a:r>
              <a:rPr lang="es-ES" dirty="0" err="1" smtClean="0">
                <a:latin typeface="Roboto" pitchFamily="2" charset="0"/>
                <a:ea typeface="Roboto" pitchFamily="2" charset="0"/>
              </a:rPr>
              <a:t>work</a:t>
            </a:r>
            <a:r>
              <a:rPr lang="es-ES" dirty="0" smtClean="0">
                <a:latin typeface="Roboto" pitchFamily="2" charset="0"/>
                <a:ea typeface="Roboto" pitchFamily="2" charset="0"/>
              </a:rPr>
              <a:t>, </a:t>
            </a:r>
            <a:r>
              <a:rPr lang="es-ES" dirty="0" err="1" smtClean="0">
                <a:latin typeface="Roboto" pitchFamily="2" charset="0"/>
                <a:ea typeface="Roboto" pitchFamily="2" charset="0"/>
              </a:rPr>
              <a:t>several</a:t>
            </a:r>
            <a:r>
              <a:rPr lang="es-ES" dirty="0" smtClean="0">
                <a:latin typeface="Roboto" pitchFamily="2" charset="0"/>
                <a:ea typeface="Roboto" pitchFamily="2" charset="0"/>
              </a:rPr>
              <a:t> </a:t>
            </a:r>
            <a:r>
              <a:rPr lang="es-ES" dirty="0" err="1" smtClean="0">
                <a:latin typeface="Roboto" pitchFamily="2" charset="0"/>
                <a:ea typeface="Roboto" pitchFamily="2" charset="0"/>
              </a:rPr>
              <a:t>contributions</a:t>
            </a:r>
            <a:r>
              <a:rPr lang="es-ES" dirty="0" smtClean="0">
                <a:latin typeface="Roboto" pitchFamily="2" charset="0"/>
                <a:ea typeface="Roboto" pitchFamily="2" charset="0"/>
              </a:rPr>
              <a:t> to </a:t>
            </a:r>
            <a:r>
              <a:rPr lang="es-ES" dirty="0" err="1" smtClean="0">
                <a:latin typeface="Roboto" pitchFamily="2" charset="0"/>
                <a:ea typeface="Roboto" pitchFamily="2" charset="0"/>
              </a:rPr>
              <a:t>other</a:t>
            </a:r>
            <a:r>
              <a:rPr lang="es-ES" dirty="0" smtClean="0">
                <a:latin typeface="Roboto" pitchFamily="2" charset="0"/>
                <a:ea typeface="Roboto" pitchFamily="2" charset="0"/>
              </a:rPr>
              <a:t> </a:t>
            </a:r>
            <a:r>
              <a:rPr lang="es-ES" b="1" dirty="0" err="1" smtClean="0">
                <a:latin typeface="Roboto" pitchFamily="2" charset="0"/>
                <a:ea typeface="Roboto" pitchFamily="2" charset="0"/>
              </a:rPr>
              <a:t>journal</a:t>
            </a:r>
            <a:r>
              <a:rPr lang="es-ES" b="1" dirty="0" smtClean="0">
                <a:latin typeface="Roboto" pitchFamily="2" charset="0"/>
                <a:ea typeface="Roboto" pitchFamily="2" charset="0"/>
              </a:rPr>
              <a:t> </a:t>
            </a:r>
            <a:r>
              <a:rPr lang="es-ES" b="1" dirty="0" err="1" smtClean="0">
                <a:latin typeface="Roboto" pitchFamily="2" charset="0"/>
                <a:ea typeface="Roboto" pitchFamily="2" charset="0"/>
              </a:rPr>
              <a:t>articles</a:t>
            </a:r>
            <a:r>
              <a:rPr lang="es-ES" dirty="0" smtClean="0">
                <a:latin typeface="Roboto" pitchFamily="2" charset="0"/>
                <a:ea typeface="Roboto" pitchFamily="2" charset="0"/>
              </a:rPr>
              <a:t> </a:t>
            </a:r>
            <a:r>
              <a:rPr lang="es-ES" dirty="0" err="1" smtClean="0">
                <a:latin typeface="Roboto" pitchFamily="2" charset="0"/>
                <a:ea typeface="Roboto" pitchFamily="2" charset="0"/>
              </a:rPr>
              <a:t>have</a:t>
            </a:r>
            <a:r>
              <a:rPr lang="es-ES" dirty="0" smtClean="0">
                <a:latin typeface="Roboto" pitchFamily="2" charset="0"/>
                <a:ea typeface="Roboto" pitchFamily="2" charset="0"/>
              </a:rPr>
              <a:t> </a:t>
            </a:r>
            <a:r>
              <a:rPr lang="es-ES" dirty="0" err="1" smtClean="0">
                <a:latin typeface="Roboto" pitchFamily="2" charset="0"/>
                <a:ea typeface="Roboto" pitchFamily="2" charset="0"/>
              </a:rPr>
              <a:t>been</a:t>
            </a:r>
            <a:r>
              <a:rPr lang="es-ES" dirty="0" smtClean="0">
                <a:latin typeface="Roboto" pitchFamily="2" charset="0"/>
                <a:ea typeface="Roboto" pitchFamily="2" charset="0"/>
              </a:rPr>
              <a:t> done </a:t>
            </a:r>
            <a:r>
              <a:rPr lang="es-ES" dirty="0" err="1" smtClean="0">
                <a:latin typeface="Roboto" pitchFamily="2" charset="0"/>
                <a:ea typeface="Roboto" pitchFamily="2" charset="0"/>
              </a:rPr>
              <a:t>during</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PhD </a:t>
            </a:r>
            <a:r>
              <a:rPr lang="es-ES" dirty="0" err="1" smtClean="0">
                <a:latin typeface="Roboto" pitchFamily="2" charset="0"/>
                <a:ea typeface="Roboto" pitchFamily="2" charset="0"/>
              </a:rPr>
              <a:t>program</a:t>
            </a:r>
            <a:r>
              <a:rPr lang="es-ES" dirty="0" smtClean="0">
                <a:latin typeface="Roboto" pitchFamily="2" charset="0"/>
                <a:ea typeface="Roboto" pitchFamily="2" charset="0"/>
              </a:rPr>
              <a:t>:</a:t>
            </a:r>
            <a:endParaRPr lang="es-ES" dirty="0">
              <a:latin typeface="Roboto" pitchFamily="2" charset="0"/>
              <a:ea typeface="Roboto" pitchFamily="2" charset="0"/>
            </a:endParaRPr>
          </a:p>
        </p:txBody>
      </p:sp>
      <p:sp>
        <p:nvSpPr>
          <p:cNvPr id="3" name="TextBox 2"/>
          <p:cNvSpPr txBox="1"/>
          <p:nvPr/>
        </p:nvSpPr>
        <p:spPr>
          <a:xfrm>
            <a:off x="190973" y="1427614"/>
            <a:ext cx="8623003" cy="5016758"/>
          </a:xfrm>
          <a:prstGeom prst="rect">
            <a:avLst/>
          </a:prstGeom>
          <a:noFill/>
        </p:spPr>
        <p:txBody>
          <a:bodyPr wrap="square" rtlCol="0">
            <a:spAutoFit/>
          </a:bodyPr>
          <a:lstStyle/>
          <a:p>
            <a:pPr algn="just"/>
            <a:endParaRPr lang="en-US" sz="1600" i="1" dirty="0" smtClean="0"/>
          </a:p>
          <a:p>
            <a:pPr marL="285750" indent="-285750" algn="just">
              <a:buFont typeface="Arial" panose="020B0604020202020204" pitchFamily="34" charset="0"/>
              <a:buChar char="•"/>
            </a:pPr>
            <a:r>
              <a:rPr lang="en-US" sz="1600" i="1" dirty="0" smtClean="0"/>
              <a:t>S. González, </a:t>
            </a:r>
            <a:r>
              <a:rPr lang="en-US" sz="1600" i="1" dirty="0" err="1" smtClean="0"/>
              <a:t>A.Oliver</a:t>
            </a:r>
            <a:r>
              <a:rPr lang="en-US" sz="1600" i="1" dirty="0" smtClean="0"/>
              <a:t>,  </a:t>
            </a:r>
            <a:r>
              <a:rPr lang="en-US" sz="1600" b="1" i="1" dirty="0" err="1" smtClean="0"/>
              <a:t>S.Valverde</a:t>
            </a:r>
            <a:r>
              <a:rPr lang="en-US" sz="1600" i="1" dirty="0" smtClean="0"/>
              <a:t>, L. Wang, R. </a:t>
            </a:r>
            <a:r>
              <a:rPr lang="en-US" sz="1600" i="1" dirty="0" err="1" smtClean="0"/>
              <a:t>Zwiggelaar</a:t>
            </a:r>
            <a:r>
              <a:rPr lang="en-US" sz="1600" i="1" dirty="0" smtClean="0"/>
              <a:t> and </a:t>
            </a:r>
            <a:r>
              <a:rPr lang="en-US" sz="1600" i="1" dirty="0" err="1" smtClean="0"/>
              <a:t>X.Lladó</a:t>
            </a:r>
            <a:r>
              <a:rPr lang="en-US" sz="1600" i="1" dirty="0" smtClean="0"/>
              <a:t>. “A review of brain structures segmentation in magnetic resonance imaging”. Artificial Intelligence in medicine (2</a:t>
            </a:r>
            <a:r>
              <a:rPr lang="en-US" sz="1600" i="1" baseline="30000" dirty="0" smtClean="0"/>
              <a:t>nd</a:t>
            </a:r>
            <a:r>
              <a:rPr lang="en-US" sz="1600" i="1" dirty="0" smtClean="0"/>
              <a:t> revision). 2016</a:t>
            </a:r>
            <a:r>
              <a:rPr lang="en-US" sz="1600" i="1" dirty="0"/>
              <a:t>. </a:t>
            </a:r>
            <a:r>
              <a:rPr lang="en-US" sz="1600" i="1" dirty="0" smtClean="0">
                <a:solidFill>
                  <a:schemeClr val="accent5">
                    <a:lumMod val="75000"/>
                  </a:schemeClr>
                </a:solidFill>
              </a:rPr>
              <a:t>[</a:t>
            </a:r>
            <a:r>
              <a:rPr lang="en-US" sz="1600" i="1" dirty="0">
                <a:solidFill>
                  <a:schemeClr val="accent5">
                    <a:lumMod val="75000"/>
                  </a:schemeClr>
                </a:solidFill>
              </a:rPr>
              <a:t>IF 2.019, Q2(40/123) CSAI</a:t>
            </a:r>
            <a:r>
              <a:rPr lang="en-US" sz="1600" i="1" dirty="0" smtClean="0">
                <a:solidFill>
                  <a:schemeClr val="accent5">
                    <a:lumMod val="75000"/>
                  </a:schemeClr>
                </a:solidFill>
              </a:rPr>
              <a:t>]</a:t>
            </a:r>
          </a:p>
          <a:p>
            <a:pPr marL="285750" indent="-285750" algn="just">
              <a:buFont typeface="Arial" panose="020B0604020202020204" pitchFamily="34" charset="0"/>
              <a:buChar char="•"/>
            </a:pPr>
            <a:endParaRPr lang="es-ES" sz="1600" i="1" dirty="0">
              <a:solidFill>
                <a:schemeClr val="accent5">
                  <a:lumMod val="75000"/>
                </a:schemeClr>
              </a:solidFill>
            </a:endParaRPr>
          </a:p>
          <a:p>
            <a:pPr marL="285750" indent="-285750" algn="just">
              <a:buFont typeface="Arial" panose="020B0604020202020204" pitchFamily="34" charset="0"/>
              <a:buChar char="•"/>
            </a:pPr>
            <a:r>
              <a:rPr lang="en-US" sz="1600" i="1" dirty="0" smtClean="0"/>
              <a:t>E. </a:t>
            </a:r>
            <a:r>
              <a:rPr lang="en-US" sz="1600" i="1" dirty="0" err="1"/>
              <a:t>Roura</a:t>
            </a:r>
            <a:r>
              <a:rPr lang="en-US" sz="1600" i="1" dirty="0"/>
              <a:t>, </a:t>
            </a:r>
            <a:r>
              <a:rPr lang="en-US" sz="1600" i="1" dirty="0" smtClean="0"/>
              <a:t>N. </a:t>
            </a:r>
            <a:r>
              <a:rPr lang="en-US" sz="1600" i="1" dirty="0" err="1" smtClean="0"/>
              <a:t>Sarbu</a:t>
            </a:r>
            <a:r>
              <a:rPr lang="en-US" sz="1600" i="1" dirty="0"/>
              <a:t>, </a:t>
            </a:r>
            <a:r>
              <a:rPr lang="en-US" sz="1600" i="1" dirty="0" smtClean="0"/>
              <a:t>A. </a:t>
            </a:r>
            <a:r>
              <a:rPr lang="en-US" sz="1600" i="1" dirty="0"/>
              <a:t>Oliver, </a:t>
            </a:r>
            <a:r>
              <a:rPr lang="en-US" sz="1600" b="1" i="1" dirty="0" smtClean="0"/>
              <a:t>S. </a:t>
            </a:r>
            <a:r>
              <a:rPr lang="en-US" sz="1600" b="1" i="1" dirty="0" err="1"/>
              <a:t>Valverde</a:t>
            </a:r>
            <a:r>
              <a:rPr lang="en-US" sz="1600" i="1" dirty="0"/>
              <a:t>, </a:t>
            </a:r>
            <a:r>
              <a:rPr lang="en-US" sz="1600" i="1" dirty="0" smtClean="0"/>
              <a:t>S. González</a:t>
            </a:r>
            <a:r>
              <a:rPr lang="en-US" sz="1600" i="1" dirty="0"/>
              <a:t>, </a:t>
            </a:r>
            <a:r>
              <a:rPr lang="en-US" sz="1600" i="1" dirty="0" smtClean="0"/>
              <a:t>R. </a:t>
            </a:r>
            <a:r>
              <a:rPr lang="en-US" sz="1600" i="1" dirty="0" err="1"/>
              <a:t>Cervera</a:t>
            </a:r>
            <a:r>
              <a:rPr lang="en-US" sz="1600" i="1" dirty="0"/>
              <a:t>, </a:t>
            </a:r>
            <a:r>
              <a:rPr lang="en-US" sz="1600" i="1" dirty="0" smtClean="0"/>
              <a:t>N. </a:t>
            </a:r>
            <a:r>
              <a:rPr lang="en-US" sz="1600" i="1" dirty="0" err="1" smtClean="0"/>
              <a:t>Bargalló</a:t>
            </a:r>
            <a:r>
              <a:rPr lang="en-US" sz="1600" i="1" dirty="0" smtClean="0"/>
              <a:t> </a:t>
            </a:r>
            <a:r>
              <a:rPr lang="en-US" sz="1600" i="1" dirty="0"/>
              <a:t>and </a:t>
            </a:r>
            <a:r>
              <a:rPr lang="en-US" sz="1600" i="1" dirty="0" smtClean="0"/>
              <a:t>X. </a:t>
            </a:r>
            <a:r>
              <a:rPr lang="en-US" sz="1600" i="1" dirty="0" err="1"/>
              <a:t>Lladó</a:t>
            </a:r>
            <a:r>
              <a:rPr lang="en-US" sz="1600" i="1" dirty="0"/>
              <a:t>. Automated detection of Lupus white matter lesions in MRI images. </a:t>
            </a:r>
            <a:r>
              <a:rPr lang="en-US" sz="1600" i="1" dirty="0" smtClean="0"/>
              <a:t>Frontiers </a:t>
            </a:r>
            <a:r>
              <a:rPr lang="en-US" sz="1600" i="1" dirty="0"/>
              <a:t>in Human </a:t>
            </a:r>
            <a:r>
              <a:rPr lang="en-US" sz="1600" i="1" dirty="0" smtClean="0"/>
              <a:t>Neuroscience (2</a:t>
            </a:r>
            <a:r>
              <a:rPr lang="en-US" sz="1600" i="1" baseline="30000" dirty="0" smtClean="0"/>
              <a:t>nd</a:t>
            </a:r>
            <a:r>
              <a:rPr lang="en-US" sz="1600" i="1" dirty="0" smtClean="0"/>
              <a:t> revision). </a:t>
            </a:r>
            <a:r>
              <a:rPr lang="en-US" sz="1600" i="1" dirty="0"/>
              <a:t>2016. </a:t>
            </a:r>
            <a:r>
              <a:rPr lang="en-US" sz="1600" i="1" dirty="0" smtClean="0">
                <a:solidFill>
                  <a:schemeClr val="accent5">
                    <a:lumMod val="75000"/>
                  </a:schemeClr>
                </a:solidFill>
              </a:rPr>
              <a:t>[</a:t>
            </a:r>
            <a:r>
              <a:rPr lang="en-US" sz="1600" i="1" dirty="0">
                <a:solidFill>
                  <a:schemeClr val="accent5">
                    <a:lumMod val="75000"/>
                  </a:schemeClr>
                </a:solidFill>
              </a:rPr>
              <a:t>JCR PS IF 3.626, Q1(13/76)].</a:t>
            </a:r>
            <a:endParaRPr lang="en-US" sz="1600" i="1" dirty="0" smtClean="0">
              <a:solidFill>
                <a:schemeClr val="accent5">
                  <a:lumMod val="75000"/>
                </a:schemeClr>
              </a:solidFill>
            </a:endParaRPr>
          </a:p>
          <a:p>
            <a:pPr marL="285750" indent="-285750" algn="just">
              <a:buFont typeface="Arial" panose="020B0604020202020204" pitchFamily="34" charset="0"/>
              <a:buChar char="•"/>
            </a:pPr>
            <a:endParaRPr lang="en-US" sz="1600" i="1" dirty="0" smtClean="0">
              <a:solidFill>
                <a:schemeClr val="accent5">
                  <a:lumMod val="75000"/>
                </a:schemeClr>
              </a:solidFill>
            </a:endParaRPr>
          </a:p>
          <a:p>
            <a:pPr marL="285750" indent="-285750" algn="just">
              <a:buFont typeface="Arial" panose="020B0604020202020204" pitchFamily="34" charset="0"/>
              <a:buChar char="•"/>
            </a:pPr>
            <a:r>
              <a:rPr lang="en-US" sz="1600" i="1" dirty="0" smtClean="0"/>
              <a:t>E</a:t>
            </a:r>
            <a:r>
              <a:rPr lang="en-US" sz="1600" i="1" dirty="0"/>
              <a:t>. </a:t>
            </a:r>
            <a:r>
              <a:rPr lang="en-US" sz="1600" i="1" dirty="0" err="1"/>
              <a:t>Roura</a:t>
            </a:r>
            <a:r>
              <a:rPr lang="en-US" sz="1600" i="1" dirty="0"/>
              <a:t>, A. Oliver, M. </a:t>
            </a:r>
            <a:r>
              <a:rPr lang="en-US" sz="1600" i="1" dirty="0" err="1"/>
              <a:t>Cabezas</a:t>
            </a:r>
            <a:r>
              <a:rPr lang="en-US" sz="1600" i="1" dirty="0"/>
              <a:t>, </a:t>
            </a:r>
            <a:r>
              <a:rPr lang="en-US" sz="1600" b="1" i="1" dirty="0"/>
              <a:t>S. </a:t>
            </a:r>
            <a:r>
              <a:rPr lang="en-US" sz="1600" b="1" i="1" dirty="0" err="1"/>
              <a:t>Valverde</a:t>
            </a:r>
            <a:r>
              <a:rPr lang="en-US" sz="1600" i="1" dirty="0"/>
              <a:t>, D. Pareto, J.C. </a:t>
            </a:r>
            <a:r>
              <a:rPr lang="en-US" sz="1600" i="1" dirty="0" err="1"/>
              <a:t>Vilanova</a:t>
            </a:r>
            <a:r>
              <a:rPr lang="en-US" sz="1600" i="1" dirty="0"/>
              <a:t>, Ll. </a:t>
            </a:r>
            <a:r>
              <a:rPr lang="en-US" sz="1600" i="1" dirty="0" err="1"/>
              <a:t>Ramió-Torrentà</a:t>
            </a:r>
            <a:r>
              <a:rPr lang="en-US" sz="1600" i="1" dirty="0" smtClean="0"/>
              <a:t>, </a:t>
            </a:r>
            <a:r>
              <a:rPr lang="en-US" sz="1600" i="1" dirty="0"/>
              <a:t>À. </a:t>
            </a:r>
            <a:r>
              <a:rPr lang="en-US" sz="1600" i="1" dirty="0" err="1"/>
              <a:t>Rovira</a:t>
            </a:r>
            <a:r>
              <a:rPr lang="en-US" sz="1600" i="1" dirty="0"/>
              <a:t>, and X. </a:t>
            </a:r>
            <a:r>
              <a:rPr lang="en-US" sz="1600" i="1" dirty="0" err="1"/>
              <a:t>Lladó</a:t>
            </a:r>
            <a:r>
              <a:rPr lang="en-US" sz="1600" i="1" dirty="0"/>
              <a:t>. "A toolbox for multiple sclerosis lesion segmentation". Neuroradiology, </a:t>
            </a:r>
            <a:r>
              <a:rPr lang="en-US" sz="1600" dirty="0"/>
              <a:t>pp. 1031-1043. 2015</a:t>
            </a:r>
            <a:r>
              <a:rPr lang="en-US" sz="1600" i="1" dirty="0"/>
              <a:t>. </a:t>
            </a:r>
            <a:r>
              <a:rPr lang="en-US" sz="1600" i="1" dirty="0">
                <a:solidFill>
                  <a:schemeClr val="accent5">
                    <a:lumMod val="75000"/>
                  </a:schemeClr>
                </a:solidFill>
              </a:rPr>
              <a:t>[JCR RNMMI IF 2.485, Q2(41/125)] </a:t>
            </a:r>
          </a:p>
          <a:p>
            <a:pPr algn="just"/>
            <a:endParaRPr lang="es-ES" sz="1600" i="1" dirty="0">
              <a:solidFill>
                <a:schemeClr val="accent5">
                  <a:lumMod val="75000"/>
                </a:schemeClr>
              </a:solidFill>
            </a:endParaRPr>
          </a:p>
          <a:p>
            <a:pPr marL="285750" indent="-285750" algn="just">
              <a:buFont typeface="Arial" panose="020B0604020202020204" pitchFamily="34" charset="0"/>
              <a:buChar char="•"/>
            </a:pPr>
            <a:r>
              <a:rPr lang="en-US" sz="1600" i="1" dirty="0"/>
              <a:t>M. </a:t>
            </a:r>
            <a:r>
              <a:rPr lang="en-US" sz="1600" i="1" dirty="0" err="1"/>
              <a:t>Cabezas</a:t>
            </a:r>
            <a:r>
              <a:rPr lang="en-US" sz="1600" i="1" dirty="0"/>
              <a:t>, A. Oliver, </a:t>
            </a:r>
            <a:r>
              <a:rPr lang="en-US" sz="1600" b="1" i="1" dirty="0"/>
              <a:t>S. </a:t>
            </a:r>
            <a:r>
              <a:rPr lang="en-US" sz="1600" b="1" i="1" dirty="0" err="1"/>
              <a:t>Valverde</a:t>
            </a:r>
            <a:r>
              <a:rPr lang="en-US" sz="1600" i="1" dirty="0"/>
              <a:t>, B. Beltran, J. </a:t>
            </a:r>
            <a:r>
              <a:rPr lang="en-US" sz="1600" i="1" dirty="0" err="1"/>
              <a:t>Freixenet</a:t>
            </a:r>
            <a:r>
              <a:rPr lang="en-US" sz="1600" i="1" dirty="0"/>
              <a:t>, J.C. </a:t>
            </a:r>
            <a:r>
              <a:rPr lang="en-US" sz="1600" i="1" dirty="0" err="1"/>
              <a:t>Vilanova</a:t>
            </a:r>
            <a:r>
              <a:rPr lang="en-US" sz="1600" i="1" dirty="0"/>
              <a:t>, Ll. </a:t>
            </a:r>
            <a:r>
              <a:rPr lang="en-US" sz="1600" i="1" dirty="0" err="1"/>
              <a:t>Ramió-Torrentà</a:t>
            </a:r>
            <a:r>
              <a:rPr lang="en-US" sz="1600" i="1" dirty="0"/>
              <a:t>, À. </a:t>
            </a:r>
            <a:r>
              <a:rPr lang="en-US" sz="1600" i="1" dirty="0" err="1"/>
              <a:t>Rovira</a:t>
            </a:r>
            <a:r>
              <a:rPr lang="en-US" sz="1600" i="1" dirty="0"/>
              <a:t>, and X. </a:t>
            </a:r>
            <a:r>
              <a:rPr lang="en-US" sz="1600" i="1" dirty="0" err="1"/>
              <a:t>Lladó</a:t>
            </a:r>
            <a:r>
              <a:rPr lang="en-US" sz="1600" i="1" dirty="0"/>
              <a:t>. "BOOST: a supervised approach for multiple sclerosis lesion segmentation". Journal of Neuroscience Methods, 237, pp 108-117, 2014.</a:t>
            </a:r>
            <a:r>
              <a:rPr lang="en-US" sz="1600" i="1" dirty="0">
                <a:solidFill>
                  <a:schemeClr val="accent5">
                    <a:lumMod val="75000"/>
                  </a:schemeClr>
                </a:solidFill>
              </a:rPr>
              <a:t> [JCR N IF 2.025, Q3(174/252</a:t>
            </a:r>
            <a:r>
              <a:rPr lang="en-US" sz="1600" i="1" dirty="0" smtClean="0">
                <a:solidFill>
                  <a:schemeClr val="accent5">
                    <a:lumMod val="75000"/>
                  </a:schemeClr>
                </a:solidFill>
              </a:rPr>
              <a:t>)]</a:t>
            </a:r>
          </a:p>
          <a:p>
            <a:pPr marL="285750" indent="-285750" algn="just">
              <a:buFont typeface="Arial" panose="020B0604020202020204" pitchFamily="34" charset="0"/>
              <a:buChar char="•"/>
            </a:pPr>
            <a:endParaRPr lang="es-ES" sz="1600" i="1" dirty="0">
              <a:solidFill>
                <a:schemeClr val="accent5">
                  <a:lumMod val="75000"/>
                </a:schemeClr>
              </a:solidFill>
            </a:endParaRPr>
          </a:p>
          <a:p>
            <a:pPr marL="285750" indent="-285750" algn="just">
              <a:buFont typeface="Arial" panose="020B0604020202020204" pitchFamily="34" charset="0"/>
              <a:buChar char="•"/>
            </a:pPr>
            <a:r>
              <a:rPr lang="en-US" sz="1600" i="1" dirty="0"/>
              <a:t>Y. </a:t>
            </a:r>
            <a:r>
              <a:rPr lang="en-US" sz="1600" i="1" dirty="0" err="1"/>
              <a:t>Diez</a:t>
            </a:r>
            <a:r>
              <a:rPr lang="en-US" sz="1600" i="1" dirty="0"/>
              <a:t>, A. Oliver, M. </a:t>
            </a:r>
            <a:r>
              <a:rPr lang="en-US" sz="1600" i="1" dirty="0" err="1"/>
              <a:t>Cabezas</a:t>
            </a:r>
            <a:r>
              <a:rPr lang="en-US" sz="1600" i="1" dirty="0"/>
              <a:t>, </a:t>
            </a:r>
            <a:r>
              <a:rPr lang="en-US" sz="1600" b="1" i="1" dirty="0"/>
              <a:t>S. </a:t>
            </a:r>
            <a:r>
              <a:rPr lang="en-US" sz="1600" b="1" i="1" dirty="0" err="1"/>
              <a:t>Valverde</a:t>
            </a:r>
            <a:r>
              <a:rPr lang="en-US" sz="1600" i="1" dirty="0"/>
              <a:t>, R. </a:t>
            </a:r>
            <a:r>
              <a:rPr lang="en-US" sz="1600" i="1" dirty="0" err="1"/>
              <a:t>Martí</a:t>
            </a:r>
            <a:r>
              <a:rPr lang="en-US" sz="1600" i="1" dirty="0"/>
              <a:t>, J.C. </a:t>
            </a:r>
            <a:r>
              <a:rPr lang="en-US" sz="1600" i="1" dirty="0" err="1"/>
              <a:t>Vilanova</a:t>
            </a:r>
            <a:r>
              <a:rPr lang="en-US" sz="1600" i="1" dirty="0"/>
              <a:t>, Ll. </a:t>
            </a:r>
            <a:r>
              <a:rPr lang="en-US" sz="1600" i="1" dirty="0" err="1"/>
              <a:t>Ramió-Torrentà</a:t>
            </a:r>
            <a:r>
              <a:rPr lang="en-US" sz="1600" i="1" dirty="0"/>
              <a:t>, A. </a:t>
            </a:r>
            <a:r>
              <a:rPr lang="en-US" sz="1600" i="1" dirty="0" err="1"/>
              <a:t>Rovira</a:t>
            </a:r>
            <a:r>
              <a:rPr lang="en-US" sz="1600" i="1" dirty="0"/>
              <a:t>, and X. </a:t>
            </a:r>
            <a:r>
              <a:rPr lang="en-US" sz="1600" i="1" dirty="0" err="1"/>
              <a:t>Lladó</a:t>
            </a:r>
            <a:r>
              <a:rPr lang="en-US" sz="1600" i="1" dirty="0"/>
              <a:t>. "Intensity based methods for brain MRI longitudinal registration. A study on multiple sclerosis patients". </a:t>
            </a:r>
            <a:r>
              <a:rPr lang="en-US" sz="1600" i="1" dirty="0" err="1"/>
              <a:t>Neuroinformatics</a:t>
            </a:r>
            <a:r>
              <a:rPr lang="en-US" sz="1600" i="1" dirty="0"/>
              <a:t>, 12(3), pp 365-379, 2014. </a:t>
            </a:r>
            <a:r>
              <a:rPr lang="en-US" sz="1600" i="1" dirty="0">
                <a:solidFill>
                  <a:schemeClr val="accent5">
                    <a:lumMod val="75000"/>
                  </a:schemeClr>
                </a:solidFill>
              </a:rPr>
              <a:t>[JCR CSTM IF 2.825, Q1(13/102)]</a:t>
            </a:r>
            <a:r>
              <a:rPr lang="en-US" sz="1600" dirty="0">
                <a:solidFill>
                  <a:schemeClr val="accent5">
                    <a:lumMod val="75000"/>
                  </a:schemeClr>
                </a:solidFill>
              </a:rPr>
              <a:t> </a:t>
            </a:r>
            <a:endParaRPr lang="en-US" sz="1600" i="1" dirty="0">
              <a:solidFill>
                <a:schemeClr val="accent5">
                  <a:lumMod val="75000"/>
                </a:schemeClr>
              </a:solidFill>
            </a:endParaRPr>
          </a:p>
        </p:txBody>
      </p:sp>
      <p:sp>
        <p:nvSpPr>
          <p:cNvPr id="5" name="Slide Number Placeholder 4"/>
          <p:cNvSpPr>
            <a:spLocks noGrp="1"/>
          </p:cNvSpPr>
          <p:nvPr>
            <p:ph type="sldNum" sz="quarter" idx="12"/>
          </p:nvPr>
        </p:nvSpPr>
        <p:spPr/>
        <p:txBody>
          <a:bodyPr/>
          <a:lstStyle/>
          <a:p>
            <a:fld id="{227F3176-F9F6-45D0-9446-6BF35B4A50FB}" type="slidenum">
              <a:rPr lang="en-US" smtClean="0"/>
              <a:pPr/>
              <a:t>72</a:t>
            </a:fld>
            <a:r>
              <a:rPr lang="en-US" smtClean="0"/>
              <a:t> / 75</a:t>
            </a:r>
            <a:endParaRPr lang="en-US" dirty="0"/>
          </a:p>
        </p:txBody>
      </p:sp>
    </p:spTree>
    <p:extLst>
      <p:ext uri="{BB962C8B-B14F-4D97-AF65-F5344CB8AC3E}">
        <p14:creationId xmlns:p14="http://schemas.microsoft.com/office/powerpoint/2010/main" val="230833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000" y="72814"/>
            <a:ext cx="4980722" cy="523220"/>
          </a:xfrm>
          <a:prstGeom prst="rect">
            <a:avLst/>
          </a:prstGeom>
          <a:noFill/>
        </p:spPr>
        <p:txBody>
          <a:bodyPr wrap="none" rtlCol="0">
            <a:spAutoFit/>
          </a:bodyPr>
          <a:lstStyle/>
          <a:p>
            <a:r>
              <a:rPr lang="es-ES" sz="2800" b="1" dirty="0" err="1" smtClean="0">
                <a:latin typeface="Roboto" pitchFamily="2" charset="0"/>
                <a:ea typeface="Roboto" pitchFamily="2" charset="0"/>
              </a:rPr>
              <a:t>Contributions</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future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work</a:t>
            </a:r>
            <a:endParaRPr lang="en-US" sz="2800" b="1" dirty="0">
              <a:latin typeface="Roboto" pitchFamily="2" charset="0"/>
              <a:ea typeface="Roboto" pitchFamily="2" charset="0"/>
            </a:endParaRPr>
          </a:p>
        </p:txBody>
      </p:sp>
      <p:sp>
        <p:nvSpPr>
          <p:cNvPr id="6" name="Rectangle 5"/>
          <p:cNvSpPr/>
          <p:nvPr/>
        </p:nvSpPr>
        <p:spPr>
          <a:xfrm>
            <a:off x="131122" y="757864"/>
            <a:ext cx="8742706" cy="369332"/>
          </a:xfrm>
          <a:prstGeom prst="rect">
            <a:avLst/>
          </a:prstGeom>
        </p:spPr>
        <p:txBody>
          <a:bodyPr wrap="square">
            <a:spAutoFit/>
          </a:bodyPr>
          <a:lstStyle/>
          <a:p>
            <a:r>
              <a:rPr lang="es-ES" dirty="0" err="1" smtClean="0">
                <a:latin typeface="Roboto" pitchFamily="2" charset="0"/>
                <a:ea typeface="Roboto" pitchFamily="2" charset="0"/>
              </a:rPr>
              <a:t>Finally</a:t>
            </a:r>
            <a:r>
              <a:rPr lang="es-ES" dirty="0" smtClean="0">
                <a:latin typeface="Roboto" pitchFamily="2" charset="0"/>
                <a:ea typeface="Roboto" pitchFamily="2" charset="0"/>
              </a:rPr>
              <a:t>, </a:t>
            </a:r>
            <a:r>
              <a:rPr lang="es-ES" dirty="0" err="1" smtClean="0">
                <a:latin typeface="Roboto" pitchFamily="2" charset="0"/>
                <a:ea typeface="Roboto" pitchFamily="2" charset="0"/>
              </a:rPr>
              <a:t>several</a:t>
            </a:r>
            <a:r>
              <a:rPr lang="es-ES" dirty="0" smtClean="0">
                <a:latin typeface="Roboto" pitchFamily="2" charset="0"/>
                <a:ea typeface="Roboto" pitchFamily="2" charset="0"/>
              </a:rPr>
              <a:t> </a:t>
            </a:r>
            <a:r>
              <a:rPr lang="es-ES" dirty="0" err="1" smtClean="0">
                <a:latin typeface="Roboto" pitchFamily="2" charset="0"/>
                <a:ea typeface="Roboto" pitchFamily="2" charset="0"/>
              </a:rPr>
              <a:t>contributions</a:t>
            </a:r>
            <a:r>
              <a:rPr lang="es-ES" dirty="0" smtClean="0">
                <a:latin typeface="Roboto" pitchFamily="2" charset="0"/>
                <a:ea typeface="Roboto" pitchFamily="2" charset="0"/>
              </a:rPr>
              <a:t> to </a:t>
            </a:r>
            <a:r>
              <a:rPr lang="es-ES" b="1" dirty="0" err="1" smtClean="0">
                <a:latin typeface="Roboto" pitchFamily="2" charset="0"/>
                <a:ea typeface="Roboto" pitchFamily="2" charset="0"/>
              </a:rPr>
              <a:t>scientific</a:t>
            </a:r>
            <a:r>
              <a:rPr lang="es-ES" dirty="0" smtClean="0">
                <a:latin typeface="Roboto" pitchFamily="2" charset="0"/>
                <a:ea typeface="Roboto" pitchFamily="2" charset="0"/>
              </a:rPr>
              <a:t> </a:t>
            </a:r>
            <a:r>
              <a:rPr lang="es-ES" b="1" dirty="0" err="1" smtClean="0">
                <a:latin typeface="Roboto" pitchFamily="2" charset="0"/>
                <a:ea typeface="Roboto" pitchFamily="2" charset="0"/>
              </a:rPr>
              <a:t>conferences</a:t>
            </a:r>
            <a:r>
              <a:rPr lang="es-ES" dirty="0" smtClean="0">
                <a:latin typeface="Roboto" pitchFamily="2" charset="0"/>
                <a:ea typeface="Roboto" pitchFamily="2" charset="0"/>
              </a:rPr>
              <a:t> </a:t>
            </a:r>
            <a:r>
              <a:rPr lang="es-ES" dirty="0" err="1" smtClean="0">
                <a:latin typeface="Roboto" pitchFamily="2" charset="0"/>
                <a:ea typeface="Roboto" pitchFamily="2" charset="0"/>
              </a:rPr>
              <a:t>have</a:t>
            </a:r>
            <a:r>
              <a:rPr lang="es-ES" dirty="0" smtClean="0">
                <a:latin typeface="Roboto" pitchFamily="2" charset="0"/>
                <a:ea typeface="Roboto" pitchFamily="2" charset="0"/>
              </a:rPr>
              <a:t> </a:t>
            </a:r>
            <a:r>
              <a:rPr lang="es-ES" dirty="0" err="1" smtClean="0">
                <a:latin typeface="Roboto" pitchFamily="2" charset="0"/>
                <a:ea typeface="Roboto" pitchFamily="2" charset="0"/>
              </a:rPr>
              <a:t>been</a:t>
            </a:r>
            <a:r>
              <a:rPr lang="es-ES" dirty="0" smtClean="0">
                <a:latin typeface="Roboto" pitchFamily="2" charset="0"/>
                <a:ea typeface="Roboto" pitchFamily="2" charset="0"/>
              </a:rPr>
              <a:t> </a:t>
            </a:r>
            <a:r>
              <a:rPr lang="es-ES" dirty="0" err="1" smtClean="0">
                <a:latin typeface="Roboto" pitchFamily="2" charset="0"/>
                <a:ea typeface="Roboto" pitchFamily="2" charset="0"/>
              </a:rPr>
              <a:t>also</a:t>
            </a:r>
            <a:r>
              <a:rPr lang="es-ES" dirty="0" smtClean="0">
                <a:latin typeface="Roboto" pitchFamily="2" charset="0"/>
                <a:ea typeface="Roboto" pitchFamily="2" charset="0"/>
              </a:rPr>
              <a:t> </a:t>
            </a:r>
            <a:r>
              <a:rPr lang="es-ES" dirty="0" err="1" smtClean="0">
                <a:latin typeface="Roboto" pitchFamily="2" charset="0"/>
                <a:ea typeface="Roboto" pitchFamily="2" charset="0"/>
              </a:rPr>
              <a:t>possible</a:t>
            </a:r>
            <a:r>
              <a:rPr lang="es-ES" dirty="0" smtClean="0">
                <a:latin typeface="Roboto" pitchFamily="2" charset="0"/>
                <a:ea typeface="Roboto" pitchFamily="2" charset="0"/>
              </a:rPr>
              <a:t>:</a:t>
            </a:r>
            <a:endParaRPr lang="es-ES" dirty="0">
              <a:latin typeface="Roboto" pitchFamily="2" charset="0"/>
              <a:ea typeface="Roboto" pitchFamily="2" charset="0"/>
            </a:endParaRPr>
          </a:p>
        </p:txBody>
      </p:sp>
      <p:sp>
        <p:nvSpPr>
          <p:cNvPr id="5" name="Rectangle 4"/>
          <p:cNvSpPr/>
          <p:nvPr/>
        </p:nvSpPr>
        <p:spPr>
          <a:xfrm>
            <a:off x="250825" y="1258538"/>
            <a:ext cx="8407038" cy="5262979"/>
          </a:xfrm>
          <a:prstGeom prst="rect">
            <a:avLst/>
          </a:prstGeom>
        </p:spPr>
        <p:txBody>
          <a:bodyPr wrap="square">
            <a:spAutoFit/>
          </a:bodyPr>
          <a:lstStyle/>
          <a:p>
            <a:r>
              <a:rPr lang="en-US" sz="1400" b="1" i="1" dirty="0" smtClean="0">
                <a:solidFill>
                  <a:srgbClr val="000000"/>
                </a:solidFill>
              </a:rPr>
              <a:t>[</a:t>
            </a:r>
            <a:r>
              <a:rPr lang="en-US" sz="1400" b="1" i="1" dirty="0">
                <a:solidFill>
                  <a:srgbClr val="000000"/>
                </a:solidFill>
              </a:rPr>
              <a:t>MS 2015]</a:t>
            </a:r>
            <a:r>
              <a:rPr lang="en-US" sz="1400" i="1" dirty="0">
                <a:solidFill>
                  <a:srgbClr val="000000"/>
                </a:solidFill>
              </a:rPr>
              <a:t> S. </a:t>
            </a:r>
            <a:r>
              <a:rPr lang="en-US" sz="1400" i="1" dirty="0" err="1">
                <a:solidFill>
                  <a:srgbClr val="000000"/>
                </a:solidFill>
              </a:rPr>
              <a:t>Valverde</a:t>
            </a:r>
            <a:r>
              <a:rPr lang="en-US" sz="1400" i="1" dirty="0">
                <a:solidFill>
                  <a:srgbClr val="000000"/>
                </a:solidFill>
              </a:rPr>
              <a:t>, A. Oliver, E. </a:t>
            </a:r>
            <a:r>
              <a:rPr lang="en-US" sz="1400" i="1" dirty="0" err="1">
                <a:solidFill>
                  <a:srgbClr val="000000"/>
                </a:solidFill>
              </a:rPr>
              <a:t>Roura</a:t>
            </a:r>
            <a:r>
              <a:rPr lang="en-US" sz="1400" i="1" dirty="0">
                <a:solidFill>
                  <a:srgbClr val="000000"/>
                </a:solidFill>
              </a:rPr>
              <a:t>, D. Pareto, J.C. </a:t>
            </a:r>
            <a:r>
              <a:rPr lang="en-US" sz="1400" i="1" dirty="0" err="1">
                <a:solidFill>
                  <a:srgbClr val="000000"/>
                </a:solidFill>
              </a:rPr>
              <a:t>Vilanova</a:t>
            </a:r>
            <a:r>
              <a:rPr lang="en-US" sz="1400" i="1" dirty="0">
                <a:solidFill>
                  <a:srgbClr val="000000"/>
                </a:solidFill>
              </a:rPr>
              <a:t>, Ll. </a:t>
            </a:r>
            <a:r>
              <a:rPr lang="en-US" sz="1400" i="1" dirty="0" err="1">
                <a:solidFill>
                  <a:srgbClr val="000000"/>
                </a:solidFill>
              </a:rPr>
              <a:t>Ramió-Torrentà</a:t>
            </a:r>
            <a:r>
              <a:rPr lang="en-US" sz="1400" i="1" dirty="0">
                <a:solidFill>
                  <a:srgbClr val="000000"/>
                </a:solidFill>
              </a:rPr>
              <a:t>, J. </a:t>
            </a:r>
            <a:r>
              <a:rPr lang="en-US" sz="1400" i="1" dirty="0" err="1">
                <a:solidFill>
                  <a:srgbClr val="000000"/>
                </a:solidFill>
              </a:rPr>
              <a:t>Sastre-Garriga</a:t>
            </a:r>
            <a:r>
              <a:rPr lang="en-US" sz="1400" i="1" dirty="0">
                <a:solidFill>
                  <a:srgbClr val="000000"/>
                </a:solidFill>
              </a:rPr>
              <a:t>, X, </a:t>
            </a:r>
            <a:r>
              <a:rPr lang="en-US" sz="1400" i="1" dirty="0" err="1">
                <a:solidFill>
                  <a:srgbClr val="000000"/>
                </a:solidFill>
              </a:rPr>
              <a:t>Montalban</a:t>
            </a:r>
            <a:r>
              <a:rPr lang="en-US" sz="1400" i="1" dirty="0">
                <a:solidFill>
                  <a:srgbClr val="000000"/>
                </a:solidFill>
              </a:rPr>
              <a:t>, À. </a:t>
            </a:r>
            <a:r>
              <a:rPr lang="en-US" sz="1400" i="1" dirty="0" err="1">
                <a:solidFill>
                  <a:srgbClr val="000000"/>
                </a:solidFill>
              </a:rPr>
              <a:t>Rovira</a:t>
            </a:r>
            <a:r>
              <a:rPr lang="en-US" sz="1400" i="1" dirty="0">
                <a:solidFill>
                  <a:srgbClr val="000000"/>
                </a:solidFill>
              </a:rPr>
              <a:t>, and X. </a:t>
            </a:r>
            <a:r>
              <a:rPr lang="en-US" sz="1400" i="1" dirty="0" err="1">
                <a:solidFill>
                  <a:srgbClr val="000000"/>
                </a:solidFill>
              </a:rPr>
              <a:t>Lladó</a:t>
            </a:r>
            <a:r>
              <a:rPr lang="en-US" sz="1400" i="1" dirty="0">
                <a:solidFill>
                  <a:srgbClr val="000000"/>
                </a:solidFill>
              </a:rPr>
              <a:t>. "Evaluation of two automated lesion segmentation and filling pipelines for brain tissue segmentation of multiple sclerosis patients". Multiple Sclerosis, Barcelona. October 2015.</a:t>
            </a:r>
            <a:r>
              <a:rPr lang="en-US" sz="1400" i="1" dirty="0">
                <a:solidFill>
                  <a:schemeClr val="accent5">
                    <a:lumMod val="75000"/>
                  </a:schemeClr>
                </a:solidFill>
              </a:rPr>
              <a:t> [JCR CN IF:4.822 Q1(22/192)] </a:t>
            </a:r>
            <a:endParaRPr lang="en-US" sz="1400" i="1" dirty="0" smtClean="0">
              <a:solidFill>
                <a:schemeClr val="accent5">
                  <a:lumMod val="75000"/>
                </a:schemeClr>
              </a:solidFill>
            </a:endParaRPr>
          </a:p>
          <a:p>
            <a:endParaRPr lang="en-US" sz="1400" i="1" dirty="0" smtClean="0">
              <a:solidFill>
                <a:srgbClr val="000000"/>
              </a:solidFill>
            </a:endParaRPr>
          </a:p>
          <a:p>
            <a:r>
              <a:rPr lang="en-US" sz="1400" b="1" i="1" dirty="0" smtClean="0">
                <a:solidFill>
                  <a:srgbClr val="000000"/>
                </a:solidFill>
              </a:rPr>
              <a:t>[</a:t>
            </a:r>
            <a:r>
              <a:rPr lang="en-US" sz="1400" b="1" i="1" dirty="0">
                <a:solidFill>
                  <a:srgbClr val="000000"/>
                </a:solidFill>
              </a:rPr>
              <a:t>MS 2015]</a:t>
            </a:r>
            <a:r>
              <a:rPr lang="en-US" sz="1400" i="1" dirty="0">
                <a:solidFill>
                  <a:srgbClr val="000000"/>
                </a:solidFill>
              </a:rPr>
              <a:t> E. </a:t>
            </a:r>
            <a:r>
              <a:rPr lang="en-US" sz="1400" i="1" dirty="0" err="1">
                <a:solidFill>
                  <a:srgbClr val="000000"/>
                </a:solidFill>
              </a:rPr>
              <a:t>Roura</a:t>
            </a:r>
            <a:r>
              <a:rPr lang="en-US" sz="1400" i="1" dirty="0">
                <a:solidFill>
                  <a:srgbClr val="000000"/>
                </a:solidFill>
              </a:rPr>
              <a:t>, A. Oliver, M. </a:t>
            </a:r>
            <a:r>
              <a:rPr lang="en-US" sz="1400" i="1" dirty="0" err="1">
                <a:solidFill>
                  <a:srgbClr val="000000"/>
                </a:solidFill>
              </a:rPr>
              <a:t>Cabezas</a:t>
            </a:r>
            <a:r>
              <a:rPr lang="en-US" sz="1400" i="1" dirty="0">
                <a:solidFill>
                  <a:srgbClr val="000000"/>
                </a:solidFill>
              </a:rPr>
              <a:t>, S. </a:t>
            </a:r>
            <a:r>
              <a:rPr lang="en-US" sz="1400" i="1" dirty="0" err="1">
                <a:solidFill>
                  <a:srgbClr val="000000"/>
                </a:solidFill>
              </a:rPr>
              <a:t>Valverde</a:t>
            </a:r>
            <a:r>
              <a:rPr lang="en-US" sz="1400" i="1" dirty="0">
                <a:solidFill>
                  <a:srgbClr val="000000"/>
                </a:solidFill>
              </a:rPr>
              <a:t>, D. Pareto, J.C. </a:t>
            </a:r>
            <a:r>
              <a:rPr lang="en-US" sz="1400" i="1" dirty="0" err="1">
                <a:solidFill>
                  <a:srgbClr val="000000"/>
                </a:solidFill>
              </a:rPr>
              <a:t>Vilanova</a:t>
            </a:r>
            <a:r>
              <a:rPr lang="en-US" sz="1400" i="1" dirty="0">
                <a:solidFill>
                  <a:srgbClr val="000000"/>
                </a:solidFill>
              </a:rPr>
              <a:t>, Ll. </a:t>
            </a:r>
            <a:r>
              <a:rPr lang="en-US" sz="1400" i="1" dirty="0" err="1">
                <a:solidFill>
                  <a:srgbClr val="000000"/>
                </a:solidFill>
              </a:rPr>
              <a:t>Ramió-Torrentà</a:t>
            </a:r>
            <a:r>
              <a:rPr lang="en-US" sz="1400" i="1" dirty="0">
                <a:solidFill>
                  <a:srgbClr val="000000"/>
                </a:solidFill>
              </a:rPr>
              <a:t>, À. </a:t>
            </a:r>
            <a:r>
              <a:rPr lang="en-US" sz="1400" i="1" dirty="0" err="1">
                <a:solidFill>
                  <a:srgbClr val="000000"/>
                </a:solidFill>
              </a:rPr>
              <a:t>Rovira</a:t>
            </a:r>
            <a:r>
              <a:rPr lang="en-US" sz="1400" i="1" dirty="0">
                <a:solidFill>
                  <a:srgbClr val="000000"/>
                </a:solidFill>
              </a:rPr>
              <a:t>, and X. </a:t>
            </a:r>
            <a:r>
              <a:rPr lang="en-US" sz="1400" i="1" dirty="0" err="1">
                <a:solidFill>
                  <a:srgbClr val="000000"/>
                </a:solidFill>
              </a:rPr>
              <a:t>Lladó</a:t>
            </a:r>
            <a:r>
              <a:rPr lang="en-US" sz="1400" i="1" dirty="0">
                <a:solidFill>
                  <a:srgbClr val="000000"/>
                </a:solidFill>
              </a:rPr>
              <a:t>. "A toolbox for segmenting multiple sclerosis lesions using T1w and FLAIR images". Multiple Sclerosis, Barcelona. October 2015.</a:t>
            </a:r>
            <a:r>
              <a:rPr lang="en-US" sz="1400" i="1" dirty="0">
                <a:solidFill>
                  <a:schemeClr val="accent5">
                    <a:lumMod val="75000"/>
                  </a:schemeClr>
                </a:solidFill>
              </a:rPr>
              <a:t> [JCR CN IF:4.822 Q1(22/192)] </a:t>
            </a:r>
            <a:endParaRPr lang="en-US" sz="1400" i="1" dirty="0" smtClean="0">
              <a:solidFill>
                <a:schemeClr val="accent5">
                  <a:lumMod val="75000"/>
                </a:schemeClr>
              </a:solidFill>
            </a:endParaRPr>
          </a:p>
          <a:p>
            <a:endParaRPr lang="en-US" sz="1400" i="1" dirty="0" smtClean="0">
              <a:solidFill>
                <a:srgbClr val="000000"/>
              </a:solidFill>
            </a:endParaRPr>
          </a:p>
          <a:p>
            <a:r>
              <a:rPr lang="en-US" sz="1400" b="1" i="1" dirty="0" smtClean="0">
                <a:solidFill>
                  <a:srgbClr val="000000"/>
                </a:solidFill>
              </a:rPr>
              <a:t>[NE 2014]</a:t>
            </a:r>
            <a:r>
              <a:rPr lang="en-US" sz="1400" i="1" dirty="0" smtClean="0">
                <a:solidFill>
                  <a:srgbClr val="000000"/>
                </a:solidFill>
              </a:rPr>
              <a:t> E Quintana, B </a:t>
            </a:r>
            <a:r>
              <a:rPr lang="en-US" sz="1400" i="1" dirty="0" err="1" smtClean="0">
                <a:solidFill>
                  <a:srgbClr val="000000"/>
                </a:solidFill>
              </a:rPr>
              <a:t>Beltrán</a:t>
            </a:r>
            <a:r>
              <a:rPr lang="en-US" sz="1400" i="1" dirty="0" smtClean="0">
                <a:solidFill>
                  <a:srgbClr val="000000"/>
                </a:solidFill>
              </a:rPr>
              <a:t>, S </a:t>
            </a:r>
            <a:r>
              <a:rPr lang="en-US" sz="1400" i="1" dirty="0" err="1" smtClean="0">
                <a:solidFill>
                  <a:srgbClr val="000000"/>
                </a:solidFill>
              </a:rPr>
              <a:t>Valverde</a:t>
            </a:r>
            <a:r>
              <a:rPr lang="en-US" sz="1400" i="1" dirty="0" smtClean="0">
                <a:solidFill>
                  <a:srgbClr val="000000"/>
                </a:solidFill>
              </a:rPr>
              <a:t>, R Robles-</a:t>
            </a:r>
            <a:r>
              <a:rPr lang="en-US" sz="1400" i="1" dirty="0" err="1" smtClean="0">
                <a:solidFill>
                  <a:srgbClr val="000000"/>
                </a:solidFill>
              </a:rPr>
              <a:t>Cedeño</a:t>
            </a:r>
            <a:r>
              <a:rPr lang="en-US" sz="1400" i="1" dirty="0" smtClean="0">
                <a:solidFill>
                  <a:srgbClr val="000000"/>
                </a:solidFill>
              </a:rPr>
              <a:t>, H. </a:t>
            </a:r>
            <a:r>
              <a:rPr lang="en-US" sz="1400" i="1" dirty="0" err="1" smtClean="0">
                <a:solidFill>
                  <a:srgbClr val="000000"/>
                </a:solidFill>
              </a:rPr>
              <a:t>Perkal</a:t>
            </a:r>
            <a:r>
              <a:rPr lang="en-US" sz="1400" i="1" dirty="0" smtClean="0">
                <a:solidFill>
                  <a:srgbClr val="000000"/>
                </a:solidFill>
              </a:rPr>
              <a:t>, X. </a:t>
            </a:r>
            <a:r>
              <a:rPr lang="en-US" sz="1400" i="1" dirty="0" err="1" smtClean="0">
                <a:solidFill>
                  <a:srgbClr val="000000"/>
                </a:solidFill>
              </a:rPr>
              <a:t>Lladó</a:t>
            </a:r>
            <a:r>
              <a:rPr lang="en-US" sz="1400" i="1" dirty="0" smtClean="0">
                <a:solidFill>
                  <a:srgbClr val="000000"/>
                </a:solidFill>
              </a:rPr>
              <a:t>, JM </a:t>
            </a:r>
            <a:r>
              <a:rPr lang="en-US" sz="1400" i="1" dirty="0" err="1" smtClean="0">
                <a:solidFill>
                  <a:srgbClr val="000000"/>
                </a:solidFill>
              </a:rPr>
              <a:t>Fernández</a:t>
            </a:r>
            <a:r>
              <a:rPr lang="en-US" sz="1400" i="1" dirty="0" smtClean="0">
                <a:solidFill>
                  <a:srgbClr val="000000"/>
                </a:solidFill>
              </a:rPr>
              <a:t>-Real, Ll. </a:t>
            </a:r>
            <a:r>
              <a:rPr lang="en-US" sz="1400" i="1" dirty="0" err="1" smtClean="0">
                <a:solidFill>
                  <a:srgbClr val="000000"/>
                </a:solidFill>
              </a:rPr>
              <a:t>Ramió-Torrentà</a:t>
            </a:r>
            <a:r>
              <a:rPr lang="en-US" sz="1400" i="1" dirty="0" smtClean="0">
                <a:solidFill>
                  <a:srgbClr val="000000"/>
                </a:solidFill>
              </a:rPr>
              <a:t> "</a:t>
            </a:r>
            <a:r>
              <a:rPr lang="en-US" sz="1400" i="1" dirty="0" err="1" smtClean="0">
                <a:solidFill>
                  <a:srgbClr val="000000"/>
                </a:solidFill>
              </a:rPr>
              <a:t>Relacion</a:t>
            </a:r>
            <a:r>
              <a:rPr lang="en-US" sz="1400" i="1" dirty="0" smtClean="0">
                <a:solidFill>
                  <a:srgbClr val="000000"/>
                </a:solidFill>
              </a:rPr>
              <a:t> entre la </a:t>
            </a:r>
            <a:r>
              <a:rPr lang="en-US" sz="1400" i="1" dirty="0" err="1" smtClean="0">
                <a:solidFill>
                  <a:srgbClr val="000000"/>
                </a:solidFill>
              </a:rPr>
              <a:t>expresion</a:t>
            </a:r>
            <a:r>
              <a:rPr lang="en-US" sz="1400" i="1" dirty="0" smtClean="0">
                <a:solidFill>
                  <a:srgbClr val="000000"/>
                </a:solidFill>
              </a:rPr>
              <a:t> de </a:t>
            </a:r>
            <a:r>
              <a:rPr lang="en-US" sz="1400" i="1" dirty="0" err="1" smtClean="0">
                <a:solidFill>
                  <a:srgbClr val="000000"/>
                </a:solidFill>
              </a:rPr>
              <a:t>mirnas</a:t>
            </a:r>
            <a:r>
              <a:rPr lang="en-US" sz="1400" i="1" dirty="0" smtClean="0">
                <a:solidFill>
                  <a:srgbClr val="000000"/>
                </a:solidFill>
              </a:rPr>
              <a:t> </a:t>
            </a:r>
            <a:r>
              <a:rPr lang="en-US" sz="1400" i="1" dirty="0" err="1" smtClean="0">
                <a:solidFill>
                  <a:srgbClr val="000000"/>
                </a:solidFill>
              </a:rPr>
              <a:t>en</a:t>
            </a:r>
            <a:r>
              <a:rPr lang="en-US" sz="1400" i="1" dirty="0" smtClean="0">
                <a:solidFill>
                  <a:srgbClr val="000000"/>
                </a:solidFill>
              </a:rPr>
              <a:t> LCR y variables de RM". </a:t>
            </a:r>
            <a:r>
              <a:rPr lang="en-US" sz="1400" i="1" dirty="0" err="1" smtClean="0">
                <a:solidFill>
                  <a:srgbClr val="000000"/>
                </a:solidFill>
              </a:rPr>
              <a:t>Neurología</a:t>
            </a:r>
            <a:r>
              <a:rPr lang="en-US" sz="1400" i="1" dirty="0" smtClean="0">
                <a:solidFill>
                  <a:srgbClr val="000000"/>
                </a:solidFill>
              </a:rPr>
              <a:t>, pp 66-67, </a:t>
            </a:r>
            <a:r>
              <a:rPr lang="en-US" sz="1400" i="1" dirty="0" err="1" smtClean="0">
                <a:solidFill>
                  <a:srgbClr val="000000"/>
                </a:solidFill>
              </a:rPr>
              <a:t>vol</a:t>
            </a:r>
            <a:r>
              <a:rPr lang="en-US" sz="1400" i="1" dirty="0" smtClean="0">
                <a:solidFill>
                  <a:srgbClr val="000000"/>
                </a:solidFill>
              </a:rPr>
              <a:t> 29, 2014.</a:t>
            </a:r>
          </a:p>
          <a:p>
            <a:r>
              <a:rPr lang="en-US" sz="1400" i="1" dirty="0" smtClean="0">
                <a:solidFill>
                  <a:schemeClr val="accent5">
                    <a:lumMod val="75000"/>
                  </a:schemeClr>
                </a:solidFill>
              </a:rPr>
              <a:t>[JCR CN IF:1.322 Q3(142/191)] </a:t>
            </a:r>
          </a:p>
          <a:p>
            <a:r>
              <a:rPr lang="en-US" sz="1400" i="1" dirty="0">
                <a:solidFill>
                  <a:srgbClr val="000000"/>
                </a:solidFill>
              </a:rPr>
              <a:t/>
            </a:r>
            <a:br>
              <a:rPr lang="en-US" sz="1400" i="1" dirty="0">
                <a:solidFill>
                  <a:srgbClr val="000000"/>
                </a:solidFill>
              </a:rPr>
            </a:br>
            <a:r>
              <a:rPr lang="en-US" sz="1400" b="1" i="1" dirty="0">
                <a:solidFill>
                  <a:srgbClr val="000000"/>
                </a:solidFill>
              </a:rPr>
              <a:t>[MS 2014]</a:t>
            </a:r>
            <a:r>
              <a:rPr lang="en-US" sz="1400" i="1" dirty="0">
                <a:solidFill>
                  <a:srgbClr val="000000"/>
                </a:solidFill>
              </a:rPr>
              <a:t> S. </a:t>
            </a:r>
            <a:r>
              <a:rPr lang="en-US" sz="1400" i="1" dirty="0" err="1">
                <a:solidFill>
                  <a:srgbClr val="000000"/>
                </a:solidFill>
              </a:rPr>
              <a:t>Valverde</a:t>
            </a:r>
            <a:r>
              <a:rPr lang="en-US" sz="1400" i="1" dirty="0">
                <a:solidFill>
                  <a:srgbClr val="000000"/>
                </a:solidFill>
              </a:rPr>
              <a:t>, A. Oliver, D. Pareto, J.C. </a:t>
            </a:r>
            <a:r>
              <a:rPr lang="en-US" sz="1400" i="1" dirty="0" err="1">
                <a:solidFill>
                  <a:srgbClr val="000000"/>
                </a:solidFill>
              </a:rPr>
              <a:t>Vilanova</a:t>
            </a:r>
            <a:r>
              <a:rPr lang="en-US" sz="1400" i="1" dirty="0">
                <a:solidFill>
                  <a:srgbClr val="000000"/>
                </a:solidFill>
              </a:rPr>
              <a:t>, À. </a:t>
            </a:r>
            <a:r>
              <a:rPr lang="en-US" sz="1400" i="1" dirty="0" err="1">
                <a:solidFill>
                  <a:srgbClr val="000000"/>
                </a:solidFill>
              </a:rPr>
              <a:t>Rovira</a:t>
            </a:r>
            <a:r>
              <a:rPr lang="en-US" sz="1400" i="1" dirty="0">
                <a:solidFill>
                  <a:srgbClr val="000000"/>
                </a:solidFill>
              </a:rPr>
              <a:t>, Ll. </a:t>
            </a:r>
            <a:r>
              <a:rPr lang="en-US" sz="1400" i="1" dirty="0" err="1">
                <a:solidFill>
                  <a:srgbClr val="000000"/>
                </a:solidFill>
              </a:rPr>
              <a:t>Ramió-Torrentà</a:t>
            </a:r>
            <a:r>
              <a:rPr lang="en-US" sz="1400" i="1" dirty="0">
                <a:solidFill>
                  <a:srgbClr val="000000"/>
                </a:solidFill>
              </a:rPr>
              <a:t>, and X. </a:t>
            </a:r>
            <a:r>
              <a:rPr lang="en-US" sz="1400" i="1" dirty="0" err="1">
                <a:solidFill>
                  <a:srgbClr val="000000"/>
                </a:solidFill>
              </a:rPr>
              <a:t>Lladó</a:t>
            </a:r>
            <a:r>
              <a:rPr lang="en-US" sz="1400" i="1" dirty="0">
                <a:solidFill>
                  <a:srgbClr val="000000"/>
                </a:solidFill>
              </a:rPr>
              <a:t>. "SLF: a MS white matter lesion filling toolbox for the SPM software". Multiple Sclerosis, pp296, 20(S1), Boston, Massachusetts. September 2014. </a:t>
            </a:r>
            <a:r>
              <a:rPr lang="en-US" sz="1400" i="1" dirty="0">
                <a:solidFill>
                  <a:schemeClr val="accent5">
                    <a:lumMod val="75000"/>
                  </a:schemeClr>
                </a:solidFill>
              </a:rPr>
              <a:t>[JCR CN IF:4.822 Q1(22/192</a:t>
            </a:r>
            <a:r>
              <a:rPr lang="en-US" sz="1400" i="1" dirty="0" smtClean="0">
                <a:solidFill>
                  <a:schemeClr val="accent5">
                    <a:lumMod val="75000"/>
                  </a:schemeClr>
                </a:solidFill>
              </a:rPr>
              <a:t>)]</a:t>
            </a:r>
          </a:p>
          <a:p>
            <a:r>
              <a:rPr lang="en-US" sz="1400" i="1" dirty="0">
                <a:solidFill>
                  <a:srgbClr val="000000"/>
                </a:solidFill>
              </a:rPr>
              <a:t/>
            </a:r>
            <a:br>
              <a:rPr lang="en-US" sz="1400" i="1" dirty="0">
                <a:solidFill>
                  <a:srgbClr val="000000"/>
                </a:solidFill>
              </a:rPr>
            </a:br>
            <a:r>
              <a:rPr lang="en-US" sz="1400" b="1" i="1" dirty="0">
                <a:solidFill>
                  <a:srgbClr val="000000"/>
                </a:solidFill>
              </a:rPr>
              <a:t>[MS 2014]</a:t>
            </a:r>
            <a:r>
              <a:rPr lang="en-US" sz="1400" i="1" dirty="0">
                <a:solidFill>
                  <a:srgbClr val="000000"/>
                </a:solidFill>
              </a:rPr>
              <a:t> E Quintana, B </a:t>
            </a:r>
            <a:r>
              <a:rPr lang="en-US" sz="1400" i="1" dirty="0" err="1">
                <a:solidFill>
                  <a:srgbClr val="000000"/>
                </a:solidFill>
              </a:rPr>
              <a:t>Beltrán</a:t>
            </a:r>
            <a:r>
              <a:rPr lang="en-US" sz="1400" i="1" dirty="0">
                <a:solidFill>
                  <a:srgbClr val="000000"/>
                </a:solidFill>
              </a:rPr>
              <a:t>, S </a:t>
            </a:r>
            <a:r>
              <a:rPr lang="en-US" sz="1400" i="1" dirty="0" err="1">
                <a:solidFill>
                  <a:srgbClr val="000000"/>
                </a:solidFill>
              </a:rPr>
              <a:t>Valverde</a:t>
            </a:r>
            <a:r>
              <a:rPr lang="en-US" sz="1400" i="1" dirty="0">
                <a:solidFill>
                  <a:srgbClr val="000000"/>
                </a:solidFill>
              </a:rPr>
              <a:t>, R Robles-</a:t>
            </a:r>
            <a:r>
              <a:rPr lang="en-US" sz="1400" i="1" dirty="0" err="1">
                <a:solidFill>
                  <a:srgbClr val="000000"/>
                </a:solidFill>
              </a:rPr>
              <a:t>Cedeño</a:t>
            </a:r>
            <a:r>
              <a:rPr lang="en-US" sz="1400" i="1" dirty="0">
                <a:solidFill>
                  <a:srgbClr val="000000"/>
                </a:solidFill>
              </a:rPr>
              <a:t>, H. </a:t>
            </a:r>
            <a:r>
              <a:rPr lang="en-US" sz="1400" i="1" dirty="0" err="1">
                <a:solidFill>
                  <a:srgbClr val="000000"/>
                </a:solidFill>
              </a:rPr>
              <a:t>Perkal</a:t>
            </a:r>
            <a:r>
              <a:rPr lang="en-US" sz="1400" i="1" dirty="0">
                <a:solidFill>
                  <a:srgbClr val="000000"/>
                </a:solidFill>
              </a:rPr>
              <a:t>, X. </a:t>
            </a:r>
            <a:r>
              <a:rPr lang="en-US" sz="1400" i="1" dirty="0" err="1">
                <a:solidFill>
                  <a:srgbClr val="000000"/>
                </a:solidFill>
              </a:rPr>
              <a:t>Lladó</a:t>
            </a:r>
            <a:r>
              <a:rPr lang="en-US" sz="1400" i="1" dirty="0">
                <a:solidFill>
                  <a:srgbClr val="000000"/>
                </a:solidFill>
              </a:rPr>
              <a:t>, JM </a:t>
            </a:r>
            <a:r>
              <a:rPr lang="en-US" sz="1400" i="1" dirty="0" err="1">
                <a:solidFill>
                  <a:srgbClr val="000000"/>
                </a:solidFill>
              </a:rPr>
              <a:t>Fernández</a:t>
            </a:r>
            <a:r>
              <a:rPr lang="en-US" sz="1400" i="1" dirty="0">
                <a:solidFill>
                  <a:srgbClr val="000000"/>
                </a:solidFill>
              </a:rPr>
              <a:t>-Real, Ll. </a:t>
            </a:r>
            <a:r>
              <a:rPr lang="en-US" sz="1400" i="1" dirty="0" err="1">
                <a:solidFill>
                  <a:srgbClr val="000000"/>
                </a:solidFill>
              </a:rPr>
              <a:t>Ramió-Torrentà</a:t>
            </a:r>
            <a:r>
              <a:rPr lang="en-US" sz="1400" i="1" dirty="0">
                <a:solidFill>
                  <a:srgbClr val="000000"/>
                </a:solidFill>
              </a:rPr>
              <a:t> "Expression of miRNAs in multiple sclerosis cerebrospinal fluid and their relation to MR activity". </a:t>
            </a:r>
            <a:endParaRPr lang="en-US" sz="1400" i="1" dirty="0" smtClean="0">
              <a:solidFill>
                <a:srgbClr val="000000"/>
              </a:solidFill>
            </a:endParaRPr>
          </a:p>
          <a:p>
            <a:r>
              <a:rPr lang="en-US" sz="1400" i="1" dirty="0" smtClean="0">
                <a:solidFill>
                  <a:srgbClr val="000000"/>
                </a:solidFill>
              </a:rPr>
              <a:t>Multiple </a:t>
            </a:r>
            <a:r>
              <a:rPr lang="en-US" sz="1400" i="1" dirty="0">
                <a:solidFill>
                  <a:srgbClr val="000000"/>
                </a:solidFill>
              </a:rPr>
              <a:t>Sclerosis, pp191, 20(S1), Boston, Massachusetts. September 2014. </a:t>
            </a:r>
            <a:r>
              <a:rPr lang="en-US" sz="1400" i="1" dirty="0">
                <a:solidFill>
                  <a:schemeClr val="accent5">
                    <a:lumMod val="75000"/>
                  </a:schemeClr>
                </a:solidFill>
              </a:rPr>
              <a:t>[JCR CN IF:4.822 Q1(22/192)] </a:t>
            </a:r>
            <a:endParaRPr lang="en-US" sz="1400" i="1" dirty="0" smtClean="0">
              <a:solidFill>
                <a:schemeClr val="accent5">
                  <a:lumMod val="75000"/>
                </a:schemeClr>
              </a:solidFill>
            </a:endParaRPr>
          </a:p>
          <a:p>
            <a:r>
              <a:rPr lang="en-US" sz="1400" i="1" dirty="0">
                <a:solidFill>
                  <a:schemeClr val="accent5">
                    <a:lumMod val="75000"/>
                  </a:schemeClr>
                </a:solidFill>
              </a:rPr>
              <a:t/>
            </a:r>
            <a:br>
              <a:rPr lang="en-US" sz="1400" i="1" dirty="0">
                <a:solidFill>
                  <a:schemeClr val="accent5">
                    <a:lumMod val="75000"/>
                  </a:schemeClr>
                </a:solidFill>
              </a:rPr>
            </a:br>
            <a:r>
              <a:rPr lang="en-US" sz="1400" b="1" i="1" dirty="0">
                <a:solidFill>
                  <a:srgbClr val="000000"/>
                </a:solidFill>
              </a:rPr>
              <a:t>[MS 2013]</a:t>
            </a:r>
            <a:r>
              <a:rPr lang="en-US" sz="1400" i="1" dirty="0">
                <a:solidFill>
                  <a:srgbClr val="000000"/>
                </a:solidFill>
              </a:rPr>
              <a:t> </a:t>
            </a:r>
            <a:r>
              <a:rPr lang="en-US" sz="1400" i="1" dirty="0" err="1">
                <a:solidFill>
                  <a:srgbClr val="000000"/>
                </a:solidFill>
              </a:rPr>
              <a:t>S.Valverde</a:t>
            </a:r>
            <a:r>
              <a:rPr lang="en-US" sz="1400" i="1" dirty="0">
                <a:solidFill>
                  <a:srgbClr val="000000"/>
                </a:solidFill>
              </a:rPr>
              <a:t>, A. Oliver, M. </a:t>
            </a:r>
            <a:r>
              <a:rPr lang="en-US" sz="1400" i="1" dirty="0" err="1">
                <a:solidFill>
                  <a:srgbClr val="000000"/>
                </a:solidFill>
              </a:rPr>
              <a:t>Cabezas</a:t>
            </a:r>
            <a:r>
              <a:rPr lang="en-US" sz="1400" i="1" dirty="0">
                <a:solidFill>
                  <a:srgbClr val="000000"/>
                </a:solidFill>
              </a:rPr>
              <a:t>, Y. </a:t>
            </a:r>
            <a:r>
              <a:rPr lang="en-US" sz="1400" i="1" dirty="0" err="1">
                <a:solidFill>
                  <a:srgbClr val="000000"/>
                </a:solidFill>
              </a:rPr>
              <a:t>Díez</a:t>
            </a:r>
            <a:r>
              <a:rPr lang="en-US" sz="1400" i="1" dirty="0">
                <a:solidFill>
                  <a:srgbClr val="000000"/>
                </a:solidFill>
              </a:rPr>
              <a:t>, J. </a:t>
            </a:r>
            <a:r>
              <a:rPr lang="en-US" sz="1400" i="1" dirty="0" err="1">
                <a:solidFill>
                  <a:srgbClr val="000000"/>
                </a:solidFill>
              </a:rPr>
              <a:t>Freixenet</a:t>
            </a:r>
            <a:r>
              <a:rPr lang="en-US" sz="1400" i="1" dirty="0">
                <a:solidFill>
                  <a:srgbClr val="000000"/>
                </a:solidFill>
              </a:rPr>
              <a:t>, X. </a:t>
            </a:r>
            <a:r>
              <a:rPr lang="en-US" sz="1400" i="1" dirty="0" err="1">
                <a:solidFill>
                  <a:srgbClr val="000000"/>
                </a:solidFill>
              </a:rPr>
              <a:t>Lladó</a:t>
            </a:r>
            <a:r>
              <a:rPr lang="en-US" sz="1400" i="1" dirty="0">
                <a:solidFill>
                  <a:srgbClr val="000000"/>
                </a:solidFill>
              </a:rPr>
              <a:t>, J.C. </a:t>
            </a:r>
            <a:r>
              <a:rPr lang="en-US" sz="1400" i="1" dirty="0" err="1">
                <a:solidFill>
                  <a:srgbClr val="000000"/>
                </a:solidFill>
              </a:rPr>
              <a:t>Vilanova</a:t>
            </a:r>
            <a:r>
              <a:rPr lang="en-US" sz="1400" i="1" dirty="0">
                <a:solidFill>
                  <a:srgbClr val="000000"/>
                </a:solidFill>
              </a:rPr>
              <a:t>, A. </a:t>
            </a:r>
            <a:r>
              <a:rPr lang="en-US" sz="1400" i="1" dirty="0" err="1">
                <a:solidFill>
                  <a:srgbClr val="000000"/>
                </a:solidFill>
              </a:rPr>
              <a:t>Rovira</a:t>
            </a:r>
            <a:r>
              <a:rPr lang="en-US" sz="1400" i="1" dirty="0">
                <a:solidFill>
                  <a:srgbClr val="000000"/>
                </a:solidFill>
              </a:rPr>
              <a:t> and Ll. </a:t>
            </a:r>
            <a:r>
              <a:rPr lang="en-US" sz="1400" i="1" dirty="0" err="1">
                <a:solidFill>
                  <a:srgbClr val="000000"/>
                </a:solidFill>
              </a:rPr>
              <a:t>Ramió-Torrentà</a:t>
            </a:r>
            <a:r>
              <a:rPr lang="en-US" sz="1400" i="1" dirty="0">
                <a:solidFill>
                  <a:srgbClr val="000000"/>
                </a:solidFill>
              </a:rPr>
              <a:t>. "A quantitative study of the effects of White Matter MS Lesions on tissue segmentation methods". Multiple Sclerosis. 19(S1), pp 407-408. Copenhagen, Denmark. 2-5 October 2013. </a:t>
            </a:r>
            <a:r>
              <a:rPr lang="en-US" sz="1400" i="1" dirty="0">
                <a:solidFill>
                  <a:schemeClr val="accent5">
                    <a:lumMod val="75000"/>
                  </a:schemeClr>
                </a:solidFill>
              </a:rPr>
              <a:t>[JCR CN IF:4.472 Q1(25/191</a:t>
            </a:r>
            <a:r>
              <a:rPr lang="en-US" sz="1400" i="1" dirty="0" smtClean="0">
                <a:solidFill>
                  <a:schemeClr val="accent5">
                    <a:lumMod val="75000"/>
                  </a:schemeClr>
                </a:solidFill>
              </a:rPr>
              <a:t>)]</a:t>
            </a:r>
            <a:endParaRPr lang="en-US" sz="1400" b="0" i="1" dirty="0">
              <a:solidFill>
                <a:schemeClr val="accent5">
                  <a:lumMod val="75000"/>
                </a:schemeClr>
              </a:solidFill>
              <a:effectLst/>
            </a:endParaRPr>
          </a:p>
        </p:txBody>
      </p:sp>
      <p:sp>
        <p:nvSpPr>
          <p:cNvPr id="3" name="Slide Number Placeholder 2"/>
          <p:cNvSpPr>
            <a:spLocks noGrp="1"/>
          </p:cNvSpPr>
          <p:nvPr>
            <p:ph type="sldNum" sz="quarter" idx="12"/>
          </p:nvPr>
        </p:nvSpPr>
        <p:spPr/>
        <p:txBody>
          <a:bodyPr/>
          <a:lstStyle/>
          <a:p>
            <a:fld id="{227F3176-F9F6-45D0-9446-6BF35B4A50FB}" type="slidenum">
              <a:rPr lang="en-US" smtClean="0"/>
              <a:pPr/>
              <a:t>73</a:t>
            </a:fld>
            <a:r>
              <a:rPr lang="en-US" smtClean="0"/>
              <a:t> / 75</a:t>
            </a:r>
            <a:endParaRPr lang="en-US" dirty="0"/>
          </a:p>
        </p:txBody>
      </p:sp>
    </p:spTree>
    <p:extLst>
      <p:ext uri="{BB962C8B-B14F-4D97-AF65-F5344CB8AC3E}">
        <p14:creationId xmlns:p14="http://schemas.microsoft.com/office/powerpoint/2010/main" val="385009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4980722" cy="523220"/>
          </a:xfrm>
          <a:prstGeom prst="rect">
            <a:avLst/>
          </a:prstGeom>
          <a:noFill/>
        </p:spPr>
        <p:txBody>
          <a:bodyPr wrap="none" rtlCol="0">
            <a:spAutoFit/>
          </a:bodyPr>
          <a:lstStyle/>
          <a:p>
            <a:r>
              <a:rPr lang="es-ES" sz="2800" b="1" dirty="0" err="1" smtClean="0">
                <a:latin typeface="Roboto" pitchFamily="2" charset="0"/>
                <a:ea typeface="Roboto" pitchFamily="2" charset="0"/>
              </a:rPr>
              <a:t>Contributions</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future</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work</a:t>
            </a:r>
            <a:endParaRPr lang="en-US" sz="2800" b="1" dirty="0">
              <a:latin typeface="Roboto" pitchFamily="2" charset="0"/>
              <a:ea typeface="Roboto" pitchFamily="2" charset="0"/>
            </a:endParaRPr>
          </a:p>
        </p:txBody>
      </p:sp>
      <p:sp>
        <p:nvSpPr>
          <p:cNvPr id="4" name="Rectangle 3"/>
          <p:cNvSpPr/>
          <p:nvPr/>
        </p:nvSpPr>
        <p:spPr>
          <a:xfrm>
            <a:off x="131121" y="833352"/>
            <a:ext cx="8742706" cy="369332"/>
          </a:xfrm>
          <a:prstGeom prst="rect">
            <a:avLst/>
          </a:prstGeom>
        </p:spPr>
        <p:txBody>
          <a:bodyPr wrap="square">
            <a:spAutoFit/>
          </a:bodyPr>
          <a:lstStyle/>
          <a:p>
            <a:r>
              <a:rPr lang="es-ES" b="1" dirty="0" err="1" smtClean="0">
                <a:latin typeface="Roboto" pitchFamily="2" charset="0"/>
                <a:ea typeface="Roboto" pitchFamily="2" charset="0"/>
              </a:rPr>
              <a:t>Future</a:t>
            </a:r>
            <a:r>
              <a:rPr lang="es-ES" b="1" dirty="0" smtClean="0">
                <a:latin typeface="Roboto" pitchFamily="2" charset="0"/>
                <a:ea typeface="Roboto" pitchFamily="2" charset="0"/>
              </a:rPr>
              <a:t> </a:t>
            </a:r>
            <a:r>
              <a:rPr lang="es-ES" b="1" dirty="0" err="1" smtClean="0">
                <a:latin typeface="Roboto" pitchFamily="2" charset="0"/>
                <a:ea typeface="Roboto" pitchFamily="2" charset="0"/>
              </a:rPr>
              <a:t>work</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5" name="Rectangle 4"/>
          <p:cNvSpPr/>
          <p:nvPr/>
        </p:nvSpPr>
        <p:spPr>
          <a:xfrm>
            <a:off x="181374" y="1422098"/>
            <a:ext cx="8634578" cy="923330"/>
          </a:xfrm>
          <a:prstGeom prst="rect">
            <a:avLst/>
          </a:prstGeom>
        </p:spPr>
        <p:txBody>
          <a:bodyPr wrap="square">
            <a:spAutoFit/>
          </a:bodyPr>
          <a:lstStyle/>
          <a:p>
            <a:pPr algn="just"/>
            <a:r>
              <a:rPr lang="en-US" dirty="0">
                <a:latin typeface="Roboto" pitchFamily="2" charset="0"/>
                <a:ea typeface="Roboto" pitchFamily="2" charset="0"/>
              </a:rPr>
              <a:t>Although the proposed tissue segmentation method has been designed for </a:t>
            </a:r>
            <a:r>
              <a:rPr lang="en-US" dirty="0" smtClean="0">
                <a:latin typeface="Roboto" pitchFamily="2" charset="0"/>
                <a:ea typeface="Roboto" pitchFamily="2" charset="0"/>
              </a:rPr>
              <a:t>cross-sectional data</a:t>
            </a:r>
            <a:r>
              <a:rPr lang="en-US" dirty="0">
                <a:latin typeface="Roboto" pitchFamily="2" charset="0"/>
                <a:ea typeface="Roboto" pitchFamily="2" charset="0"/>
              </a:rPr>
              <a:t>, there is an increasing clinical interest in the </a:t>
            </a:r>
            <a:r>
              <a:rPr lang="en-US" b="1" dirty="0">
                <a:latin typeface="Roboto" pitchFamily="2" charset="0"/>
                <a:ea typeface="Roboto" pitchFamily="2" charset="0"/>
              </a:rPr>
              <a:t>measuring of </a:t>
            </a:r>
            <a:r>
              <a:rPr lang="en-US" b="1" dirty="0" smtClean="0">
                <a:latin typeface="Roboto" pitchFamily="2" charset="0"/>
                <a:ea typeface="Roboto" pitchFamily="2" charset="0"/>
              </a:rPr>
              <a:t>longitudinal changes</a:t>
            </a:r>
            <a:r>
              <a:rPr lang="en-US" dirty="0" smtClean="0">
                <a:latin typeface="Roboto" pitchFamily="2" charset="0"/>
                <a:ea typeface="Roboto" pitchFamily="2" charset="0"/>
              </a:rPr>
              <a:t> </a:t>
            </a:r>
            <a:r>
              <a:rPr lang="en-US" dirty="0">
                <a:latin typeface="Roboto" pitchFamily="2" charset="0"/>
                <a:ea typeface="Roboto" pitchFamily="2" charset="0"/>
              </a:rPr>
              <a:t>in tissue </a:t>
            </a:r>
            <a:r>
              <a:rPr lang="en-US" dirty="0" smtClean="0">
                <a:latin typeface="Roboto" pitchFamily="2" charset="0"/>
                <a:ea typeface="Roboto" pitchFamily="2" charset="0"/>
              </a:rPr>
              <a:t>volume </a:t>
            </a:r>
            <a:endParaRPr lang="en-US" dirty="0">
              <a:latin typeface="Roboto" pitchFamily="2" charset="0"/>
              <a:ea typeface="Roboto" pitchFamily="2" charset="0"/>
            </a:endParaRPr>
          </a:p>
        </p:txBody>
      </p:sp>
      <p:sp>
        <p:nvSpPr>
          <p:cNvPr id="6" name="Rectangle 5"/>
          <p:cNvSpPr/>
          <p:nvPr/>
        </p:nvSpPr>
        <p:spPr>
          <a:xfrm>
            <a:off x="192949" y="2641752"/>
            <a:ext cx="8623003" cy="923330"/>
          </a:xfrm>
          <a:prstGeom prst="rect">
            <a:avLst/>
          </a:prstGeom>
        </p:spPr>
        <p:txBody>
          <a:bodyPr wrap="square">
            <a:spAutoFit/>
          </a:bodyPr>
          <a:lstStyle/>
          <a:p>
            <a:pPr algn="just"/>
            <a:r>
              <a:rPr lang="en-US" b="1" dirty="0" smtClean="0">
                <a:solidFill>
                  <a:schemeClr val="accent5">
                    <a:lumMod val="75000"/>
                  </a:schemeClr>
                </a:solidFill>
                <a:latin typeface="Roboto" pitchFamily="2" charset="0"/>
                <a:ea typeface="Roboto" pitchFamily="2" charset="0"/>
              </a:rPr>
              <a:t>1. The </a:t>
            </a:r>
            <a:r>
              <a:rPr lang="en-US" b="1" dirty="0">
                <a:solidFill>
                  <a:schemeClr val="accent5">
                    <a:lumMod val="75000"/>
                  </a:schemeClr>
                </a:solidFill>
                <a:latin typeface="Roboto" pitchFamily="2" charset="0"/>
                <a:ea typeface="Roboto" pitchFamily="2" charset="0"/>
              </a:rPr>
              <a:t>proposed method could be </a:t>
            </a:r>
            <a:r>
              <a:rPr lang="en-US" b="1" dirty="0" smtClean="0">
                <a:solidFill>
                  <a:schemeClr val="accent5">
                    <a:lumMod val="75000"/>
                  </a:schemeClr>
                </a:solidFill>
                <a:latin typeface="Roboto" pitchFamily="2" charset="0"/>
                <a:ea typeface="Roboto" pitchFamily="2" charset="0"/>
              </a:rPr>
              <a:t>extended to longitudinal </a:t>
            </a:r>
            <a:r>
              <a:rPr lang="en-US" b="1" dirty="0">
                <a:solidFill>
                  <a:schemeClr val="accent5">
                    <a:lumMod val="75000"/>
                  </a:schemeClr>
                </a:solidFill>
                <a:latin typeface="Roboto" pitchFamily="2" charset="0"/>
                <a:ea typeface="Roboto" pitchFamily="2" charset="0"/>
              </a:rPr>
              <a:t>changes by re-adapting the pipeline with prior registering of time </a:t>
            </a:r>
            <a:r>
              <a:rPr lang="en-US" b="1" dirty="0" smtClean="0">
                <a:solidFill>
                  <a:schemeClr val="accent5">
                    <a:lumMod val="75000"/>
                  </a:schemeClr>
                </a:solidFill>
                <a:latin typeface="Roboto" pitchFamily="2" charset="0"/>
                <a:ea typeface="Roboto" pitchFamily="2" charset="0"/>
              </a:rPr>
              <a:t>point images </a:t>
            </a:r>
            <a:r>
              <a:rPr lang="en-US" b="1" dirty="0">
                <a:solidFill>
                  <a:schemeClr val="accent5">
                    <a:lumMod val="75000"/>
                  </a:schemeClr>
                </a:solidFill>
                <a:latin typeface="Roboto" pitchFamily="2" charset="0"/>
                <a:ea typeface="Roboto" pitchFamily="2" charset="0"/>
              </a:rPr>
              <a:t>before the tissue </a:t>
            </a:r>
            <a:r>
              <a:rPr lang="en-US" b="1" dirty="0" smtClean="0">
                <a:solidFill>
                  <a:schemeClr val="accent5">
                    <a:lumMod val="75000"/>
                  </a:schemeClr>
                </a:solidFill>
                <a:latin typeface="Roboto" pitchFamily="2" charset="0"/>
                <a:ea typeface="Roboto" pitchFamily="2" charset="0"/>
              </a:rPr>
              <a:t>segmentation</a:t>
            </a:r>
          </a:p>
        </p:txBody>
      </p:sp>
      <p:sp>
        <p:nvSpPr>
          <p:cNvPr id="7" name="Rectangle 6"/>
          <p:cNvSpPr/>
          <p:nvPr/>
        </p:nvSpPr>
        <p:spPr>
          <a:xfrm>
            <a:off x="192949" y="3861406"/>
            <a:ext cx="8497888" cy="369332"/>
          </a:xfrm>
          <a:prstGeom prst="rect">
            <a:avLst/>
          </a:prstGeom>
        </p:spPr>
        <p:txBody>
          <a:bodyPr wrap="square">
            <a:spAutoFit/>
          </a:bodyPr>
          <a:lstStyle/>
          <a:p>
            <a:pPr algn="just"/>
            <a:r>
              <a:rPr lang="en-US" b="1" dirty="0" smtClean="0">
                <a:latin typeface="Roboto" pitchFamily="2" charset="0"/>
                <a:ea typeface="Roboto" pitchFamily="2" charset="0"/>
              </a:rPr>
              <a:t>2. Implementation of the developed tools in the collaborating research centers </a:t>
            </a:r>
            <a:endParaRPr lang="en-US" b="1" dirty="0">
              <a:latin typeface="Roboto" pitchFamily="2" charset="0"/>
              <a:ea typeface="Roboto" pitchFamily="2" charset="0"/>
            </a:endParaRPr>
          </a:p>
        </p:txBody>
      </p:sp>
      <p:sp>
        <p:nvSpPr>
          <p:cNvPr id="8" name="Slide Number Placeholder 7"/>
          <p:cNvSpPr>
            <a:spLocks noGrp="1"/>
          </p:cNvSpPr>
          <p:nvPr>
            <p:ph type="sldNum" sz="quarter" idx="12"/>
          </p:nvPr>
        </p:nvSpPr>
        <p:spPr/>
        <p:txBody>
          <a:bodyPr/>
          <a:lstStyle/>
          <a:p>
            <a:fld id="{227F3176-F9F6-45D0-9446-6BF35B4A50FB}" type="slidenum">
              <a:rPr lang="en-US" smtClean="0"/>
              <a:pPr/>
              <a:t>74</a:t>
            </a:fld>
            <a:r>
              <a:rPr lang="en-US" smtClean="0"/>
              <a:t> / 75</a:t>
            </a:r>
            <a:endParaRPr lang="en-US" dirty="0"/>
          </a:p>
        </p:txBody>
      </p:sp>
      <p:sp>
        <p:nvSpPr>
          <p:cNvPr id="9" name="Rectangle 8"/>
          <p:cNvSpPr/>
          <p:nvPr/>
        </p:nvSpPr>
        <p:spPr>
          <a:xfrm>
            <a:off x="181374" y="4739546"/>
            <a:ext cx="8497888" cy="369332"/>
          </a:xfrm>
          <a:prstGeom prst="rect">
            <a:avLst/>
          </a:prstGeom>
        </p:spPr>
        <p:txBody>
          <a:bodyPr wrap="square">
            <a:spAutoFit/>
          </a:bodyPr>
          <a:lstStyle/>
          <a:p>
            <a:pPr algn="just"/>
            <a:r>
              <a:rPr lang="en-US" b="1" dirty="0">
                <a:latin typeface="Roboto" pitchFamily="2" charset="0"/>
                <a:ea typeface="Roboto" pitchFamily="2" charset="0"/>
              </a:rPr>
              <a:t>3</a:t>
            </a:r>
            <a:r>
              <a:rPr lang="en-US" b="1" dirty="0" smtClean="0">
                <a:latin typeface="Roboto" pitchFamily="2" charset="0"/>
                <a:ea typeface="Roboto" pitchFamily="2" charset="0"/>
              </a:rPr>
              <a:t>. Supervised strategies for automated tissue and lesion segmentation</a:t>
            </a:r>
            <a:endParaRPr lang="en-US" b="1" dirty="0">
              <a:latin typeface="Roboto" pitchFamily="2" charset="0"/>
              <a:ea typeface="Roboto" pitchFamily="2" charset="0"/>
            </a:endParaRPr>
          </a:p>
        </p:txBody>
      </p:sp>
    </p:spTree>
    <p:extLst>
      <p:ext uri="{BB962C8B-B14F-4D97-AF65-F5344CB8AC3E}">
        <p14:creationId xmlns:p14="http://schemas.microsoft.com/office/powerpoint/2010/main" val="259841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3159839" cy="523220"/>
          </a:xfrm>
          <a:prstGeom prst="rect">
            <a:avLst/>
          </a:prstGeom>
          <a:noFill/>
        </p:spPr>
        <p:txBody>
          <a:bodyPr wrap="none" rtlCol="0">
            <a:spAutoFit/>
          </a:bodyPr>
          <a:lstStyle/>
          <a:p>
            <a:r>
              <a:rPr lang="es-ES" sz="2800" b="1" dirty="0" err="1" smtClean="0">
                <a:latin typeface="Roboto" pitchFamily="2" charset="0"/>
                <a:ea typeface="Roboto" pitchFamily="2" charset="0"/>
              </a:rPr>
              <a:t>Acknowledgments</a:t>
            </a:r>
            <a:endParaRPr lang="en-US" sz="2800" b="1" dirty="0">
              <a:latin typeface="Roboto" pitchFamily="2" charset="0"/>
              <a:ea typeface="Roboto" pitchFamily="2" charset="0"/>
            </a:endParaRPr>
          </a:p>
        </p:txBody>
      </p:sp>
      <p:pic>
        <p:nvPicPr>
          <p:cNvPr id="36" name="Picture 35"/>
          <p:cNvPicPr>
            <a:picLocks noChangeAspect="1"/>
          </p:cNvPicPr>
          <p:nvPr/>
        </p:nvPicPr>
        <p:blipFill>
          <a:blip r:embed="rId2"/>
          <a:stretch>
            <a:fillRect/>
          </a:stretch>
        </p:blipFill>
        <p:spPr>
          <a:xfrm>
            <a:off x="1917312" y="7272338"/>
            <a:ext cx="8558035" cy="4917440"/>
          </a:xfrm>
          <a:prstGeom prst="rect">
            <a:avLst/>
          </a:prstGeom>
        </p:spPr>
      </p:pic>
      <p:pic>
        <p:nvPicPr>
          <p:cNvPr id="37" name="Picture 15"/>
          <p:cNvPicPr>
            <a:picLocks noChangeAspect="1" noChangeArrowheads="1"/>
          </p:cNvPicPr>
          <p:nvPr/>
        </p:nvPicPr>
        <p:blipFill>
          <a:blip r:embed="rId3"/>
          <a:srcRect/>
          <a:stretch>
            <a:fillRect/>
          </a:stretch>
        </p:blipFill>
        <p:spPr bwMode="auto">
          <a:xfrm>
            <a:off x="6844112" y="4918771"/>
            <a:ext cx="2326812" cy="698369"/>
          </a:xfrm>
          <a:prstGeom prst="rect">
            <a:avLst/>
          </a:prstGeom>
          <a:noFill/>
          <a:ln w="9525">
            <a:noFill/>
            <a:miter lim="800000"/>
            <a:headEnd/>
            <a:tailEnd/>
          </a:ln>
        </p:spPr>
      </p:pic>
      <p:sp>
        <p:nvSpPr>
          <p:cNvPr id="38" name="5 Rectángulo"/>
          <p:cNvSpPr/>
          <p:nvPr/>
        </p:nvSpPr>
        <p:spPr>
          <a:xfrm>
            <a:off x="3918511" y="5761923"/>
            <a:ext cx="2655871" cy="733534"/>
          </a:xfrm>
          <a:prstGeom prst="rect">
            <a:avLst/>
          </a:prstGeom>
        </p:spPr>
        <p:txBody>
          <a:bodyPr wrap="square">
            <a:spAutoFit/>
          </a:bodyPr>
          <a:lstStyle/>
          <a:p>
            <a:pPr algn="ctr">
              <a:spcAft>
                <a:spcPts val="200"/>
              </a:spcAft>
              <a:defRPr/>
            </a:pPr>
            <a:r>
              <a:rPr lang="en-US" sz="2000" dirty="0">
                <a:cs typeface="Arial" pitchFamily="34" charset="0"/>
              </a:rPr>
              <a:t>Dr. Ll. </a:t>
            </a:r>
            <a:r>
              <a:rPr lang="en-US" sz="2000" dirty="0" err="1" smtClean="0">
                <a:cs typeface="Arial" pitchFamily="34" charset="0"/>
              </a:rPr>
              <a:t>Ramió</a:t>
            </a:r>
            <a:r>
              <a:rPr lang="en-US" sz="2000" dirty="0" smtClean="0">
                <a:cs typeface="Arial" pitchFamily="34" charset="0"/>
              </a:rPr>
              <a:t>, A</a:t>
            </a:r>
            <a:r>
              <a:rPr lang="en-US" sz="2000" dirty="0">
                <a:cs typeface="Arial" pitchFamily="34" charset="0"/>
              </a:rPr>
              <a:t>. </a:t>
            </a:r>
            <a:r>
              <a:rPr lang="en-US" sz="2000" dirty="0" err="1">
                <a:cs typeface="Arial" pitchFamily="34" charset="0"/>
              </a:rPr>
              <a:t>Quiles</a:t>
            </a:r>
            <a:r>
              <a:rPr lang="en-US" sz="2000" dirty="0">
                <a:cs typeface="Arial" pitchFamily="34" charset="0"/>
              </a:rPr>
              <a:t>, </a:t>
            </a:r>
            <a:endParaRPr lang="en-US" sz="2000" dirty="0" smtClean="0">
              <a:cs typeface="Arial" pitchFamily="34" charset="0"/>
            </a:endParaRPr>
          </a:p>
          <a:p>
            <a:pPr algn="ctr">
              <a:spcAft>
                <a:spcPts val="200"/>
              </a:spcAft>
              <a:defRPr/>
            </a:pPr>
            <a:r>
              <a:rPr lang="en-US" sz="2000" dirty="0" smtClean="0">
                <a:cs typeface="Arial" pitchFamily="34" charset="0"/>
              </a:rPr>
              <a:t>G. </a:t>
            </a:r>
            <a:r>
              <a:rPr lang="en-US" sz="2000" dirty="0" err="1" smtClean="0">
                <a:cs typeface="Arial" pitchFamily="34" charset="0"/>
              </a:rPr>
              <a:t>Laguillo</a:t>
            </a:r>
            <a:r>
              <a:rPr lang="en-US" sz="2000" dirty="0" smtClean="0">
                <a:cs typeface="Arial" pitchFamily="34" charset="0"/>
              </a:rPr>
              <a:t>, B. </a:t>
            </a:r>
            <a:r>
              <a:rPr lang="en-US" sz="2000" dirty="0" err="1" smtClean="0">
                <a:cs typeface="Arial" pitchFamily="34" charset="0"/>
              </a:rPr>
              <a:t>Beltrán</a:t>
            </a:r>
            <a:endParaRPr lang="en-US" sz="2000" dirty="0">
              <a:cs typeface="Arial" pitchFamily="34" charset="0"/>
            </a:endParaRPr>
          </a:p>
        </p:txBody>
      </p:sp>
      <p:sp>
        <p:nvSpPr>
          <p:cNvPr id="39" name="6 Rectángulo"/>
          <p:cNvSpPr/>
          <p:nvPr/>
        </p:nvSpPr>
        <p:spPr>
          <a:xfrm>
            <a:off x="6971968" y="5767519"/>
            <a:ext cx="2071100" cy="733534"/>
          </a:xfrm>
          <a:prstGeom prst="rect">
            <a:avLst/>
          </a:prstGeom>
        </p:spPr>
        <p:txBody>
          <a:bodyPr wrap="square">
            <a:spAutoFit/>
          </a:bodyPr>
          <a:lstStyle/>
          <a:p>
            <a:pPr algn="ctr">
              <a:spcAft>
                <a:spcPts val="200"/>
              </a:spcAft>
              <a:defRPr/>
            </a:pPr>
            <a:r>
              <a:rPr lang="en-US" sz="2000" dirty="0">
                <a:cs typeface="Arial" pitchFamily="34" charset="0"/>
              </a:rPr>
              <a:t>Dr. J.C. </a:t>
            </a:r>
            <a:r>
              <a:rPr lang="en-US" sz="2000" dirty="0" err="1">
                <a:cs typeface="Arial" pitchFamily="34" charset="0"/>
              </a:rPr>
              <a:t>Vilanova</a:t>
            </a:r>
            <a:endParaRPr lang="en-US" sz="2000" dirty="0">
              <a:cs typeface="Arial" pitchFamily="34" charset="0"/>
            </a:endParaRPr>
          </a:p>
          <a:p>
            <a:pPr algn="ctr">
              <a:spcAft>
                <a:spcPts val="600"/>
              </a:spcAft>
              <a:defRPr/>
            </a:pPr>
            <a:r>
              <a:rPr lang="en-US" sz="2000" dirty="0">
                <a:cs typeface="Arial" pitchFamily="34" charset="0"/>
              </a:rPr>
              <a:t>Dr. J. Barceló</a:t>
            </a:r>
          </a:p>
        </p:txBody>
      </p:sp>
      <p:sp>
        <p:nvSpPr>
          <p:cNvPr id="40" name="7 Rectángulo"/>
          <p:cNvSpPr/>
          <p:nvPr/>
        </p:nvSpPr>
        <p:spPr>
          <a:xfrm>
            <a:off x="155649" y="5757157"/>
            <a:ext cx="3517641" cy="733534"/>
          </a:xfrm>
          <a:prstGeom prst="rect">
            <a:avLst/>
          </a:prstGeom>
        </p:spPr>
        <p:txBody>
          <a:bodyPr wrap="square">
            <a:spAutoFit/>
          </a:bodyPr>
          <a:lstStyle/>
          <a:p>
            <a:pPr algn="ctr">
              <a:spcAft>
                <a:spcPts val="200"/>
              </a:spcAft>
              <a:defRPr/>
            </a:pPr>
            <a:r>
              <a:rPr lang="en-US" sz="2000" dirty="0" smtClean="0">
                <a:cs typeface="Arial" pitchFamily="34" charset="0"/>
              </a:rPr>
              <a:t>A. </a:t>
            </a:r>
            <a:r>
              <a:rPr lang="en-US" sz="2000" dirty="0" err="1" smtClean="0">
                <a:cs typeface="Arial" pitchFamily="34" charset="0"/>
              </a:rPr>
              <a:t>Rovira</a:t>
            </a:r>
            <a:r>
              <a:rPr lang="en-US" sz="2000" dirty="0" smtClean="0">
                <a:cs typeface="Arial" pitchFamily="34" charset="0"/>
              </a:rPr>
              <a:t>, Dra. D. Pareto, </a:t>
            </a:r>
          </a:p>
          <a:p>
            <a:pPr algn="ctr">
              <a:spcAft>
                <a:spcPts val="200"/>
              </a:spcAft>
              <a:defRPr/>
            </a:pPr>
            <a:r>
              <a:rPr lang="en-US" sz="2000" dirty="0" smtClean="0">
                <a:cs typeface="Arial" pitchFamily="34" charset="0"/>
              </a:rPr>
              <a:t>J. </a:t>
            </a:r>
            <a:r>
              <a:rPr lang="en-US" sz="2000" dirty="0" err="1" smtClean="0">
                <a:cs typeface="Arial" pitchFamily="34" charset="0"/>
              </a:rPr>
              <a:t>Sastre-Garriga</a:t>
            </a:r>
            <a:r>
              <a:rPr lang="en-US" sz="2000" dirty="0" smtClean="0">
                <a:cs typeface="Arial" pitchFamily="34" charset="0"/>
              </a:rPr>
              <a:t>, X. </a:t>
            </a:r>
            <a:r>
              <a:rPr lang="en-US" sz="2000" dirty="0" err="1" smtClean="0">
                <a:cs typeface="Arial" pitchFamily="34" charset="0"/>
              </a:rPr>
              <a:t>Montalban</a:t>
            </a:r>
            <a:endParaRPr lang="en-US" sz="2000" dirty="0">
              <a:cs typeface="Arial" pitchFamily="34" charset="0"/>
            </a:endParaRPr>
          </a:p>
        </p:txBody>
      </p:sp>
      <p:pic>
        <p:nvPicPr>
          <p:cNvPr id="41" name="Picture 18"/>
          <p:cNvPicPr>
            <a:picLocks noChangeAspect="1" noChangeArrowheads="1"/>
          </p:cNvPicPr>
          <p:nvPr/>
        </p:nvPicPr>
        <p:blipFill>
          <a:blip r:embed="rId4"/>
          <a:srcRect/>
          <a:stretch>
            <a:fillRect/>
          </a:stretch>
        </p:blipFill>
        <p:spPr bwMode="auto">
          <a:xfrm>
            <a:off x="3918511" y="5056168"/>
            <a:ext cx="2880320" cy="501994"/>
          </a:xfrm>
          <a:prstGeom prst="rect">
            <a:avLst/>
          </a:prstGeom>
          <a:noFill/>
          <a:ln w="9525">
            <a:noFill/>
            <a:miter lim="800000"/>
            <a:headEnd/>
            <a:tailEnd/>
          </a:ln>
        </p:spPr>
      </p:pic>
      <p:pic>
        <p:nvPicPr>
          <p:cNvPr id="43" name="Picture 3"/>
          <p:cNvPicPr>
            <a:picLocks noChangeAspect="1" noChangeArrowheads="1"/>
          </p:cNvPicPr>
          <p:nvPr/>
        </p:nvPicPr>
        <p:blipFill>
          <a:blip r:embed="rId5"/>
          <a:srcRect/>
          <a:stretch>
            <a:fillRect/>
          </a:stretch>
        </p:blipFill>
        <p:spPr bwMode="auto">
          <a:xfrm>
            <a:off x="2110926" y="3924714"/>
            <a:ext cx="1312188" cy="787314"/>
          </a:xfrm>
          <a:prstGeom prst="rect">
            <a:avLst/>
          </a:prstGeom>
          <a:noFill/>
          <a:ln w="3175">
            <a:solidFill>
              <a:schemeClr val="tx1"/>
            </a:solidFill>
            <a:miter lim="800000"/>
            <a:headEnd/>
            <a:tailEnd/>
          </a:ln>
          <a:effectLst/>
        </p:spPr>
      </p:pic>
      <p:pic>
        <p:nvPicPr>
          <p:cNvPr id="44" name="Picture 5"/>
          <p:cNvPicPr>
            <a:picLocks noChangeAspect="1" noChangeArrowheads="1"/>
          </p:cNvPicPr>
          <p:nvPr/>
        </p:nvPicPr>
        <p:blipFill>
          <a:blip r:embed="rId6"/>
          <a:srcRect/>
          <a:stretch>
            <a:fillRect/>
          </a:stretch>
        </p:blipFill>
        <p:spPr bwMode="auto">
          <a:xfrm>
            <a:off x="570982" y="3911501"/>
            <a:ext cx="1252998" cy="800527"/>
          </a:xfrm>
          <a:prstGeom prst="rect">
            <a:avLst/>
          </a:prstGeom>
          <a:noFill/>
          <a:ln w="9525">
            <a:solidFill>
              <a:schemeClr val="tx1"/>
            </a:solidFill>
            <a:miter lim="800000"/>
            <a:headEnd/>
            <a:tailEnd/>
          </a:ln>
          <a:effectLst/>
        </p:spPr>
      </p:pic>
      <p:pic>
        <p:nvPicPr>
          <p:cNvPr id="45" name="Picture 7"/>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839854" y="3971303"/>
            <a:ext cx="2057358" cy="694135"/>
          </a:xfrm>
          <a:prstGeom prst="rect">
            <a:avLst/>
          </a:prstGeom>
          <a:noFill/>
          <a:ln>
            <a:noFill/>
          </a:ln>
        </p:spPr>
      </p:pic>
      <p:pic>
        <p:nvPicPr>
          <p:cNvPr id="46" name="Picture 4" descr="http://www.acer-catalunya.org/entidad/IDIBGi.png"/>
          <p:cNvPicPr>
            <a:picLocks noChangeAspect="1" noChangeArrowheads="1"/>
          </p:cNvPicPr>
          <p:nvPr/>
        </p:nvPicPr>
        <p:blipFill>
          <a:blip r:embed="rId8" cstate="email">
            <a:extLst>
              <a:ext uri="{28A0092B-C50C-407E-A947-70E740481C1C}">
                <a14:useLocalDpi xmlns:a14="http://schemas.microsoft.com/office/drawing/2010/main" val="0"/>
              </a:ext>
            </a:extLst>
          </a:blip>
          <a:srcRect l="25729" r="30748"/>
          <a:stretch>
            <a:fillRect/>
          </a:stretch>
        </p:blipFill>
        <p:spPr bwMode="auto">
          <a:xfrm>
            <a:off x="3821647" y="3924714"/>
            <a:ext cx="799067" cy="88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36 CuadroTexto"/>
          <p:cNvSpPr txBox="1"/>
          <p:nvPr/>
        </p:nvSpPr>
        <p:spPr>
          <a:xfrm>
            <a:off x="155649" y="3394974"/>
            <a:ext cx="1641796" cy="369332"/>
          </a:xfrm>
          <a:prstGeom prst="rect">
            <a:avLst/>
          </a:prstGeom>
          <a:noFill/>
        </p:spPr>
        <p:txBody>
          <a:bodyPr wrap="none" rtlCol="0">
            <a:spAutoFit/>
          </a:bodyPr>
          <a:lstStyle/>
          <a:p>
            <a:r>
              <a:rPr lang="en-US" b="1" dirty="0" smtClean="0">
                <a:latin typeface="Roboto" pitchFamily="2" charset="0"/>
                <a:ea typeface="Roboto" pitchFamily="2" charset="0"/>
              </a:rPr>
              <a:t>Collaborators</a:t>
            </a:r>
            <a:r>
              <a:rPr lang="es-ES" b="1" dirty="0" smtClean="0">
                <a:latin typeface="Roboto" pitchFamily="2" charset="0"/>
                <a:ea typeface="Roboto" pitchFamily="2" charset="0"/>
              </a:rPr>
              <a:t>:</a:t>
            </a:r>
            <a:endParaRPr lang="ca-ES" b="1" dirty="0">
              <a:latin typeface="Roboto" pitchFamily="2" charset="0"/>
              <a:ea typeface="Roboto" pitchFamily="2" charset="0"/>
            </a:endParaRPr>
          </a:p>
        </p:txBody>
      </p:sp>
      <p:pic>
        <p:nvPicPr>
          <p:cNvPr id="48" name="Picture 2" descr="C:\disc1\eia\ajuts\PROJECTE_SALEM\Logos_SALEM\SALEM logo Hcat trans.png"/>
          <p:cNvPicPr>
            <a:picLocks noChangeAspect="1" noChangeArrowheads="1"/>
          </p:cNvPicPr>
          <p:nvPr/>
        </p:nvPicPr>
        <p:blipFill>
          <a:blip r:embed="rId9"/>
          <a:srcRect/>
          <a:stretch>
            <a:fillRect/>
          </a:stretch>
        </p:blipFill>
        <p:spPr bwMode="auto">
          <a:xfrm>
            <a:off x="845766" y="882021"/>
            <a:ext cx="2699268" cy="1202275"/>
          </a:xfrm>
          <a:prstGeom prst="rect">
            <a:avLst/>
          </a:prstGeom>
          <a:noFill/>
        </p:spPr>
      </p:pic>
      <p:pic>
        <p:nvPicPr>
          <p:cNvPr id="50" name="Picture 2" descr="C:\disc1\eia\ajuts\marato_2014\logos\LOGOBiomarkemCOLOR.jp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408839" y="1076971"/>
            <a:ext cx="1920496" cy="144704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http://www.cancioneros.com/fotos/ep004433_1.jpg"/>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4543187" y="2695083"/>
            <a:ext cx="1853313" cy="392285"/>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35 Grupo"/>
          <p:cNvGrpSpPr/>
          <p:nvPr/>
        </p:nvGrpSpPr>
        <p:grpSpPr>
          <a:xfrm>
            <a:off x="6887799" y="2657852"/>
            <a:ext cx="1684194" cy="427569"/>
            <a:chOff x="5545822" y="2885512"/>
            <a:chExt cx="2740090" cy="695630"/>
          </a:xfrm>
        </p:grpSpPr>
        <p:pic>
          <p:nvPicPr>
            <p:cNvPr id="53" name="Imatge 6"/>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5545822" y="2885512"/>
              <a:ext cx="2402420" cy="695630"/>
            </a:xfrm>
            <a:prstGeom prst="rect">
              <a:avLst/>
            </a:prstGeom>
          </p:spPr>
        </p:pic>
        <p:sp>
          <p:nvSpPr>
            <p:cNvPr id="54" name="QuadreDeText 7"/>
            <p:cNvSpPr txBox="1"/>
            <p:nvPr/>
          </p:nvSpPr>
          <p:spPr>
            <a:xfrm>
              <a:off x="6480331" y="3338864"/>
              <a:ext cx="1805581" cy="1132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ca-ES" sz="800" b="1" dirty="0"/>
                <a:t>TIN2014-55710-R</a:t>
              </a:r>
            </a:p>
          </p:txBody>
        </p:sp>
      </p:grpSp>
      <p:pic>
        <p:nvPicPr>
          <p:cNvPr id="55" name="Picture 2" descr="image"/>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6812000" y="1138334"/>
            <a:ext cx="1552444" cy="14785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4"/>
          <a:stretch>
            <a:fillRect/>
          </a:stretch>
        </p:blipFill>
        <p:spPr>
          <a:xfrm>
            <a:off x="933345" y="2280299"/>
            <a:ext cx="2739945" cy="1011310"/>
          </a:xfrm>
          <a:prstGeom prst="rect">
            <a:avLst/>
          </a:prstGeom>
        </p:spPr>
      </p:pic>
      <p:pic>
        <p:nvPicPr>
          <p:cNvPr id="8" name="Picture 7"/>
          <p:cNvPicPr>
            <a:picLocks noChangeAspect="1"/>
          </p:cNvPicPr>
          <p:nvPr/>
        </p:nvPicPr>
        <p:blipFill>
          <a:blip r:embed="rId15"/>
          <a:stretch>
            <a:fillRect/>
          </a:stretch>
        </p:blipFill>
        <p:spPr>
          <a:xfrm>
            <a:off x="933345" y="4828729"/>
            <a:ext cx="1985077" cy="889022"/>
          </a:xfrm>
          <a:prstGeom prst="rect">
            <a:avLst/>
          </a:prstGeom>
        </p:spPr>
      </p:pic>
    </p:spTree>
    <p:extLst>
      <p:ext uri="{BB962C8B-B14F-4D97-AF65-F5344CB8AC3E}">
        <p14:creationId xmlns:p14="http://schemas.microsoft.com/office/powerpoint/2010/main" val="27665885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8461"/>
            <a:ext cx="9143999" cy="69268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1570" y="214240"/>
            <a:ext cx="798125" cy="543735"/>
          </a:xfrm>
          <a:prstGeom prst="rect">
            <a:avLst/>
          </a:prstGeom>
        </p:spPr>
      </p:pic>
      <p:sp>
        <p:nvSpPr>
          <p:cNvPr id="6" name="TextBox 5"/>
          <p:cNvSpPr txBox="1"/>
          <p:nvPr/>
        </p:nvSpPr>
        <p:spPr>
          <a:xfrm>
            <a:off x="268144" y="2317320"/>
            <a:ext cx="8591551" cy="1200329"/>
          </a:xfrm>
          <a:prstGeom prst="rect">
            <a:avLst/>
          </a:prstGeom>
          <a:noFill/>
        </p:spPr>
        <p:txBody>
          <a:bodyPr wrap="square" rtlCol="0">
            <a:spAutoFit/>
          </a:bodyPr>
          <a:lstStyle/>
          <a:p>
            <a:pPr algn="ctr"/>
            <a:r>
              <a:rPr lang="es-ES" sz="2400" b="1" dirty="0">
                <a:solidFill>
                  <a:schemeClr val="bg1"/>
                </a:solidFill>
                <a:latin typeface="Roboto" pitchFamily="2" charset="0"/>
                <a:ea typeface="Roboto" pitchFamily="2" charset="0"/>
              </a:rPr>
              <a:t>AUTOMATED BRAIN TISSUE SEGMENTATION </a:t>
            </a:r>
          </a:p>
          <a:p>
            <a:pPr algn="ctr"/>
            <a:r>
              <a:rPr lang="es-ES" sz="2400" b="1" dirty="0">
                <a:solidFill>
                  <a:schemeClr val="bg1"/>
                </a:solidFill>
                <a:latin typeface="Roboto" pitchFamily="2" charset="0"/>
                <a:ea typeface="Roboto" pitchFamily="2" charset="0"/>
              </a:rPr>
              <a:t>OF MAGNETIC RESONANCE IMAGES </a:t>
            </a:r>
          </a:p>
          <a:p>
            <a:pPr algn="ctr"/>
            <a:r>
              <a:rPr lang="es-ES" sz="2400" b="1" dirty="0">
                <a:solidFill>
                  <a:schemeClr val="bg1"/>
                </a:solidFill>
                <a:latin typeface="Roboto" pitchFamily="2" charset="0"/>
                <a:ea typeface="Roboto" pitchFamily="2" charset="0"/>
              </a:rPr>
              <a:t>IN MULTIPLE SCLEROSIS </a:t>
            </a:r>
            <a:endParaRPr lang="en-US" sz="2400" b="1" dirty="0">
              <a:solidFill>
                <a:schemeClr val="bg1"/>
              </a:solidFill>
              <a:latin typeface="Roboto" pitchFamily="2" charset="0"/>
              <a:ea typeface="Roboto" pitchFamily="2" charset="0"/>
            </a:endParaRPr>
          </a:p>
        </p:txBody>
      </p:sp>
      <p:sp>
        <p:nvSpPr>
          <p:cNvPr id="7" name="TextBox 6"/>
          <p:cNvSpPr txBox="1"/>
          <p:nvPr/>
        </p:nvSpPr>
        <p:spPr>
          <a:xfrm>
            <a:off x="3552828" y="3816282"/>
            <a:ext cx="2047875" cy="369332"/>
          </a:xfrm>
          <a:prstGeom prst="rect">
            <a:avLst/>
          </a:prstGeom>
          <a:noFill/>
        </p:spPr>
        <p:txBody>
          <a:bodyPr wrap="square" rtlCol="0">
            <a:spAutoFit/>
          </a:bodyPr>
          <a:lstStyle/>
          <a:p>
            <a:pPr algn="ctr"/>
            <a:r>
              <a:rPr lang="es-ES" dirty="0">
                <a:solidFill>
                  <a:schemeClr val="bg1"/>
                </a:solidFill>
                <a:latin typeface="Roboto" pitchFamily="2" charset="0"/>
                <a:ea typeface="Roboto" pitchFamily="2" charset="0"/>
              </a:rPr>
              <a:t>SERGI </a:t>
            </a:r>
            <a:r>
              <a:rPr lang="es-ES" dirty="0" smtClean="0">
                <a:solidFill>
                  <a:schemeClr val="bg1"/>
                </a:solidFill>
                <a:latin typeface="Roboto" pitchFamily="2" charset="0"/>
                <a:ea typeface="Roboto" pitchFamily="2" charset="0"/>
              </a:rPr>
              <a:t>VALVERDE</a:t>
            </a:r>
            <a:endParaRPr lang="en-US" baseline="30000" dirty="0">
              <a:solidFill>
                <a:schemeClr val="bg1"/>
              </a:solidFill>
              <a:latin typeface="Roboto" pitchFamily="2" charset="0"/>
              <a:ea typeface="Roboto" pitchFamily="2" charset="0"/>
            </a:endParaRPr>
          </a:p>
        </p:txBody>
      </p:sp>
      <p:sp>
        <p:nvSpPr>
          <p:cNvPr id="8" name="Rectangle 7"/>
          <p:cNvSpPr/>
          <p:nvPr/>
        </p:nvSpPr>
        <p:spPr>
          <a:xfrm>
            <a:off x="2988942" y="5809436"/>
            <a:ext cx="3166124" cy="646331"/>
          </a:xfrm>
          <a:prstGeom prst="rect">
            <a:avLst/>
          </a:prstGeom>
        </p:spPr>
        <p:txBody>
          <a:bodyPr wrap="none">
            <a:spAutoFit/>
          </a:bodyPr>
          <a:lstStyle/>
          <a:p>
            <a:pPr algn="ctr"/>
            <a:r>
              <a:rPr lang="es-ES" dirty="0">
                <a:solidFill>
                  <a:schemeClr val="bg1"/>
                </a:solidFill>
                <a:latin typeface="Roboto" pitchFamily="2" charset="0"/>
                <a:ea typeface="Roboto" pitchFamily="2" charset="0"/>
              </a:rPr>
              <a:t>Dr. Arnau Oliver i </a:t>
            </a:r>
            <a:r>
              <a:rPr lang="es-ES" dirty="0" err="1">
                <a:solidFill>
                  <a:schemeClr val="bg1"/>
                </a:solidFill>
                <a:latin typeface="Roboto" pitchFamily="2" charset="0"/>
                <a:ea typeface="Roboto" pitchFamily="2" charset="0"/>
              </a:rPr>
              <a:t>Malagelada</a:t>
            </a:r>
            <a:endParaRPr lang="es-ES" dirty="0">
              <a:solidFill>
                <a:schemeClr val="bg1"/>
              </a:solidFill>
              <a:latin typeface="Roboto" pitchFamily="2" charset="0"/>
              <a:ea typeface="Roboto" pitchFamily="2" charset="0"/>
            </a:endParaRPr>
          </a:p>
          <a:p>
            <a:pPr algn="ctr"/>
            <a:r>
              <a:rPr lang="es-ES" dirty="0">
                <a:solidFill>
                  <a:schemeClr val="bg1"/>
                </a:solidFill>
                <a:latin typeface="Roboto" pitchFamily="2" charset="0"/>
                <a:ea typeface="Roboto" pitchFamily="2" charset="0"/>
              </a:rPr>
              <a:t>Dr. Xavier </a:t>
            </a:r>
            <a:r>
              <a:rPr lang="es-ES" dirty="0" err="1">
                <a:solidFill>
                  <a:schemeClr val="bg1"/>
                </a:solidFill>
                <a:latin typeface="Roboto" pitchFamily="2" charset="0"/>
                <a:ea typeface="Roboto" pitchFamily="2" charset="0"/>
              </a:rPr>
              <a:t>Lladó</a:t>
            </a:r>
            <a:r>
              <a:rPr lang="es-ES" dirty="0">
                <a:solidFill>
                  <a:schemeClr val="bg1"/>
                </a:solidFill>
                <a:latin typeface="Roboto" pitchFamily="2" charset="0"/>
                <a:ea typeface="Roboto" pitchFamily="2" charset="0"/>
              </a:rPr>
              <a:t> i Bardera </a:t>
            </a:r>
            <a:endParaRPr lang="en-US" dirty="0">
              <a:solidFill>
                <a:schemeClr val="bg1"/>
              </a:solidFill>
              <a:latin typeface="Roboto" pitchFamily="2" charset="0"/>
              <a:ea typeface="Roboto" pitchFamily="2"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89" y="-217977"/>
            <a:ext cx="2696457" cy="7040750"/>
          </a:xfrm>
          <a:prstGeom prst="rect">
            <a:avLst/>
          </a:prstGeom>
        </p:spPr>
      </p:pic>
      <p:sp>
        <p:nvSpPr>
          <p:cNvPr id="10" name="TextBox 9"/>
          <p:cNvSpPr txBox="1"/>
          <p:nvPr/>
        </p:nvSpPr>
        <p:spPr>
          <a:xfrm>
            <a:off x="697326" y="396953"/>
            <a:ext cx="9420045" cy="261610"/>
          </a:xfrm>
          <a:prstGeom prst="rect">
            <a:avLst/>
          </a:prstGeom>
          <a:noFill/>
        </p:spPr>
        <p:txBody>
          <a:bodyPr wrap="square" rtlCol="0">
            <a:spAutoFit/>
          </a:bodyPr>
          <a:lstStyle/>
          <a:p>
            <a:r>
              <a:rPr lang="es-ES" sz="1100" b="1" dirty="0">
                <a:latin typeface="Roboto" pitchFamily="2" charset="0"/>
                <a:ea typeface="Roboto" pitchFamily="2" charset="0"/>
              </a:rPr>
              <a:t>INSTITUT DE RECERCA EN VISIÓ PER COMPUTADOR I ROBÒTICA </a:t>
            </a:r>
            <a:r>
              <a:rPr lang="es-ES" sz="1100" dirty="0">
                <a:latin typeface="Roboto" pitchFamily="2" charset="0"/>
                <a:ea typeface="Roboto" pitchFamily="2" charset="0"/>
              </a:rPr>
              <a:t>– </a:t>
            </a:r>
            <a:r>
              <a:rPr lang="es-ES" sz="1100" dirty="0">
                <a:solidFill>
                  <a:schemeClr val="bg1"/>
                </a:solidFill>
                <a:latin typeface="Roboto" pitchFamily="2" charset="0"/>
                <a:ea typeface="Roboto" pitchFamily="2" charset="0"/>
              </a:rPr>
              <a:t>vicorob.udg.edu</a:t>
            </a:r>
            <a:endParaRPr lang="en-US" sz="11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10733577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7F3176-F9F6-45D0-9446-6BF35B4A50FB}" type="slidenum">
              <a:rPr lang="en-US" smtClean="0"/>
              <a:pPr/>
              <a:t>77</a:t>
            </a:fld>
            <a:r>
              <a:rPr lang="en-US" smtClean="0"/>
              <a:t> / 4344</a:t>
            </a:r>
            <a:endParaRPr lang="en-US" dirty="0"/>
          </a:p>
        </p:txBody>
      </p:sp>
      <p:sp>
        <p:nvSpPr>
          <p:cNvPr id="3" name="TextBox 2"/>
          <p:cNvSpPr txBox="1"/>
          <p:nvPr/>
        </p:nvSpPr>
        <p:spPr>
          <a:xfrm>
            <a:off x="3180080" y="2905551"/>
            <a:ext cx="3362960" cy="830997"/>
          </a:xfrm>
          <a:prstGeom prst="rect">
            <a:avLst/>
          </a:prstGeom>
          <a:noFill/>
        </p:spPr>
        <p:txBody>
          <a:bodyPr wrap="square" rtlCol="0">
            <a:spAutoFit/>
          </a:bodyPr>
          <a:lstStyle/>
          <a:p>
            <a:r>
              <a:rPr lang="es-ES" sz="4800" b="1" dirty="0" err="1" smtClean="0">
                <a:latin typeface="Roboto" pitchFamily="2" charset="0"/>
                <a:ea typeface="Roboto" pitchFamily="2" charset="0"/>
              </a:rPr>
              <a:t>Annexes</a:t>
            </a:r>
            <a:endParaRPr lang="en-US" sz="4800" b="1" dirty="0">
              <a:latin typeface="Roboto" pitchFamily="2" charset="0"/>
              <a:ea typeface="Roboto" pitchFamily="2" charset="0"/>
            </a:endParaRPr>
          </a:p>
        </p:txBody>
      </p:sp>
    </p:spTree>
    <p:extLst>
      <p:ext uri="{BB962C8B-B14F-4D97-AF65-F5344CB8AC3E}">
        <p14:creationId xmlns:p14="http://schemas.microsoft.com/office/powerpoint/2010/main" val="10190463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6327" y="990898"/>
            <a:ext cx="8703916" cy="3170099"/>
            <a:chOff x="92968" y="2756198"/>
            <a:chExt cx="8703916" cy="3170099"/>
          </a:xfrm>
        </p:grpSpPr>
        <p:sp>
          <p:nvSpPr>
            <p:cNvPr id="4" name="Rectangle 3"/>
            <p:cNvSpPr/>
            <p:nvPr/>
          </p:nvSpPr>
          <p:spPr>
            <a:xfrm>
              <a:off x="92968" y="2756198"/>
              <a:ext cx="8703916" cy="3170099"/>
            </a:xfrm>
            <a:prstGeom prst="rect">
              <a:avLst/>
            </a:prstGeom>
          </p:spPr>
          <p:txBody>
            <a:bodyPr wrap="square">
              <a:spAutoFit/>
            </a:bodyPr>
            <a:lstStyle/>
            <a:p>
              <a:r>
                <a:rPr lang="es-ES" b="1" dirty="0" err="1" smtClean="0"/>
                <a:t>Statisical</a:t>
              </a:r>
              <a:r>
                <a:rPr lang="es-ES" b="1" dirty="0" smtClean="0"/>
                <a:t> ranking of </a:t>
              </a:r>
              <a:r>
                <a:rPr lang="es-ES" b="1" dirty="0" err="1" smtClean="0"/>
                <a:t>the</a:t>
              </a:r>
              <a:r>
                <a:rPr lang="es-ES" b="1" dirty="0" smtClean="0"/>
                <a:t> </a:t>
              </a:r>
              <a:r>
                <a:rPr lang="es-ES" b="1" dirty="0" err="1" smtClean="0"/>
                <a:t>methods</a:t>
              </a:r>
              <a:r>
                <a:rPr lang="es-ES" b="1" dirty="0" smtClean="0"/>
                <a:t> </a:t>
              </a:r>
              <a:r>
                <a:rPr lang="es-ES" dirty="0" err="1" smtClean="0"/>
                <a:t>based</a:t>
              </a:r>
              <a:r>
                <a:rPr lang="es-ES" dirty="0" smtClean="0"/>
                <a:t> </a:t>
              </a:r>
              <a:r>
                <a:rPr lang="es-ES" dirty="0" err="1" smtClean="0"/>
                <a:t>on</a:t>
              </a:r>
              <a:r>
                <a:rPr lang="es-ES" dirty="0" smtClean="0"/>
                <a:t> </a:t>
              </a:r>
              <a:r>
                <a:rPr lang="es-ES" dirty="0" err="1" smtClean="0"/>
                <a:t>their</a:t>
              </a:r>
              <a:r>
                <a:rPr lang="es-ES" dirty="0" smtClean="0"/>
                <a:t> DSC </a:t>
              </a:r>
              <a:r>
                <a:rPr lang="es-ES" dirty="0" err="1" smtClean="0"/>
                <a:t>accuracy</a:t>
              </a:r>
              <a:r>
                <a:rPr lang="es-ES" dirty="0" smtClean="0"/>
                <a:t> </a:t>
              </a:r>
              <a:r>
                <a:rPr lang="es-ES" dirty="0" err="1" smtClean="0"/>
                <a:t>using</a:t>
              </a:r>
              <a:r>
                <a:rPr lang="es-ES" dirty="0" smtClean="0"/>
                <a:t> </a:t>
              </a:r>
              <a:r>
                <a:rPr lang="es-ES" dirty="0" err="1" smtClean="0"/>
                <a:t>pair-wise</a:t>
              </a:r>
              <a:r>
                <a:rPr lang="es-ES" dirty="0" smtClean="0"/>
                <a:t> </a:t>
              </a:r>
              <a:r>
                <a:rPr lang="es-ES" b="1" dirty="0" err="1" smtClean="0"/>
                <a:t>permutation</a:t>
              </a:r>
              <a:r>
                <a:rPr lang="es-ES" b="1" dirty="0" smtClean="0"/>
                <a:t> </a:t>
              </a:r>
              <a:r>
                <a:rPr lang="es-ES" b="1" dirty="0" err="1" smtClean="0"/>
                <a:t>tests</a:t>
              </a:r>
              <a:r>
                <a:rPr lang="es-ES" b="1" dirty="0" smtClean="0"/>
                <a:t> </a:t>
              </a:r>
              <a:r>
                <a:rPr lang="es-ES" dirty="0" smtClean="0"/>
                <a:t>(Klein 2009, Diez 2014)</a:t>
              </a:r>
            </a:p>
            <a:p>
              <a:endParaRPr lang="es-ES" dirty="0"/>
            </a:p>
            <a:p>
              <a:pPr lvl="0"/>
              <a:r>
                <a:rPr lang="es-ES" b="1" i="1" dirty="0" smtClean="0"/>
                <a:t> </a:t>
              </a:r>
              <a:r>
                <a:rPr lang="es-ES" sz="1200" b="1" i="1" dirty="0" err="1" smtClean="0"/>
                <a:t>permutation</a:t>
              </a:r>
              <a:r>
                <a:rPr lang="es-ES" sz="1200" b="1" i="1" dirty="0" smtClean="0"/>
                <a:t> test </a:t>
              </a:r>
              <a:r>
                <a:rPr lang="es-ES" sz="1200" b="1" i="1" dirty="0" err="1" smtClean="0"/>
                <a:t>algorithm</a:t>
              </a:r>
              <a:r>
                <a:rPr lang="es-ES" sz="1200" b="1" i="1" dirty="0" smtClean="0"/>
                <a:t>: </a:t>
              </a:r>
            </a:p>
            <a:p>
              <a:pPr lvl="0"/>
              <a:endParaRPr lang="es-ES" i="1" dirty="0" smtClean="0"/>
            </a:p>
            <a:p>
              <a:pPr marL="342900" lvl="0" indent="-342900">
                <a:buFont typeface="+mj-lt"/>
                <a:buAutoNum type="arabicPeriod"/>
              </a:pPr>
              <a:r>
                <a:rPr lang="en-US" sz="1000" i="1" dirty="0" smtClean="0"/>
                <a:t>Select </a:t>
              </a:r>
              <a:r>
                <a:rPr lang="en-US" sz="1000" i="1" dirty="0"/>
                <a:t>a pair of methods (two vectors of P total </a:t>
              </a:r>
              <a:r>
                <a:rPr lang="en-US" sz="1000" i="1" dirty="0" smtClean="0"/>
                <a:t>DSC </a:t>
              </a:r>
              <a:r>
                <a:rPr lang="en-US" sz="1000" i="1" dirty="0"/>
                <a:t>values)</a:t>
              </a:r>
            </a:p>
            <a:p>
              <a:pPr marL="342900" lvl="0" indent="-342900">
                <a:buFont typeface="+mj-lt"/>
                <a:buAutoNum type="arabicPeriod"/>
              </a:pPr>
              <a:r>
                <a:rPr lang="en-US" sz="1000" i="1" dirty="0" smtClean="0"/>
                <a:t>      Subtract </a:t>
              </a:r>
              <a:r>
                <a:rPr lang="en-US" sz="1000" i="1" dirty="0"/>
                <a:t>the two vectors and compute the mean difference D</a:t>
              </a:r>
            </a:p>
            <a:p>
              <a:pPr marL="342900" lvl="0" indent="-342900">
                <a:buFont typeface="+mj-lt"/>
                <a:buAutoNum type="arabicPeriod"/>
              </a:pPr>
              <a:r>
                <a:rPr lang="en-US" sz="1000" i="1" dirty="0" smtClean="0"/>
                <a:t>      Select </a:t>
              </a:r>
              <a:r>
                <a:rPr lang="en-US" sz="1000" i="1" dirty="0"/>
                <a:t>a subset of the elements from one of the vectors</a:t>
              </a:r>
            </a:p>
            <a:p>
              <a:pPr marL="342900" lvl="0" indent="-342900">
                <a:buFont typeface="+mj-lt"/>
                <a:buAutoNum type="arabicPeriod"/>
              </a:pPr>
              <a:r>
                <a:rPr lang="en-US" sz="1000" i="1" dirty="0" smtClean="0"/>
                <a:t>           Swap </a:t>
              </a:r>
              <a:r>
                <a:rPr lang="en-US" sz="1000" i="1" dirty="0"/>
                <a:t>this subset across the two vectors</a:t>
              </a:r>
            </a:p>
            <a:p>
              <a:pPr marL="342900" lvl="0" indent="-342900">
                <a:buFont typeface="+mj-lt"/>
                <a:buAutoNum type="arabicPeriod"/>
              </a:pPr>
              <a:r>
                <a:rPr lang="en-US" sz="1000" i="1" dirty="0" smtClean="0"/>
                <a:t>           Subtract </a:t>
              </a:r>
              <a:r>
                <a:rPr lang="en-US" sz="1000" i="1" dirty="0"/>
                <a:t>the resulting vectors; compute the mean difference </a:t>
              </a:r>
              <a:r>
                <a:rPr lang="en-US" sz="1000" i="1" dirty="0" err="1" smtClean="0"/>
                <a:t>Dp</a:t>
              </a:r>
              <a:endParaRPr lang="en-US" sz="1000" i="1" dirty="0" smtClean="0"/>
            </a:p>
            <a:p>
              <a:pPr marL="342900" lvl="0" indent="-342900">
                <a:buFont typeface="+mj-lt"/>
                <a:buAutoNum type="arabicPeriod"/>
              </a:pPr>
              <a:r>
                <a:rPr lang="en-US" sz="1000" i="1" dirty="0" smtClean="0"/>
                <a:t>      Repeat </a:t>
              </a:r>
              <a:r>
                <a:rPr lang="en-US" sz="1000" i="1" dirty="0"/>
                <a:t>steps #4–6 N times</a:t>
              </a:r>
            </a:p>
            <a:p>
              <a:pPr marL="342900" lvl="0" indent="-342900">
                <a:buFont typeface="+mj-lt"/>
                <a:buAutoNum type="arabicPeriod"/>
              </a:pPr>
              <a:r>
                <a:rPr lang="en-US" sz="1000" i="1" dirty="0" smtClean="0"/>
                <a:t>      Count </a:t>
              </a:r>
              <a:r>
                <a:rPr lang="en-US" sz="1000" i="1" dirty="0"/>
                <a:t>the number of times n where abs(</a:t>
              </a:r>
              <a:r>
                <a:rPr lang="en-US" sz="1000" i="1" dirty="0" err="1"/>
                <a:t>Dp</a:t>
              </a:r>
              <a:r>
                <a:rPr lang="en-US" sz="1000" i="1" dirty="0"/>
                <a:t>)≥abs(D)</a:t>
              </a:r>
            </a:p>
            <a:p>
              <a:pPr marL="342900" lvl="0" indent="-342900">
                <a:buFont typeface="+mj-lt"/>
                <a:buAutoNum type="arabicPeriod"/>
              </a:pPr>
              <a:r>
                <a:rPr lang="en-US" sz="1000" i="1" dirty="0" smtClean="0"/>
                <a:t>      Compute </a:t>
              </a:r>
              <a:r>
                <a:rPr lang="en-US" sz="1000" i="1" dirty="0"/>
                <a:t>the exact p-value: </a:t>
              </a:r>
              <a:r>
                <a:rPr lang="en-US" sz="1000" i="1" dirty="0" smtClean="0"/>
                <a:t>p=n / N</a:t>
              </a:r>
            </a:p>
            <a:p>
              <a:pPr marL="342900" lvl="0" indent="-342900">
                <a:buFont typeface="+mj-lt"/>
                <a:buAutoNum type="arabicPeriod"/>
              </a:pPr>
              <a:r>
                <a:rPr lang="en-US" sz="1000" i="1" dirty="0" smtClean="0"/>
                <a:t>Repeat </a:t>
              </a:r>
              <a:r>
                <a:rPr lang="en-US" sz="1000" i="1" dirty="0"/>
                <a:t>steps #1–9; compute the fraction of times where p≤0.05.</a:t>
              </a:r>
              <a:endParaRPr lang="es-ES" sz="1000" i="1" dirty="0" smtClean="0"/>
            </a:p>
            <a:p>
              <a:pPr marL="342900" indent="-342900">
                <a:buFont typeface="+mj-lt"/>
                <a:buAutoNum type="arabicPeriod"/>
              </a:pPr>
              <a:endParaRPr lang="es-ES" sz="1000" dirty="0" smtClean="0"/>
            </a:p>
            <a:p>
              <a:pPr marL="342900" indent="-342900">
                <a:buFont typeface="+mj-lt"/>
                <a:buAutoNum type="arabicPeriod"/>
              </a:pPr>
              <a:endParaRPr lang="en-US" sz="1000" dirty="0"/>
            </a:p>
          </p:txBody>
        </p:sp>
        <p:grpSp>
          <p:nvGrpSpPr>
            <p:cNvPr id="5" name="Group 4"/>
            <p:cNvGrpSpPr/>
            <p:nvPr/>
          </p:nvGrpSpPr>
          <p:grpSpPr>
            <a:xfrm>
              <a:off x="187466" y="3626168"/>
              <a:ext cx="3787140" cy="1703139"/>
              <a:chOff x="187466" y="3626168"/>
              <a:chExt cx="3787140" cy="1703139"/>
            </a:xfrm>
          </p:grpSpPr>
          <p:cxnSp>
            <p:nvCxnSpPr>
              <p:cNvPr id="6" name="Straight Connector 5"/>
              <p:cNvCxnSpPr/>
              <p:nvPr/>
            </p:nvCxnSpPr>
            <p:spPr>
              <a:xfrm>
                <a:off x="187466" y="3626168"/>
                <a:ext cx="37871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87466" y="4015953"/>
                <a:ext cx="3787140" cy="50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551450" y="4353947"/>
                <a:ext cx="5080" cy="97536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56920" y="4673450"/>
                <a:ext cx="0" cy="2319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sp>
        <p:nvSpPr>
          <p:cNvPr id="10" name="TextBox 9"/>
          <p:cNvSpPr txBox="1"/>
          <p:nvPr/>
        </p:nvSpPr>
        <p:spPr>
          <a:xfrm>
            <a:off x="4508285" y="1724317"/>
            <a:ext cx="4484687" cy="2831544"/>
          </a:xfrm>
          <a:prstGeom prst="rect">
            <a:avLst/>
          </a:prstGeom>
          <a:noFill/>
        </p:spPr>
        <p:txBody>
          <a:bodyPr wrap="square" rtlCol="0">
            <a:spAutoFit/>
          </a:bodyPr>
          <a:lstStyle/>
          <a:p>
            <a:pPr marL="285750" indent="-285750">
              <a:buFont typeface="Arial" panose="020B0604020202020204" pitchFamily="34" charset="0"/>
              <a:buChar char="•"/>
            </a:pPr>
            <a:r>
              <a:rPr lang="en-US" sz="1000" b="1" dirty="0" smtClean="0">
                <a:latin typeface="Roboto" pitchFamily="2" charset="0"/>
                <a:ea typeface="Roboto" pitchFamily="2" charset="0"/>
              </a:rPr>
              <a:t>The </a:t>
            </a:r>
            <a:r>
              <a:rPr lang="en-US" sz="1000" b="1" dirty="0">
                <a:latin typeface="Roboto" pitchFamily="2" charset="0"/>
                <a:ea typeface="Roboto" pitchFamily="2" charset="0"/>
              </a:rPr>
              <a:t>test returns the </a:t>
            </a:r>
            <a:r>
              <a:rPr lang="en-US" sz="1000" b="1" dirty="0" smtClean="0">
                <a:latin typeface="Roboto" pitchFamily="2" charset="0"/>
                <a:ea typeface="Roboto" pitchFamily="2" charset="0"/>
              </a:rPr>
              <a:t>µ and </a:t>
            </a:r>
            <a:r>
              <a:rPr lang="el-GR" sz="1000" b="1" dirty="0" smtClean="0">
                <a:latin typeface="Roboto" pitchFamily="2" charset="0"/>
                <a:ea typeface="Roboto" pitchFamily="2" charset="0"/>
              </a:rPr>
              <a:t>σ</a:t>
            </a:r>
            <a:r>
              <a:rPr lang="en-US" sz="1000" b="1" dirty="0" smtClean="0">
                <a:latin typeface="Roboto" pitchFamily="2" charset="0"/>
                <a:ea typeface="Roboto" pitchFamily="2" charset="0"/>
              </a:rPr>
              <a:t> of the </a:t>
            </a:r>
            <a:r>
              <a:rPr lang="en-US" sz="1000" b="1" dirty="0">
                <a:latin typeface="Roboto" pitchFamily="2" charset="0"/>
                <a:ea typeface="Roboto" pitchFamily="2" charset="0"/>
              </a:rPr>
              <a:t>fraction of times when each method provides a higher </a:t>
            </a:r>
            <a:r>
              <a:rPr lang="en-US" sz="1000" b="1" dirty="0" smtClean="0">
                <a:latin typeface="Roboto" pitchFamily="2" charset="0"/>
                <a:ea typeface="Roboto" pitchFamily="2" charset="0"/>
              </a:rPr>
              <a:t>DSC </a:t>
            </a:r>
            <a:r>
              <a:rPr lang="en-US" sz="1000" b="1" dirty="0">
                <a:latin typeface="Roboto" pitchFamily="2" charset="0"/>
                <a:ea typeface="Roboto" pitchFamily="2" charset="0"/>
              </a:rPr>
              <a:t>value than the rest of the methods with significant </a:t>
            </a:r>
            <a:r>
              <a:rPr lang="en-US" sz="1000" b="1" dirty="0" smtClean="0">
                <a:latin typeface="Roboto" pitchFamily="2" charset="0"/>
                <a:ea typeface="Roboto" pitchFamily="2" charset="0"/>
              </a:rPr>
              <a:t>(p-value </a:t>
            </a:r>
            <a:r>
              <a:rPr lang="es-ES" sz="1000" b="1" dirty="0" smtClean="0">
                <a:latin typeface="Roboto" pitchFamily="2" charset="0"/>
                <a:ea typeface="Roboto" pitchFamily="2" charset="0"/>
              </a:rPr>
              <a:t>&lt; </a:t>
            </a:r>
            <a:r>
              <a:rPr lang="en-US" sz="1000" b="1" dirty="0" smtClean="0">
                <a:latin typeface="Roboto" pitchFamily="2" charset="0"/>
                <a:ea typeface="Roboto" pitchFamily="2" charset="0"/>
              </a:rPr>
              <a:t>0.05)</a:t>
            </a:r>
          </a:p>
          <a:p>
            <a:r>
              <a:rPr lang="en-US" sz="1000" dirty="0" smtClean="0">
                <a:latin typeface="Roboto" pitchFamily="2" charset="0"/>
                <a:ea typeface="Roboto" pitchFamily="2" charset="0"/>
              </a:rPr>
              <a:t> </a:t>
            </a:r>
          </a:p>
          <a:p>
            <a:pPr marL="285750" indent="-285750">
              <a:buFont typeface="Arial" panose="020B0604020202020204" pitchFamily="34" charset="0"/>
              <a:buChar char="•"/>
            </a:pPr>
            <a:r>
              <a:rPr lang="en-US" sz="1000" dirty="0" smtClean="0">
                <a:latin typeface="Roboto" pitchFamily="2" charset="0"/>
                <a:ea typeface="Roboto" pitchFamily="2" charset="0"/>
              </a:rPr>
              <a:t>Methods </a:t>
            </a:r>
            <a:r>
              <a:rPr lang="en-US" sz="1000" dirty="0">
                <a:latin typeface="Roboto" pitchFamily="2" charset="0"/>
                <a:ea typeface="Roboto" pitchFamily="2" charset="0"/>
              </a:rPr>
              <a:t>with higher means have passed a higher number of pairwise comparisons with other methods using randomly chosen subsets of </a:t>
            </a:r>
            <a:r>
              <a:rPr lang="en-US" sz="1000" dirty="0" smtClean="0">
                <a:latin typeface="Roboto" pitchFamily="2" charset="0"/>
                <a:ea typeface="Roboto" pitchFamily="2" charset="0"/>
              </a:rPr>
              <a:t>values</a:t>
            </a:r>
            <a:endParaRPr lang="en-US" sz="1000" dirty="0">
              <a:latin typeface="Roboto" pitchFamily="2" charset="0"/>
              <a:ea typeface="Roboto" pitchFamily="2" charset="0"/>
            </a:endParaRPr>
          </a:p>
          <a:p>
            <a:pPr marL="285750" indent="-285750">
              <a:buFont typeface="Arial" panose="020B0604020202020204" pitchFamily="34" charset="0"/>
              <a:buChar char="•"/>
            </a:pPr>
            <a:endParaRPr lang="en-US" sz="1000" dirty="0" smtClean="0">
              <a:latin typeface="Roboto" pitchFamily="2" charset="0"/>
              <a:ea typeface="Roboto" pitchFamily="2" charset="0"/>
            </a:endParaRPr>
          </a:p>
          <a:p>
            <a:pPr marL="285750" indent="-285750">
              <a:buFont typeface="Arial" panose="020B0604020202020204" pitchFamily="34" charset="0"/>
              <a:buChar char="•"/>
            </a:pPr>
            <a:r>
              <a:rPr lang="en-US" sz="1000" dirty="0" smtClean="0">
                <a:latin typeface="Roboto" pitchFamily="2" charset="0"/>
                <a:ea typeface="Roboto" pitchFamily="2" charset="0"/>
              </a:rPr>
              <a:t>Ranks </a:t>
            </a:r>
            <a:r>
              <a:rPr lang="en-US" sz="1000" dirty="0">
                <a:latin typeface="Roboto" pitchFamily="2" charset="0"/>
                <a:ea typeface="Roboto" pitchFamily="2" charset="0"/>
              </a:rPr>
              <a:t>are decided in terms of the distance of the µ</a:t>
            </a:r>
            <a:r>
              <a:rPr lang="en-US" sz="1000" dirty="0" smtClean="0">
                <a:latin typeface="Roboto" pitchFamily="2" charset="0"/>
                <a:ea typeface="Roboto" pitchFamily="2" charset="0"/>
              </a:rPr>
              <a:t> </a:t>
            </a:r>
            <a:r>
              <a:rPr lang="en-US" sz="1000" dirty="0">
                <a:latin typeface="Roboto" pitchFamily="2" charset="0"/>
                <a:ea typeface="Roboto" pitchFamily="2" charset="0"/>
              </a:rPr>
              <a:t>of each method to the best mean </a:t>
            </a:r>
            <a:r>
              <a:rPr lang="en-US" sz="1000" dirty="0" smtClean="0">
                <a:latin typeface="Roboto" pitchFamily="2" charset="0"/>
                <a:ea typeface="Roboto" pitchFamily="2" charset="0"/>
              </a:rPr>
              <a:t>observed (µ0, </a:t>
            </a:r>
            <a:r>
              <a:rPr lang="el-GR" sz="1000" dirty="0" smtClean="0">
                <a:latin typeface="Roboto" pitchFamily="2" charset="0"/>
                <a:ea typeface="Roboto" pitchFamily="2" charset="0"/>
              </a:rPr>
              <a:t>σ</a:t>
            </a:r>
            <a:r>
              <a:rPr lang="es-ES" sz="1000" dirty="0" smtClean="0">
                <a:latin typeface="Roboto" pitchFamily="2" charset="0"/>
                <a:ea typeface="Roboto" pitchFamily="2" charset="0"/>
              </a:rPr>
              <a:t>0)</a:t>
            </a:r>
            <a:endParaRPr lang="en-US" sz="1000" dirty="0" smtClean="0">
              <a:latin typeface="Roboto" pitchFamily="2" charset="0"/>
              <a:ea typeface="Roboto" pitchFamily="2" charset="0"/>
            </a:endParaRPr>
          </a:p>
          <a:p>
            <a:pPr marL="742950" lvl="1" indent="-285750">
              <a:buFont typeface="Arial" panose="020B0604020202020204" pitchFamily="34" charset="0"/>
              <a:buChar char="•"/>
            </a:pPr>
            <a:r>
              <a:rPr lang="en-US" sz="1000" dirty="0" smtClean="0">
                <a:latin typeface="Roboto" pitchFamily="2" charset="0"/>
                <a:ea typeface="Roboto" pitchFamily="2" charset="0"/>
              </a:rPr>
              <a:t>Rank </a:t>
            </a:r>
            <a:r>
              <a:rPr lang="en-US" sz="1000" dirty="0">
                <a:latin typeface="Roboto" pitchFamily="2" charset="0"/>
                <a:ea typeface="Roboto" pitchFamily="2" charset="0"/>
              </a:rPr>
              <a:t>1 methods are those in </a:t>
            </a:r>
            <a:r>
              <a:rPr lang="en-US" sz="1000" dirty="0" smtClean="0">
                <a:latin typeface="Roboto" pitchFamily="2" charset="0"/>
                <a:ea typeface="Roboto" pitchFamily="2" charset="0"/>
              </a:rPr>
              <a:t>(µ0 –</a:t>
            </a:r>
            <a:r>
              <a:rPr lang="el-GR" sz="1000" dirty="0" smtClean="0">
                <a:latin typeface="Roboto" pitchFamily="2" charset="0"/>
                <a:ea typeface="Roboto" pitchFamily="2" charset="0"/>
              </a:rPr>
              <a:t> σ</a:t>
            </a:r>
            <a:r>
              <a:rPr lang="es-ES" sz="1000" dirty="0" smtClean="0">
                <a:latin typeface="Roboto" pitchFamily="2" charset="0"/>
                <a:ea typeface="Roboto" pitchFamily="2" charset="0"/>
              </a:rPr>
              <a:t>0</a:t>
            </a:r>
            <a:r>
              <a:rPr lang="en-US" sz="1000" dirty="0" smtClean="0">
                <a:latin typeface="Roboto" pitchFamily="2" charset="0"/>
                <a:ea typeface="Roboto" pitchFamily="2" charset="0"/>
              </a:rPr>
              <a:t> , µ0 </a:t>
            </a:r>
            <a:r>
              <a:rPr lang="en-US" sz="1000" dirty="0">
                <a:latin typeface="Roboto" pitchFamily="2" charset="0"/>
                <a:ea typeface="Roboto" pitchFamily="2" charset="0"/>
              </a:rPr>
              <a:t>], </a:t>
            </a:r>
            <a:endParaRPr lang="en-US" sz="1000" dirty="0" smtClean="0">
              <a:latin typeface="Roboto" pitchFamily="2" charset="0"/>
              <a:ea typeface="Roboto" pitchFamily="2" charset="0"/>
            </a:endParaRPr>
          </a:p>
          <a:p>
            <a:pPr marL="742950" lvl="1" indent="-285750">
              <a:buFont typeface="Arial" panose="020B0604020202020204" pitchFamily="34" charset="0"/>
              <a:buChar char="•"/>
            </a:pPr>
            <a:r>
              <a:rPr lang="en-US" sz="1000" dirty="0" smtClean="0">
                <a:latin typeface="Roboto" pitchFamily="2" charset="0"/>
                <a:ea typeface="Roboto" pitchFamily="2" charset="0"/>
              </a:rPr>
              <a:t>Rank </a:t>
            </a:r>
            <a:r>
              <a:rPr lang="en-US" sz="1000" dirty="0">
                <a:latin typeface="Roboto" pitchFamily="2" charset="0"/>
                <a:ea typeface="Roboto" pitchFamily="2" charset="0"/>
              </a:rPr>
              <a:t>2 methods fall in </a:t>
            </a:r>
            <a:r>
              <a:rPr lang="en-US" sz="1000" dirty="0" smtClean="0">
                <a:latin typeface="Roboto" pitchFamily="2" charset="0"/>
                <a:ea typeface="Roboto" pitchFamily="2" charset="0"/>
              </a:rPr>
              <a:t>(µ0 - 2</a:t>
            </a:r>
            <a:r>
              <a:rPr lang="el-GR" sz="1000" dirty="0" smtClean="0">
                <a:latin typeface="Roboto" pitchFamily="2" charset="0"/>
                <a:ea typeface="Roboto" pitchFamily="2" charset="0"/>
              </a:rPr>
              <a:t>σ</a:t>
            </a:r>
            <a:r>
              <a:rPr lang="es-ES" sz="1000" dirty="0" smtClean="0">
                <a:latin typeface="Roboto" pitchFamily="2" charset="0"/>
                <a:ea typeface="Roboto" pitchFamily="2" charset="0"/>
              </a:rPr>
              <a:t>0</a:t>
            </a:r>
            <a:r>
              <a:rPr lang="en-US" sz="1000" dirty="0" smtClean="0">
                <a:latin typeface="Roboto" pitchFamily="2" charset="0"/>
                <a:ea typeface="Roboto" pitchFamily="2" charset="0"/>
              </a:rPr>
              <a:t> </a:t>
            </a:r>
            <a:r>
              <a:rPr lang="en-US" sz="1000" dirty="0">
                <a:latin typeface="Roboto" pitchFamily="2" charset="0"/>
                <a:ea typeface="Roboto" pitchFamily="2" charset="0"/>
              </a:rPr>
              <a:t>, µ0 </a:t>
            </a:r>
            <a:r>
              <a:rPr lang="en-US" sz="1000" dirty="0" smtClean="0">
                <a:latin typeface="Roboto" pitchFamily="2" charset="0"/>
                <a:ea typeface="Roboto" pitchFamily="2" charset="0"/>
              </a:rPr>
              <a:t>-</a:t>
            </a:r>
            <a:r>
              <a:rPr lang="el-GR" sz="1000" dirty="0" smtClean="0">
                <a:latin typeface="Roboto" pitchFamily="2" charset="0"/>
                <a:ea typeface="Roboto" pitchFamily="2" charset="0"/>
              </a:rPr>
              <a:t>σ</a:t>
            </a:r>
            <a:r>
              <a:rPr lang="es-ES" sz="1000" dirty="0" smtClean="0">
                <a:latin typeface="Roboto" pitchFamily="2" charset="0"/>
                <a:ea typeface="Roboto" pitchFamily="2" charset="0"/>
              </a:rPr>
              <a:t>0</a:t>
            </a:r>
            <a:r>
              <a:rPr lang="en-US" sz="1000" dirty="0" smtClean="0">
                <a:latin typeface="Roboto" pitchFamily="2" charset="0"/>
                <a:ea typeface="Roboto" pitchFamily="2" charset="0"/>
              </a:rPr>
              <a:t>] and</a:t>
            </a:r>
          </a:p>
          <a:p>
            <a:pPr marL="742950" lvl="1" indent="-285750">
              <a:buFont typeface="Arial" panose="020B0604020202020204" pitchFamily="34" charset="0"/>
              <a:buChar char="•"/>
            </a:pPr>
            <a:r>
              <a:rPr lang="en-US" sz="1000" dirty="0" smtClean="0">
                <a:latin typeface="Roboto" pitchFamily="2" charset="0"/>
                <a:ea typeface="Roboto" pitchFamily="2" charset="0"/>
              </a:rPr>
              <a:t>Rank </a:t>
            </a:r>
            <a:r>
              <a:rPr lang="en-US" sz="1000" dirty="0">
                <a:latin typeface="Roboto" pitchFamily="2" charset="0"/>
                <a:ea typeface="Roboto" pitchFamily="2" charset="0"/>
              </a:rPr>
              <a:t>3 methods are those in the interval </a:t>
            </a:r>
            <a:r>
              <a:rPr lang="en-US" sz="1000" dirty="0" smtClean="0">
                <a:latin typeface="Roboto" pitchFamily="2" charset="0"/>
                <a:ea typeface="Roboto" pitchFamily="2" charset="0"/>
              </a:rPr>
              <a:t>(µ0 -3</a:t>
            </a:r>
            <a:r>
              <a:rPr lang="el-GR" sz="1000" dirty="0" smtClean="0">
                <a:latin typeface="Roboto" pitchFamily="2" charset="0"/>
                <a:ea typeface="Roboto" pitchFamily="2" charset="0"/>
              </a:rPr>
              <a:t>σ</a:t>
            </a:r>
            <a:r>
              <a:rPr lang="en-US" sz="1000" dirty="0" smtClean="0">
                <a:latin typeface="Roboto" pitchFamily="2" charset="0"/>
                <a:ea typeface="Roboto" pitchFamily="2" charset="0"/>
              </a:rPr>
              <a:t> ,</a:t>
            </a:r>
            <a:r>
              <a:rPr lang="el-GR" sz="1000" dirty="0">
                <a:latin typeface="Roboto" pitchFamily="2" charset="0"/>
                <a:ea typeface="Roboto" pitchFamily="2" charset="0"/>
              </a:rPr>
              <a:t> </a:t>
            </a:r>
            <a:r>
              <a:rPr lang="es-ES" sz="1000" dirty="0" smtClean="0">
                <a:latin typeface="Roboto" pitchFamily="2" charset="0"/>
                <a:ea typeface="Roboto" pitchFamily="2" charset="0"/>
              </a:rPr>
              <a:t>-</a:t>
            </a:r>
            <a:r>
              <a:rPr lang="en-US" sz="1000" dirty="0">
                <a:latin typeface="Roboto" pitchFamily="2" charset="0"/>
                <a:ea typeface="Roboto" pitchFamily="2" charset="0"/>
              </a:rPr>
              <a:t> µ0 </a:t>
            </a:r>
            <a:r>
              <a:rPr lang="en-US" sz="1000" dirty="0" smtClean="0">
                <a:latin typeface="Roboto" pitchFamily="2" charset="0"/>
                <a:ea typeface="Roboto" pitchFamily="2" charset="0"/>
              </a:rPr>
              <a:t>-</a:t>
            </a:r>
            <a:r>
              <a:rPr lang="es-ES" sz="1000" dirty="0" smtClean="0">
                <a:latin typeface="Roboto" pitchFamily="2" charset="0"/>
                <a:ea typeface="Roboto" pitchFamily="2" charset="0"/>
              </a:rPr>
              <a:t>2</a:t>
            </a:r>
            <a:r>
              <a:rPr lang="el-GR" sz="1000" dirty="0" smtClean="0">
                <a:latin typeface="Roboto" pitchFamily="2" charset="0"/>
                <a:ea typeface="Roboto" pitchFamily="2" charset="0"/>
              </a:rPr>
              <a:t>σ</a:t>
            </a:r>
            <a:r>
              <a:rPr lang="en-US" sz="1000" dirty="0" smtClean="0">
                <a:latin typeface="Roboto" pitchFamily="2" charset="0"/>
                <a:ea typeface="Roboto" pitchFamily="2" charset="0"/>
              </a:rPr>
              <a:t> ]</a:t>
            </a:r>
          </a:p>
          <a:p>
            <a:pPr lvl="1"/>
            <a:r>
              <a:rPr lang="en-US" sz="1000" dirty="0" smtClean="0">
                <a:latin typeface="Roboto" pitchFamily="2" charset="0"/>
                <a:ea typeface="Roboto" pitchFamily="2" charset="0"/>
              </a:rPr>
              <a:t> </a:t>
            </a:r>
          </a:p>
          <a:p>
            <a:pPr marL="285750" indent="-285750">
              <a:buFont typeface="Arial" panose="020B0604020202020204" pitchFamily="34" charset="0"/>
              <a:buChar char="•"/>
            </a:pPr>
            <a:r>
              <a:rPr lang="en-US" sz="1000" dirty="0" smtClean="0">
                <a:latin typeface="Roboto" pitchFamily="2" charset="0"/>
                <a:ea typeface="Roboto" pitchFamily="2" charset="0"/>
              </a:rPr>
              <a:t>In </a:t>
            </a:r>
            <a:r>
              <a:rPr lang="en-US" sz="1000" dirty="0">
                <a:latin typeface="Roboto" pitchFamily="2" charset="0"/>
                <a:ea typeface="Roboto" pitchFamily="2" charset="0"/>
              </a:rPr>
              <a:t>all our experiments we have repeated the permutation tests within N=1000</a:t>
            </a:r>
            <a:r>
              <a:rPr lang="es-ES" sz="1000" dirty="0">
                <a:latin typeface="Roboto" pitchFamily="2" charset="0"/>
                <a:ea typeface="Roboto" pitchFamily="2" charset="0"/>
              </a:rPr>
              <a:t> </a:t>
            </a:r>
            <a:r>
              <a:rPr lang="en-US" sz="1000" dirty="0" smtClean="0">
                <a:latin typeface="Roboto" pitchFamily="2" charset="0"/>
                <a:ea typeface="Roboto" pitchFamily="2" charset="0"/>
              </a:rPr>
              <a:t> </a:t>
            </a:r>
            <a:endParaRPr lang="en-US" sz="1000" dirty="0">
              <a:latin typeface="Roboto" pitchFamily="2" charset="0"/>
              <a:ea typeface="Roboto" pitchFamily="2" charset="0"/>
            </a:endParaRPr>
          </a:p>
          <a:p>
            <a:endParaRPr lang="en-US" dirty="0">
              <a:latin typeface="Roboto" pitchFamily="2" charset="0"/>
              <a:ea typeface="Roboto" pitchFamily="2" charset="0"/>
            </a:endParaRPr>
          </a:p>
        </p:txBody>
      </p:sp>
      <p:sp>
        <p:nvSpPr>
          <p:cNvPr id="11" name="TextBox 10"/>
          <p:cNvSpPr txBox="1"/>
          <p:nvPr/>
        </p:nvSpPr>
        <p:spPr>
          <a:xfrm>
            <a:off x="1013000" y="72814"/>
            <a:ext cx="5300746" cy="523220"/>
          </a:xfrm>
          <a:prstGeom prst="rect">
            <a:avLst/>
          </a:prstGeom>
          <a:noFill/>
        </p:spPr>
        <p:txBody>
          <a:bodyPr wrap="none" rtlCol="0">
            <a:spAutoFit/>
          </a:bodyPr>
          <a:lstStyle/>
          <a:p>
            <a:r>
              <a:rPr lang="es-ES" sz="2800" b="1" dirty="0" err="1" smtClean="0">
                <a:latin typeface="Roboto" pitchFamily="2" charset="0"/>
                <a:ea typeface="Roboto" pitchFamily="2" charset="0"/>
              </a:rPr>
              <a:t>Permutation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tests</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explanation</a:t>
            </a:r>
            <a:r>
              <a:rPr lang="es-ES" sz="2800" b="1" dirty="0" smtClean="0">
                <a:latin typeface="Roboto" pitchFamily="2" charset="0"/>
                <a:ea typeface="Roboto" pitchFamily="2" charset="0"/>
              </a:rPr>
              <a:t>)</a:t>
            </a:r>
            <a:endParaRPr lang="en-US" sz="2800" b="1" dirty="0">
              <a:latin typeface="Roboto" pitchFamily="2" charset="0"/>
              <a:ea typeface="Roboto" pitchFamily="2" charset="0"/>
            </a:endParaRPr>
          </a:p>
        </p:txBody>
      </p:sp>
    </p:spTree>
    <p:extLst>
      <p:ext uri="{BB962C8B-B14F-4D97-AF65-F5344CB8AC3E}">
        <p14:creationId xmlns:p14="http://schemas.microsoft.com/office/powerpoint/2010/main" val="10517588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013000" y="72814"/>
            <a:ext cx="6541855" cy="523220"/>
          </a:xfrm>
          <a:prstGeom prst="rect">
            <a:avLst/>
          </a:prstGeom>
          <a:noFill/>
        </p:spPr>
        <p:txBody>
          <a:bodyPr wrap="none" rtlCol="0">
            <a:spAutoFit/>
          </a:bodyPr>
          <a:lstStyle/>
          <a:p>
            <a:r>
              <a:rPr lang="es-ES" sz="2800" b="1" dirty="0" smtClean="0">
                <a:latin typeface="Roboto" pitchFamily="2" charset="0"/>
                <a:ea typeface="Roboto" pitchFamily="2" charset="0"/>
              </a:rPr>
              <a:t>1. </a:t>
            </a:r>
            <a:r>
              <a:rPr lang="es-ES" sz="2800" b="1" dirty="0" err="1" smtClean="0">
                <a:latin typeface="Roboto" pitchFamily="2" charset="0"/>
                <a:ea typeface="Roboto" pitchFamily="2" charset="0"/>
              </a:rPr>
              <a:t>State</a:t>
            </a:r>
            <a:r>
              <a:rPr lang="es-ES" sz="2800" b="1" dirty="0" smtClean="0">
                <a:latin typeface="Roboto" pitchFamily="2" charset="0"/>
                <a:ea typeface="Roboto" pitchFamily="2" charset="0"/>
              </a:rPr>
              <a:t> of </a:t>
            </a:r>
            <a:r>
              <a:rPr lang="es-ES" sz="2800" b="1" dirty="0" err="1" smtClean="0">
                <a:latin typeface="Roboto" pitchFamily="2" charset="0"/>
                <a:ea typeface="Roboto" pitchFamily="2" charset="0"/>
              </a:rPr>
              <a:t>the</a:t>
            </a:r>
            <a:r>
              <a:rPr lang="es-ES" sz="2800" b="1" dirty="0" smtClean="0">
                <a:latin typeface="Roboto" pitchFamily="2" charset="0"/>
                <a:ea typeface="Roboto" pitchFamily="2" charset="0"/>
              </a:rPr>
              <a:t> art (</a:t>
            </a:r>
            <a:r>
              <a:rPr lang="es-ES" sz="2800" b="1" dirty="0" err="1" smtClean="0">
                <a:latin typeface="Roboto" pitchFamily="2" charset="0"/>
                <a:ea typeface="Roboto" pitchFamily="2" charset="0"/>
              </a:rPr>
              <a:t>supplementary</a:t>
            </a:r>
            <a:r>
              <a:rPr lang="es-ES" sz="2800" b="1" dirty="0" smtClean="0">
                <a:latin typeface="Roboto" pitchFamily="2" charset="0"/>
                <a:ea typeface="Roboto" pitchFamily="2" charset="0"/>
              </a:rPr>
              <a:t> data)</a:t>
            </a:r>
            <a:endParaRPr lang="en-US" sz="2800" b="1" dirty="0">
              <a:latin typeface="Roboto" pitchFamily="2" charset="0"/>
              <a:ea typeface="Roboto" pitchFamily="2" charset="0"/>
            </a:endParaRPr>
          </a:p>
        </p:txBody>
      </p:sp>
      <p:sp>
        <p:nvSpPr>
          <p:cNvPr id="12" name="Rectangle 11"/>
          <p:cNvSpPr/>
          <p:nvPr/>
        </p:nvSpPr>
        <p:spPr>
          <a:xfrm>
            <a:off x="147941" y="923545"/>
            <a:ext cx="8326482" cy="369332"/>
          </a:xfrm>
          <a:prstGeom prst="rect">
            <a:avLst/>
          </a:prstGeom>
        </p:spPr>
        <p:txBody>
          <a:bodyPr wrap="square">
            <a:spAutoFit/>
          </a:bodyPr>
          <a:lstStyle/>
          <a:p>
            <a:r>
              <a:rPr lang="es-ES" b="1" dirty="0" err="1" smtClean="0">
                <a:latin typeface="Roboto" pitchFamily="2" charset="0"/>
                <a:ea typeface="Roboto" pitchFamily="2" charset="0"/>
              </a:rPr>
              <a:t>Permutation</a:t>
            </a:r>
            <a:r>
              <a:rPr lang="es-ES" b="1" dirty="0" smtClean="0">
                <a:latin typeface="Roboto" pitchFamily="2" charset="0"/>
                <a:ea typeface="Roboto" pitchFamily="2" charset="0"/>
              </a:rPr>
              <a:t> </a:t>
            </a:r>
            <a:r>
              <a:rPr lang="es-ES" b="1" dirty="0" err="1" smtClean="0">
                <a:latin typeface="Roboto" pitchFamily="2" charset="0"/>
                <a:ea typeface="Roboto" pitchFamily="2" charset="0"/>
              </a:rPr>
              <a:t>tests</a:t>
            </a:r>
            <a:r>
              <a:rPr lang="es-ES" b="1" dirty="0" smtClean="0">
                <a:latin typeface="Roboto" pitchFamily="2" charset="0"/>
                <a:ea typeface="Roboto" pitchFamily="2" charset="0"/>
              </a:rPr>
              <a:t>: </a:t>
            </a:r>
            <a:endParaRPr lang="es-ES" b="1" dirty="0">
              <a:latin typeface="Roboto" pitchFamily="2" charset="0"/>
              <a:ea typeface="Roboto" pitchFamily="2" charset="0"/>
            </a:endParaRPr>
          </a:p>
        </p:txBody>
      </p:sp>
      <p:sp>
        <p:nvSpPr>
          <p:cNvPr id="13" name="Rectangle 12"/>
          <p:cNvSpPr/>
          <p:nvPr/>
        </p:nvSpPr>
        <p:spPr>
          <a:xfrm>
            <a:off x="148254" y="1198808"/>
            <a:ext cx="8703916" cy="369332"/>
          </a:xfrm>
          <a:prstGeom prst="rect">
            <a:avLst/>
          </a:prstGeom>
        </p:spPr>
        <p:txBody>
          <a:bodyPr wrap="square">
            <a:spAutoFit/>
          </a:bodyPr>
          <a:lstStyle/>
          <a:p>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3817173308"/>
              </p:ext>
            </p:extLst>
          </p:nvPr>
        </p:nvGraphicFramePr>
        <p:xfrm>
          <a:off x="250825" y="2106620"/>
          <a:ext cx="3843580" cy="3260127"/>
        </p:xfrm>
        <a:graphic>
          <a:graphicData uri="http://schemas.openxmlformats.org/drawingml/2006/table">
            <a:tbl>
              <a:tblPr>
                <a:tableStyleId>{9D7B26C5-4107-4FEC-AEDC-1716B250A1EF}</a:tableStyleId>
              </a:tblPr>
              <a:tblGrid>
                <a:gridCol w="863080">
                  <a:extLst>
                    <a:ext uri="{9D8B030D-6E8A-4147-A177-3AD203B41FA5}">
                      <a16:colId xmlns:a16="http://schemas.microsoft.com/office/drawing/2014/main" val="1357187040"/>
                    </a:ext>
                  </a:extLst>
                </a:gridCol>
                <a:gridCol w="863080">
                  <a:extLst>
                    <a:ext uri="{9D8B030D-6E8A-4147-A177-3AD203B41FA5}">
                      <a16:colId xmlns:a16="http://schemas.microsoft.com/office/drawing/2014/main" val="945823924"/>
                    </a:ext>
                  </a:extLst>
                </a:gridCol>
                <a:gridCol w="529355">
                  <a:extLst>
                    <a:ext uri="{9D8B030D-6E8A-4147-A177-3AD203B41FA5}">
                      <a16:colId xmlns:a16="http://schemas.microsoft.com/office/drawing/2014/main" val="3481605907"/>
                    </a:ext>
                  </a:extLst>
                </a:gridCol>
                <a:gridCol w="238660">
                  <a:extLst>
                    <a:ext uri="{9D8B030D-6E8A-4147-A177-3AD203B41FA5}">
                      <a16:colId xmlns:a16="http://schemas.microsoft.com/office/drawing/2014/main" val="1291612794"/>
                    </a:ext>
                  </a:extLst>
                </a:gridCol>
                <a:gridCol w="820050">
                  <a:extLst>
                    <a:ext uri="{9D8B030D-6E8A-4147-A177-3AD203B41FA5}">
                      <a16:colId xmlns:a16="http://schemas.microsoft.com/office/drawing/2014/main" val="1145833024"/>
                    </a:ext>
                  </a:extLst>
                </a:gridCol>
                <a:gridCol w="529355">
                  <a:extLst>
                    <a:ext uri="{9D8B030D-6E8A-4147-A177-3AD203B41FA5}">
                      <a16:colId xmlns:a16="http://schemas.microsoft.com/office/drawing/2014/main" val="1391527931"/>
                    </a:ext>
                  </a:extLst>
                </a:gridCol>
              </a:tblGrid>
              <a:tr h="258183">
                <a:tc gridSpan="6">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p>
                      <a:pPr algn="ctr">
                        <a:lnSpc>
                          <a:spcPct val="115000"/>
                        </a:lnSpc>
                        <a:spcAft>
                          <a:spcPts val="0"/>
                        </a:spcAft>
                      </a:pPr>
                      <a:r>
                        <a:rPr lang="es-ES" sz="800" b="1" dirty="0">
                          <a:effectLst/>
                          <a:latin typeface="Roboto" pitchFamily="2" charset="0"/>
                          <a:ea typeface="Roboto" pitchFamily="2" charset="0"/>
                        </a:rPr>
                        <a:t>IBSR20 (</a:t>
                      </a:r>
                      <a:r>
                        <a:rPr lang="es-ES" sz="800" b="1" dirty="0" err="1">
                          <a:effectLst/>
                          <a:latin typeface="Roboto" pitchFamily="2" charset="0"/>
                          <a:ea typeface="Roboto" pitchFamily="2" charset="0"/>
                        </a:rPr>
                        <a:t>not</a:t>
                      </a:r>
                      <a:r>
                        <a:rPr lang="es-ES" sz="800" b="1" dirty="0">
                          <a:effectLst/>
                          <a:latin typeface="Roboto" pitchFamily="2" charset="0"/>
                          <a:ea typeface="Roboto" pitchFamily="2" charset="0"/>
                        </a:rPr>
                        <a:t> </a:t>
                      </a:r>
                      <a:r>
                        <a:rPr lang="es-ES" sz="800" b="1" dirty="0" err="1">
                          <a:effectLst/>
                          <a:latin typeface="Roboto" pitchFamily="2" charset="0"/>
                          <a:ea typeface="Roboto" pitchFamily="2" charset="0"/>
                        </a:rPr>
                        <a:t>considering</a:t>
                      </a:r>
                      <a:r>
                        <a:rPr lang="es-ES" sz="800" b="1" dirty="0">
                          <a:effectLst/>
                          <a:latin typeface="Roboto" pitchFamily="2" charset="0"/>
                          <a:ea typeface="Roboto" pitchFamily="2" charset="0"/>
                        </a:rPr>
                        <a:t> </a:t>
                      </a:r>
                      <a:r>
                        <a:rPr lang="es-ES" sz="800" b="1" dirty="0" err="1" smtClean="0">
                          <a:effectLst/>
                          <a:latin typeface="Roboto" pitchFamily="2" charset="0"/>
                          <a:ea typeface="Roboto" pitchFamily="2" charset="0"/>
                        </a:rPr>
                        <a:t>sulcal</a:t>
                      </a:r>
                      <a:r>
                        <a:rPr lang="es-ES" sz="800" b="1" baseline="0" dirty="0" smtClean="0">
                          <a:effectLst/>
                          <a:latin typeface="Roboto" pitchFamily="2" charset="0"/>
                          <a:ea typeface="Roboto" pitchFamily="2" charset="0"/>
                        </a:rPr>
                        <a:t> </a:t>
                      </a:r>
                      <a:r>
                        <a:rPr lang="es-ES" sz="800" b="1" dirty="0" smtClean="0">
                          <a:effectLst/>
                          <a:latin typeface="Roboto" pitchFamily="2" charset="0"/>
                          <a:ea typeface="Roboto" pitchFamily="2" charset="0"/>
                        </a:rPr>
                        <a:t>CSF</a:t>
                      </a:r>
                      <a:r>
                        <a:rPr lang="es-ES" sz="800" b="1" dirty="0">
                          <a:effectLst/>
                          <a:latin typeface="Roboto" pitchFamily="2" charset="0"/>
                          <a:ea typeface="Roboto" pitchFamily="2" charset="0"/>
                        </a:rPr>
                        <a:t>)</a:t>
                      </a:r>
                      <a:endParaRPr lang="en-US" sz="900" b="1"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24280731"/>
                  </a:ext>
                </a:extLst>
              </a:tr>
              <a:tr h="145228">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15000"/>
                        </a:lnSpc>
                        <a:spcAft>
                          <a:spcPts val="0"/>
                        </a:spcAft>
                      </a:pPr>
                      <a:r>
                        <a:rPr lang="es-ES" sz="800" dirty="0">
                          <a:effectLst/>
                          <a:latin typeface="Roboto" pitchFamily="2" charset="0"/>
                          <a:ea typeface="Roboto" pitchFamily="2" charset="0"/>
                        </a:rPr>
                        <a:t>GM</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15000"/>
                        </a:lnSpc>
                        <a:spcAft>
                          <a:spcPts val="0"/>
                        </a:spcAft>
                      </a:pPr>
                      <a:r>
                        <a:rPr lang="es-ES" sz="800" dirty="0">
                          <a:effectLst/>
                          <a:latin typeface="Roboto" pitchFamily="2" charset="0"/>
                          <a:ea typeface="Roboto" pitchFamily="2" charset="0"/>
                        </a:rPr>
                        <a:t>WM</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48011768"/>
                  </a:ext>
                </a:extLst>
              </a:tr>
              <a:tr h="145228">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s-ES" sz="800">
                          <a:effectLst/>
                          <a:latin typeface="Roboto" pitchFamily="2" charset="0"/>
                          <a:ea typeface="Roboto" pitchFamily="2" charset="0"/>
                        </a:rPr>
                        <a:t>Method</a:t>
                      </a: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800" dirty="0" smtClean="0">
                          <a:latin typeface="Roboto" pitchFamily="2" charset="0"/>
                          <a:ea typeface="Roboto" pitchFamily="2" charset="0"/>
                        </a:rPr>
                        <a:t>µ </a:t>
                      </a:r>
                      <a:r>
                        <a:rPr lang="es-ES" sz="800" dirty="0" smtClean="0">
                          <a:latin typeface="Roboto" pitchFamily="2" charset="0"/>
                          <a:ea typeface="Roboto" pitchFamily="2" charset="0"/>
                        </a:rPr>
                        <a:t>± </a:t>
                      </a:r>
                      <a:r>
                        <a:rPr lang="el-GR" sz="800" dirty="0" smtClean="0">
                          <a:latin typeface="Roboto" pitchFamily="2" charset="0"/>
                          <a:ea typeface="Roboto" pitchFamily="2" charset="0"/>
                        </a:rPr>
                        <a:t>σ</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s-ES" sz="800" dirty="0" err="1">
                          <a:effectLst/>
                          <a:latin typeface="Roboto" pitchFamily="2" charset="0"/>
                          <a:ea typeface="Roboto" pitchFamily="2" charset="0"/>
                        </a:rPr>
                        <a:t>Method</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800" dirty="0" smtClean="0">
                          <a:latin typeface="Roboto" pitchFamily="2" charset="0"/>
                          <a:ea typeface="Roboto" pitchFamily="2" charset="0"/>
                        </a:rPr>
                        <a:t>µ </a:t>
                      </a:r>
                      <a:r>
                        <a:rPr lang="es-ES" sz="800" dirty="0" smtClean="0">
                          <a:latin typeface="Roboto" pitchFamily="2" charset="0"/>
                          <a:ea typeface="Roboto" pitchFamily="2" charset="0"/>
                        </a:rPr>
                        <a:t>± </a:t>
                      </a:r>
                      <a:r>
                        <a:rPr lang="el-GR" sz="800" dirty="0" smtClean="0">
                          <a:latin typeface="Roboto" pitchFamily="2" charset="0"/>
                          <a:ea typeface="Roboto" pitchFamily="2" charset="0"/>
                        </a:rPr>
                        <a:t>σ</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310853"/>
                  </a:ext>
                </a:extLst>
              </a:tr>
              <a:tr h="145228">
                <a:tc>
                  <a:txBody>
                    <a:bodyPr/>
                    <a:lstStyle/>
                    <a:p>
                      <a:pPr>
                        <a:lnSpc>
                          <a:spcPct val="115000"/>
                        </a:lnSpc>
                        <a:spcAft>
                          <a:spcPts val="0"/>
                        </a:spcAft>
                      </a:pPr>
                      <a:r>
                        <a:rPr lang="es-ES" sz="900" b="1" dirty="0" smtClean="0">
                          <a:effectLst/>
                          <a:latin typeface="Roboto" pitchFamily="2" charset="0"/>
                          <a:ea typeface="Roboto" pitchFamily="2" charset="0"/>
                        </a:rPr>
                        <a:t>Rank 1</a:t>
                      </a:r>
                      <a:endParaRPr lang="en-US" sz="9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0"/>
                        </a:spcAft>
                      </a:pPr>
                      <a:r>
                        <a:rPr lang="es-ES" sz="800" dirty="0">
                          <a:effectLst/>
                          <a:latin typeface="Roboto" pitchFamily="2" charset="0"/>
                          <a:ea typeface="Roboto" pitchFamily="2" charset="0"/>
                        </a:rPr>
                        <a:t>SVPASEG</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s-ES" sz="800" dirty="0">
                          <a:effectLst/>
                          <a:latin typeface="Roboto" pitchFamily="2" charset="0"/>
                          <a:ea typeface="Roboto" pitchFamily="2" charset="0"/>
                        </a:rPr>
                        <a:t>0.80±0.42</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0"/>
                        </a:spcAft>
                      </a:pPr>
                      <a:r>
                        <a:rPr lang="es-ES" sz="800" dirty="0">
                          <a:effectLst/>
                          <a:latin typeface="Roboto" pitchFamily="2" charset="0"/>
                          <a:ea typeface="Roboto" pitchFamily="2" charset="0"/>
                        </a:rPr>
                        <a:t>SVPASEG</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s-ES" sz="800" dirty="0">
                          <a:effectLst/>
                          <a:latin typeface="Roboto" pitchFamily="2" charset="0"/>
                          <a:ea typeface="Roboto" pitchFamily="2" charset="0"/>
                        </a:rPr>
                        <a:t>0.64±0.48</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86837947"/>
                  </a:ext>
                </a:extLst>
              </a:tr>
              <a:tr h="145228">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dirty="0">
                          <a:effectLst/>
                          <a:latin typeface="Roboto" pitchFamily="2" charset="0"/>
                          <a:ea typeface="Roboto" pitchFamily="2" charset="0"/>
                        </a:rPr>
                        <a:t>SPM5</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0.70±0.48</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a:effectLst/>
                          <a:latin typeface="Roboto" pitchFamily="2" charset="0"/>
                          <a:ea typeface="Roboto" pitchFamily="2" charset="0"/>
                        </a:rPr>
                        <a:t>SPM8</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dirty="0">
                          <a:effectLst/>
                          <a:latin typeface="Roboto" pitchFamily="2" charset="0"/>
                          <a:ea typeface="Roboto" pitchFamily="2" charset="0"/>
                        </a:rPr>
                        <a:t>0.60±0.52</a:t>
                      </a:r>
                      <a:endParaRPr lang="en-US" sz="900" dirty="0">
                        <a:effectLst/>
                        <a:latin typeface="Roboto" pitchFamily="2" charset="0"/>
                        <a:ea typeface="Roboto" pitchFamily="2" charset="0"/>
                      </a:endParaRPr>
                    </a:p>
                  </a:txBody>
                  <a:tcPr marL="0" marR="0" marT="0" marB="0"/>
                </a:tc>
                <a:extLst>
                  <a:ext uri="{0D108BD9-81ED-4DB2-BD59-A6C34878D82A}">
                    <a16:rowId xmlns:a16="http://schemas.microsoft.com/office/drawing/2014/main" val="2551712194"/>
                  </a:ext>
                </a:extLst>
              </a:tr>
              <a:tr h="145228">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dirty="0">
                          <a:effectLst/>
                          <a:latin typeface="Roboto" pitchFamily="2" charset="0"/>
                          <a:ea typeface="Roboto" pitchFamily="2" charset="0"/>
                        </a:rPr>
                        <a:t>SPM8</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0.60±0.70</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a:effectLst/>
                          <a:latin typeface="Roboto" pitchFamily="2" charset="0"/>
                          <a:ea typeface="Roboto" pitchFamily="2" charset="0"/>
                        </a:rPr>
                        <a:t>SPM5</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dirty="0">
                          <a:effectLst/>
                          <a:latin typeface="Roboto" pitchFamily="2" charset="0"/>
                          <a:ea typeface="Roboto" pitchFamily="2" charset="0"/>
                        </a:rPr>
                        <a:t>0.50±0.53</a:t>
                      </a:r>
                      <a:endParaRPr lang="en-US" sz="900" dirty="0">
                        <a:effectLst/>
                        <a:latin typeface="Roboto" pitchFamily="2" charset="0"/>
                        <a:ea typeface="Roboto" pitchFamily="2" charset="0"/>
                      </a:endParaRPr>
                    </a:p>
                  </a:txBody>
                  <a:tcPr marL="0" marR="0" marT="0" marB="0"/>
                </a:tc>
                <a:extLst>
                  <a:ext uri="{0D108BD9-81ED-4DB2-BD59-A6C34878D82A}">
                    <a16:rowId xmlns:a16="http://schemas.microsoft.com/office/drawing/2014/main" val="3263745732"/>
                  </a:ext>
                </a:extLst>
              </a:tr>
              <a:tr h="145228">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a:effectLst/>
                          <a:latin typeface="Roboto" pitchFamily="2" charset="0"/>
                          <a:ea typeface="Roboto" pitchFamily="2" charset="0"/>
                        </a:rPr>
                        <a:t>KNN</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dirty="0">
                          <a:effectLst/>
                          <a:latin typeface="Roboto" pitchFamily="2" charset="0"/>
                          <a:ea typeface="Roboto" pitchFamily="2" charset="0"/>
                        </a:rPr>
                        <a:t>0.46±0.58</a:t>
                      </a:r>
                      <a:endParaRPr lang="en-US" sz="900" dirty="0">
                        <a:effectLst/>
                        <a:latin typeface="Roboto" pitchFamily="2" charset="0"/>
                        <a:ea typeface="Roboto" pitchFamily="2" charset="0"/>
                      </a:endParaRPr>
                    </a:p>
                  </a:txBody>
                  <a:tcPr marL="0" marR="0" marT="0" marB="0"/>
                </a:tc>
                <a:extLst>
                  <a:ext uri="{0D108BD9-81ED-4DB2-BD59-A6C34878D82A}">
                    <a16:rowId xmlns:a16="http://schemas.microsoft.com/office/drawing/2014/main" val="2215437659"/>
                  </a:ext>
                </a:extLst>
              </a:tr>
              <a:tr h="145228">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s-ES" sz="800">
                          <a:effectLst/>
                          <a:latin typeface="Roboto" pitchFamily="2" charset="0"/>
                          <a:ea typeface="Roboto" pitchFamily="2" charset="0"/>
                        </a:rPr>
                        <a:t>FAST</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s-ES" sz="800" dirty="0">
                          <a:effectLst/>
                          <a:latin typeface="Roboto" pitchFamily="2" charset="0"/>
                          <a:ea typeface="Roboto" pitchFamily="2" charset="0"/>
                        </a:rPr>
                        <a:t>0.30±0.82</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684649"/>
                  </a:ext>
                </a:extLst>
              </a:tr>
              <a:tr h="205984">
                <a:tc>
                  <a:txBody>
                    <a:bodyPr/>
                    <a:lstStyle/>
                    <a:p>
                      <a:pPr>
                        <a:lnSpc>
                          <a:spcPct val="115000"/>
                        </a:lnSpc>
                        <a:spcAft>
                          <a:spcPts val="0"/>
                        </a:spcAft>
                      </a:pPr>
                      <a:r>
                        <a:rPr lang="es-ES" sz="900" b="1" dirty="0" smtClean="0">
                          <a:effectLst/>
                          <a:latin typeface="Roboto" pitchFamily="2" charset="0"/>
                          <a:ea typeface="Roboto" pitchFamily="2" charset="0"/>
                        </a:rPr>
                        <a:t>Rank</a:t>
                      </a:r>
                      <a:r>
                        <a:rPr lang="es-ES" sz="900" b="1" baseline="0" dirty="0" smtClean="0">
                          <a:effectLst/>
                          <a:latin typeface="Roboto" pitchFamily="2" charset="0"/>
                          <a:ea typeface="Roboto" pitchFamily="2" charset="0"/>
                        </a:rPr>
                        <a:t> 2</a:t>
                      </a:r>
                      <a:endParaRPr lang="en-US" sz="9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0"/>
                        </a:spcAft>
                      </a:pPr>
                      <a:r>
                        <a:rPr lang="es-ES" sz="800" dirty="0">
                          <a:effectLst/>
                          <a:latin typeface="Roboto" pitchFamily="2" charset="0"/>
                          <a:ea typeface="Roboto" pitchFamily="2" charset="0"/>
                        </a:rPr>
                        <a:t>GAMIXTURE </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s-ES" sz="800" dirty="0">
                          <a:effectLst/>
                          <a:latin typeface="Roboto" pitchFamily="2" charset="0"/>
                          <a:ea typeface="Roboto" pitchFamily="2" charset="0"/>
                        </a:rPr>
                        <a:t>0.30±0.95</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0"/>
                        </a:spcAft>
                      </a:pPr>
                      <a:r>
                        <a:rPr lang="es-ES" sz="800" dirty="0">
                          <a:effectLst/>
                          <a:latin typeface="Roboto" pitchFamily="2" charset="0"/>
                          <a:ea typeface="Roboto" pitchFamily="2" charset="0"/>
                        </a:rPr>
                        <a:t>ANN</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s-ES" sz="800" dirty="0">
                          <a:effectLst/>
                          <a:latin typeface="Roboto" pitchFamily="2" charset="0"/>
                          <a:ea typeface="Roboto" pitchFamily="2" charset="0"/>
                        </a:rPr>
                        <a:t>-0.30±0.82</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3464939"/>
                  </a:ext>
                </a:extLst>
              </a:tr>
              <a:tr h="205984">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dirty="0">
                          <a:effectLst/>
                          <a:latin typeface="Roboto" pitchFamily="2" charset="0"/>
                          <a:ea typeface="Roboto" pitchFamily="2" charset="0"/>
                        </a:rPr>
                        <a:t>FAST</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0.10±0.99</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a:effectLst/>
                          <a:latin typeface="Roboto" pitchFamily="2" charset="0"/>
                          <a:ea typeface="Roboto" pitchFamily="2" charset="0"/>
                        </a:rPr>
                        <a:t>FANTASM</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-0.30±0.82</a:t>
                      </a:r>
                      <a:endParaRPr lang="en-US" sz="900">
                        <a:effectLst/>
                        <a:latin typeface="Roboto" pitchFamily="2" charset="0"/>
                        <a:ea typeface="Roboto" pitchFamily="2" charset="0"/>
                      </a:endParaRPr>
                    </a:p>
                  </a:txBody>
                  <a:tcPr marL="0" marR="0" marT="0" marB="0"/>
                </a:tc>
                <a:extLst>
                  <a:ext uri="{0D108BD9-81ED-4DB2-BD59-A6C34878D82A}">
                    <a16:rowId xmlns:a16="http://schemas.microsoft.com/office/drawing/2014/main" val="999560881"/>
                  </a:ext>
                </a:extLst>
              </a:tr>
              <a:tr h="181334">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s-ES" sz="800">
                          <a:effectLst/>
                          <a:latin typeface="Roboto" pitchFamily="2" charset="0"/>
                          <a:ea typeface="Roboto" pitchFamily="2" charset="0"/>
                        </a:rPr>
                        <a:t>FCM</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s-ES" sz="800">
                          <a:effectLst/>
                          <a:latin typeface="Roboto" pitchFamily="2" charset="0"/>
                          <a:ea typeface="Roboto" pitchFamily="2" charset="0"/>
                        </a:rPr>
                        <a:t>-0.30±0.82</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4116296"/>
                  </a:ext>
                </a:extLst>
              </a:tr>
              <a:tr h="155657">
                <a:tc>
                  <a:txBody>
                    <a:bodyPr/>
                    <a:lstStyle/>
                    <a:p>
                      <a:pPr>
                        <a:lnSpc>
                          <a:spcPct val="115000"/>
                        </a:lnSpc>
                        <a:spcAft>
                          <a:spcPts val="0"/>
                        </a:spcAft>
                      </a:pPr>
                      <a:r>
                        <a:rPr lang="es-ES" sz="900" b="1" dirty="0" smtClean="0">
                          <a:effectLst/>
                          <a:latin typeface="Roboto" pitchFamily="2" charset="0"/>
                          <a:ea typeface="Roboto" pitchFamily="2" charset="0"/>
                        </a:rPr>
                        <a:t>Rank 3</a:t>
                      </a:r>
                      <a:endParaRPr lang="en-US" sz="9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0"/>
                        </a:spcAft>
                      </a:pPr>
                      <a:r>
                        <a:rPr lang="es-ES" sz="800" dirty="0">
                          <a:effectLst/>
                          <a:latin typeface="Roboto" pitchFamily="2" charset="0"/>
                          <a:ea typeface="Roboto" pitchFamily="2" charset="0"/>
                        </a:rPr>
                        <a:t>FANTASM</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s-ES" sz="800" dirty="0">
                          <a:effectLst/>
                          <a:latin typeface="Roboto" pitchFamily="2" charset="0"/>
                          <a:ea typeface="Roboto" pitchFamily="2" charset="0"/>
                        </a:rPr>
                        <a:t>-0.19±0.92</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nSpc>
                          <a:spcPct val="115000"/>
                        </a:lnSpc>
                        <a:spcAft>
                          <a:spcPts val="0"/>
                        </a:spcAft>
                      </a:pPr>
                      <a:r>
                        <a:rPr lang="es-ES" sz="800" dirty="0">
                          <a:effectLst/>
                          <a:latin typeface="Roboto" pitchFamily="2" charset="0"/>
                          <a:ea typeface="Roboto" pitchFamily="2" charset="0"/>
                        </a:rPr>
                        <a:t>GAMIXTURE </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s-ES" sz="800" dirty="0">
                          <a:effectLst/>
                          <a:latin typeface="Roboto" pitchFamily="2" charset="0"/>
                          <a:ea typeface="Roboto" pitchFamily="2" charset="0"/>
                        </a:rPr>
                        <a:t>-0.70±0.67</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40749074"/>
                  </a:ext>
                </a:extLst>
              </a:tr>
              <a:tr h="145228">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dirty="0">
                          <a:effectLst/>
                          <a:latin typeface="Roboto" pitchFamily="2" charset="0"/>
                          <a:ea typeface="Roboto" pitchFamily="2" charset="0"/>
                        </a:rPr>
                        <a:t>ANN</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-0.50±0.71</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a:effectLst/>
                          <a:latin typeface="Roboto" pitchFamily="2" charset="0"/>
                          <a:ea typeface="Roboto" pitchFamily="2" charset="0"/>
                        </a:rPr>
                        <a:t>PVC</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-0.90±0.32</a:t>
                      </a:r>
                      <a:endParaRPr lang="en-US" sz="900">
                        <a:effectLst/>
                        <a:latin typeface="Roboto" pitchFamily="2" charset="0"/>
                        <a:ea typeface="Roboto" pitchFamily="2" charset="0"/>
                      </a:endParaRPr>
                    </a:p>
                  </a:txBody>
                  <a:tcPr marL="0" marR="0" marT="0" marB="0"/>
                </a:tc>
                <a:extLst>
                  <a:ext uri="{0D108BD9-81ED-4DB2-BD59-A6C34878D82A}">
                    <a16:rowId xmlns:a16="http://schemas.microsoft.com/office/drawing/2014/main" val="2860024429"/>
                  </a:ext>
                </a:extLst>
              </a:tr>
              <a:tr h="145228">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dirty="0">
                          <a:effectLst/>
                          <a:latin typeface="Roboto" pitchFamily="2" charset="0"/>
                          <a:ea typeface="Roboto" pitchFamily="2" charset="0"/>
                        </a:rPr>
                        <a:t>FCM</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-0.50±0.71</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extLst>
                  <a:ext uri="{0D108BD9-81ED-4DB2-BD59-A6C34878D82A}">
                    <a16:rowId xmlns:a16="http://schemas.microsoft.com/office/drawing/2014/main" val="510842180"/>
                  </a:ext>
                </a:extLst>
              </a:tr>
              <a:tr h="149486">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dirty="0">
                          <a:effectLst/>
                          <a:latin typeface="Roboto" pitchFamily="2" charset="0"/>
                          <a:ea typeface="Roboto" pitchFamily="2" charset="0"/>
                        </a:rPr>
                        <a:t>PVC</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dirty="0">
                          <a:effectLst/>
                          <a:latin typeface="Roboto" pitchFamily="2" charset="0"/>
                          <a:ea typeface="Roboto" pitchFamily="2" charset="0"/>
                        </a:rPr>
                        <a:t>-0.51±0.52</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extLst>
                  <a:ext uri="{0D108BD9-81ED-4DB2-BD59-A6C34878D82A}">
                    <a16:rowId xmlns:a16="http://schemas.microsoft.com/office/drawing/2014/main" val="3311832607"/>
                  </a:ext>
                </a:extLst>
              </a:tr>
              <a:tr h="205984">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dirty="0">
                          <a:effectLst/>
                          <a:latin typeface="Roboto" pitchFamily="2" charset="0"/>
                          <a:ea typeface="Roboto" pitchFamily="2" charset="0"/>
                        </a:rPr>
                        <a:t>KNN</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dirty="0">
                          <a:effectLst/>
                          <a:latin typeface="Roboto" pitchFamily="2" charset="0"/>
                          <a:ea typeface="Roboto" pitchFamily="2" charset="0"/>
                        </a:rPr>
                        <a:t>-0.80±0.42</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tc>
                <a:extLst>
                  <a:ext uri="{0D108BD9-81ED-4DB2-BD59-A6C34878D82A}">
                    <a16:rowId xmlns:a16="http://schemas.microsoft.com/office/drawing/2014/main" val="3831295735"/>
                  </a:ext>
                </a:extLst>
              </a:tr>
              <a:tr h="445351">
                <a:tc>
                  <a:txBody>
                    <a:bodyPr/>
                    <a:lstStyle/>
                    <a:p>
                      <a:pPr>
                        <a:lnSpc>
                          <a:spcPct val="115000"/>
                        </a:lnSpc>
                        <a:spcAft>
                          <a:spcPts val="0"/>
                        </a:spcAft>
                      </a:pPr>
                      <a:endParaRPr lang="en-US" sz="900" dirty="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tc>
                <a:tc>
                  <a:txBody>
                    <a:bodyPr/>
                    <a:lstStyle/>
                    <a:p>
                      <a:pP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tc>
                <a:extLst>
                  <a:ext uri="{0D108BD9-81ED-4DB2-BD59-A6C34878D82A}">
                    <a16:rowId xmlns:a16="http://schemas.microsoft.com/office/drawing/2014/main" val="3206692013"/>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961138670"/>
              </p:ext>
            </p:extLst>
          </p:nvPr>
        </p:nvGraphicFramePr>
        <p:xfrm>
          <a:off x="4719942" y="2103981"/>
          <a:ext cx="4028771" cy="3223276"/>
        </p:xfrm>
        <a:graphic>
          <a:graphicData uri="http://schemas.openxmlformats.org/drawingml/2006/table">
            <a:tbl>
              <a:tblPr>
                <a:tableStyleId>{5C22544A-7EE6-4342-B048-85BDC9FD1C3A}</a:tableStyleId>
              </a:tblPr>
              <a:tblGrid>
                <a:gridCol w="32054">
                  <a:extLst>
                    <a:ext uri="{9D8B030D-6E8A-4147-A177-3AD203B41FA5}">
                      <a16:colId xmlns:a16="http://schemas.microsoft.com/office/drawing/2014/main" val="2196118269"/>
                    </a:ext>
                  </a:extLst>
                </a:gridCol>
                <a:gridCol w="435851">
                  <a:extLst>
                    <a:ext uri="{9D8B030D-6E8A-4147-A177-3AD203B41FA5}">
                      <a16:colId xmlns:a16="http://schemas.microsoft.com/office/drawing/2014/main" val="368602919"/>
                    </a:ext>
                  </a:extLst>
                </a:gridCol>
                <a:gridCol w="319281">
                  <a:extLst>
                    <a:ext uri="{9D8B030D-6E8A-4147-A177-3AD203B41FA5}">
                      <a16:colId xmlns:a16="http://schemas.microsoft.com/office/drawing/2014/main" val="1381714294"/>
                    </a:ext>
                  </a:extLst>
                </a:gridCol>
                <a:gridCol w="747972">
                  <a:extLst>
                    <a:ext uri="{9D8B030D-6E8A-4147-A177-3AD203B41FA5}">
                      <a16:colId xmlns:a16="http://schemas.microsoft.com/office/drawing/2014/main" val="546525680"/>
                    </a:ext>
                  </a:extLst>
                </a:gridCol>
                <a:gridCol w="542671">
                  <a:extLst>
                    <a:ext uri="{9D8B030D-6E8A-4147-A177-3AD203B41FA5}">
                      <a16:colId xmlns:a16="http://schemas.microsoft.com/office/drawing/2014/main" val="3047913043"/>
                    </a:ext>
                  </a:extLst>
                </a:gridCol>
                <a:gridCol w="284710">
                  <a:extLst>
                    <a:ext uri="{9D8B030D-6E8A-4147-A177-3AD203B41FA5}">
                      <a16:colId xmlns:a16="http://schemas.microsoft.com/office/drawing/2014/main" val="1242114851"/>
                    </a:ext>
                  </a:extLst>
                </a:gridCol>
                <a:gridCol w="974665">
                  <a:extLst>
                    <a:ext uri="{9D8B030D-6E8A-4147-A177-3AD203B41FA5}">
                      <a16:colId xmlns:a16="http://schemas.microsoft.com/office/drawing/2014/main" val="2921681543"/>
                    </a:ext>
                  </a:extLst>
                </a:gridCol>
                <a:gridCol w="691567">
                  <a:extLst>
                    <a:ext uri="{9D8B030D-6E8A-4147-A177-3AD203B41FA5}">
                      <a16:colId xmlns:a16="http://schemas.microsoft.com/office/drawing/2014/main" val="3321575202"/>
                    </a:ext>
                  </a:extLst>
                </a:gridCol>
              </a:tblGrid>
              <a:tr h="249007">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7">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p>
                      <a:pPr algn="ctr">
                        <a:lnSpc>
                          <a:spcPct val="115000"/>
                        </a:lnSpc>
                        <a:spcAft>
                          <a:spcPts val="0"/>
                        </a:spcAft>
                      </a:pPr>
                      <a:r>
                        <a:rPr lang="es-ES" sz="800" b="1" dirty="0">
                          <a:effectLst/>
                          <a:latin typeface="Roboto" pitchFamily="2" charset="0"/>
                          <a:ea typeface="Roboto" pitchFamily="2" charset="0"/>
                        </a:rPr>
                        <a:t>IBSR18 (</a:t>
                      </a:r>
                      <a:r>
                        <a:rPr lang="es-ES" sz="800" b="1" dirty="0" err="1">
                          <a:effectLst/>
                          <a:latin typeface="Roboto" pitchFamily="2" charset="0"/>
                          <a:ea typeface="Roboto" pitchFamily="2" charset="0"/>
                        </a:rPr>
                        <a:t>not</a:t>
                      </a:r>
                      <a:r>
                        <a:rPr lang="es-ES" sz="800" b="1" dirty="0">
                          <a:effectLst/>
                          <a:latin typeface="Roboto" pitchFamily="2" charset="0"/>
                          <a:ea typeface="Roboto" pitchFamily="2" charset="0"/>
                        </a:rPr>
                        <a:t> </a:t>
                      </a:r>
                      <a:r>
                        <a:rPr lang="es-ES" sz="800" b="1" dirty="0" err="1">
                          <a:effectLst/>
                          <a:latin typeface="Roboto" pitchFamily="2" charset="0"/>
                          <a:ea typeface="Roboto" pitchFamily="2" charset="0"/>
                        </a:rPr>
                        <a:t>considering</a:t>
                      </a:r>
                      <a:r>
                        <a:rPr lang="es-ES" sz="800" b="1" dirty="0">
                          <a:effectLst/>
                          <a:latin typeface="Roboto" pitchFamily="2" charset="0"/>
                          <a:ea typeface="Roboto" pitchFamily="2" charset="0"/>
                        </a:rPr>
                        <a:t> </a:t>
                      </a:r>
                      <a:r>
                        <a:rPr lang="es-ES" sz="800" b="1" dirty="0" err="1" smtClean="0">
                          <a:effectLst/>
                          <a:latin typeface="Roboto" pitchFamily="2" charset="0"/>
                          <a:ea typeface="Roboto" pitchFamily="2" charset="0"/>
                        </a:rPr>
                        <a:t>sulcal</a:t>
                      </a:r>
                      <a:r>
                        <a:rPr lang="es-ES" sz="800" b="1" baseline="0" dirty="0" smtClean="0">
                          <a:effectLst/>
                          <a:latin typeface="Roboto" pitchFamily="2" charset="0"/>
                          <a:ea typeface="Roboto" pitchFamily="2" charset="0"/>
                        </a:rPr>
                        <a:t> </a:t>
                      </a:r>
                      <a:r>
                        <a:rPr lang="es-ES" sz="800" b="1" dirty="0" smtClean="0">
                          <a:effectLst/>
                          <a:latin typeface="Roboto" pitchFamily="2" charset="0"/>
                          <a:ea typeface="Roboto" pitchFamily="2" charset="0"/>
                        </a:rPr>
                        <a:t>CSF</a:t>
                      </a:r>
                      <a:r>
                        <a:rPr lang="es-ES" sz="800" b="1" dirty="0">
                          <a:effectLst/>
                          <a:latin typeface="Roboto" pitchFamily="2" charset="0"/>
                          <a:ea typeface="Roboto" pitchFamily="2" charset="0"/>
                        </a:rPr>
                        <a:t>)</a:t>
                      </a:r>
                      <a:endParaRPr lang="en-US" sz="9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algn="ctr">
                        <a:lnSpc>
                          <a:spcPct val="115000"/>
                        </a:lnSpc>
                        <a:spcAft>
                          <a:spcPts val="0"/>
                        </a:spcAft>
                      </a:pPr>
                      <a:endParaRPr lang="en-US" sz="9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65543743"/>
                  </a:ext>
                </a:extLst>
              </a:tr>
              <a:tr h="145059">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ct val="115000"/>
                        </a:lnSpc>
                        <a:spcAft>
                          <a:spcPts val="0"/>
                        </a:spcAft>
                      </a:pPr>
                      <a:r>
                        <a:rPr lang="es-ES" sz="800" dirty="0">
                          <a:effectLst/>
                          <a:latin typeface="Roboto" pitchFamily="2" charset="0"/>
                          <a:ea typeface="Roboto" pitchFamily="2" charset="0"/>
                        </a:rPr>
                        <a:t>GM</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ct val="115000"/>
                        </a:lnSpc>
                        <a:spcAft>
                          <a:spcPts val="0"/>
                        </a:spcAft>
                      </a:pPr>
                      <a:r>
                        <a:rPr lang="es-ES" sz="800" dirty="0">
                          <a:effectLst/>
                          <a:latin typeface="Roboto" pitchFamily="2" charset="0"/>
                          <a:ea typeface="Roboto" pitchFamily="2" charset="0"/>
                        </a:rPr>
                        <a:t>WM</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976734147"/>
                  </a:ext>
                </a:extLst>
              </a:tr>
              <a:tr h="145059">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s-ES" sz="800" dirty="0" err="1">
                          <a:effectLst/>
                          <a:latin typeface="Roboto" pitchFamily="2" charset="0"/>
                          <a:ea typeface="Roboto" pitchFamily="2" charset="0"/>
                        </a:rPr>
                        <a:t>Method</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800" dirty="0" smtClean="0">
                          <a:latin typeface="Roboto" pitchFamily="2" charset="0"/>
                          <a:ea typeface="Roboto" pitchFamily="2" charset="0"/>
                        </a:rPr>
                        <a:t>µ </a:t>
                      </a:r>
                      <a:r>
                        <a:rPr lang="es-ES" sz="800" dirty="0" smtClean="0">
                          <a:latin typeface="Roboto" pitchFamily="2" charset="0"/>
                          <a:ea typeface="Roboto" pitchFamily="2" charset="0"/>
                        </a:rPr>
                        <a:t>± </a:t>
                      </a:r>
                      <a:r>
                        <a:rPr lang="el-GR" sz="800" dirty="0" smtClean="0">
                          <a:latin typeface="Roboto" pitchFamily="2" charset="0"/>
                          <a:ea typeface="Roboto" pitchFamily="2" charset="0"/>
                        </a:rPr>
                        <a:t>σ</a:t>
                      </a:r>
                      <a:endParaRPr lang="en-US" sz="900" b="1" dirty="0" smtClean="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s-ES" sz="800" dirty="0" err="1">
                          <a:effectLst/>
                          <a:latin typeface="Roboto" pitchFamily="2" charset="0"/>
                          <a:ea typeface="Roboto" pitchFamily="2" charset="0"/>
                        </a:rPr>
                        <a:t>Method</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800" dirty="0" smtClean="0">
                          <a:latin typeface="Roboto" pitchFamily="2" charset="0"/>
                          <a:ea typeface="Roboto" pitchFamily="2" charset="0"/>
                        </a:rPr>
                        <a:t>µ </a:t>
                      </a:r>
                      <a:r>
                        <a:rPr lang="es-ES" sz="800" dirty="0" smtClean="0">
                          <a:latin typeface="Roboto" pitchFamily="2" charset="0"/>
                          <a:ea typeface="Roboto" pitchFamily="2" charset="0"/>
                        </a:rPr>
                        <a:t>± </a:t>
                      </a:r>
                      <a:r>
                        <a:rPr lang="el-GR" sz="800" dirty="0" smtClean="0">
                          <a:latin typeface="Roboto" pitchFamily="2" charset="0"/>
                          <a:ea typeface="Roboto" pitchFamily="2" charset="0"/>
                        </a:rPr>
                        <a:t>σ</a:t>
                      </a:r>
                      <a:endParaRPr lang="en-US" sz="900" b="1" dirty="0" smtClean="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5723021"/>
                  </a:ext>
                </a:extLst>
              </a:tr>
              <a:tr h="145059">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900" b="1" dirty="0" smtClean="0">
                          <a:effectLst/>
                          <a:latin typeface="Roboto" pitchFamily="2" charset="0"/>
                          <a:ea typeface="Roboto" pitchFamily="2" charset="0"/>
                        </a:rPr>
                        <a:t>Rank 1</a:t>
                      </a:r>
                      <a:endParaRPr lang="en-US" sz="9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nSpc>
                          <a:spcPct val="115000"/>
                        </a:lnSpc>
                        <a:spcAft>
                          <a:spcPts val="0"/>
                        </a:spcAft>
                      </a:pPr>
                      <a:r>
                        <a:rPr lang="es-ES" sz="800" dirty="0">
                          <a:effectLst/>
                          <a:latin typeface="Roboto" pitchFamily="2" charset="0"/>
                          <a:ea typeface="Roboto" pitchFamily="2" charset="0"/>
                        </a:rPr>
                        <a:t>SPM8</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dirty="0">
                          <a:effectLst/>
                          <a:latin typeface="Roboto" pitchFamily="2" charset="0"/>
                          <a:ea typeface="Roboto" pitchFamily="2" charset="0"/>
                        </a:rPr>
                        <a:t>0.70±0.48</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nSpc>
                          <a:spcPct val="115000"/>
                        </a:lnSpc>
                        <a:spcAft>
                          <a:spcPts val="0"/>
                        </a:spcAft>
                      </a:pPr>
                      <a:r>
                        <a:rPr lang="es-ES" sz="800" dirty="0">
                          <a:effectLst/>
                          <a:latin typeface="Roboto" pitchFamily="2" charset="0"/>
                          <a:ea typeface="Roboto" pitchFamily="2" charset="0"/>
                        </a:rPr>
                        <a:t>FAST</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a:effectLst/>
                          <a:latin typeface="Roboto" pitchFamily="2" charset="0"/>
                          <a:ea typeface="Roboto" pitchFamily="2" charset="0"/>
                        </a:rPr>
                        <a:t>0.90±0.32</a:t>
                      </a: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45570914"/>
                  </a:ext>
                </a:extLst>
              </a:tr>
              <a:tr h="145059">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dirty="0">
                          <a:effectLst/>
                          <a:latin typeface="Roboto" pitchFamily="2" charset="0"/>
                          <a:ea typeface="Roboto" pitchFamily="2" charset="0"/>
                        </a:rPr>
                        <a:t>SVPASEG</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0.60±0.52</a:t>
                      </a: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extLst>
                  <a:ext uri="{0D108BD9-81ED-4DB2-BD59-A6C34878D82A}">
                    <a16:rowId xmlns:a16="http://schemas.microsoft.com/office/drawing/2014/main" val="2331868341"/>
                  </a:ext>
                </a:extLst>
              </a:tr>
              <a:tr h="145059">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dirty="0">
                          <a:effectLst/>
                          <a:latin typeface="Roboto" pitchFamily="2" charset="0"/>
                          <a:ea typeface="Roboto" pitchFamily="2" charset="0"/>
                        </a:rPr>
                        <a:t>FAST</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0.40±0.70</a:t>
                      </a: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extLst>
                  <a:ext uri="{0D108BD9-81ED-4DB2-BD59-A6C34878D82A}">
                    <a16:rowId xmlns:a16="http://schemas.microsoft.com/office/drawing/2014/main" val="2298383831"/>
                  </a:ext>
                </a:extLst>
              </a:tr>
              <a:tr h="279192">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s-ES" sz="800" dirty="0">
                          <a:effectLst/>
                          <a:latin typeface="Roboto" pitchFamily="2" charset="0"/>
                          <a:ea typeface="Roboto" pitchFamily="2" charset="0"/>
                        </a:rPr>
                        <a:t>GAMIXTURE</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a:effectLst/>
                          <a:latin typeface="Roboto" pitchFamily="2" charset="0"/>
                          <a:ea typeface="Roboto" pitchFamily="2" charset="0"/>
                        </a:rPr>
                        <a:t>0.32±0.47</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3441239"/>
                  </a:ext>
                </a:extLst>
              </a:tr>
              <a:tr h="145059">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900" b="1" dirty="0" smtClean="0">
                          <a:effectLst/>
                          <a:latin typeface="Roboto" pitchFamily="2" charset="0"/>
                          <a:ea typeface="Roboto" pitchFamily="2" charset="0"/>
                        </a:rPr>
                        <a:t>Rank 2</a:t>
                      </a:r>
                      <a:endParaRPr lang="en-US" sz="9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nSpc>
                          <a:spcPct val="115000"/>
                        </a:lnSpc>
                        <a:spcAft>
                          <a:spcPts val="0"/>
                        </a:spcAft>
                      </a:pPr>
                      <a:r>
                        <a:rPr lang="es-ES" sz="800" dirty="0">
                          <a:effectLst/>
                          <a:latin typeface="Roboto" pitchFamily="2" charset="0"/>
                          <a:ea typeface="Roboto" pitchFamily="2" charset="0"/>
                        </a:rPr>
                        <a:t>FANTASM</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dirty="0">
                          <a:effectLst/>
                          <a:latin typeface="Roboto" pitchFamily="2" charset="0"/>
                          <a:ea typeface="Roboto" pitchFamily="2" charset="0"/>
                        </a:rPr>
                        <a:t>0.10±0.74</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nSpc>
                          <a:spcPct val="115000"/>
                        </a:lnSpc>
                        <a:spcAft>
                          <a:spcPts val="0"/>
                        </a:spcAft>
                      </a:pPr>
                      <a:r>
                        <a:rPr lang="es-ES" sz="800" dirty="0">
                          <a:effectLst/>
                          <a:latin typeface="Roboto" pitchFamily="2" charset="0"/>
                          <a:ea typeface="Roboto" pitchFamily="2" charset="0"/>
                        </a:rPr>
                        <a:t>SPM8</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dirty="0">
                          <a:effectLst/>
                          <a:latin typeface="Roboto" pitchFamily="2" charset="0"/>
                          <a:ea typeface="Roboto" pitchFamily="2" charset="0"/>
                        </a:rPr>
                        <a:t>0.38±0.68</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96636712"/>
                  </a:ext>
                </a:extLst>
              </a:tr>
              <a:tr h="451866">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s-ES" sz="800" dirty="0">
                          <a:effectLst/>
                          <a:latin typeface="Roboto" pitchFamily="2" charset="0"/>
                          <a:ea typeface="Roboto" pitchFamily="2" charset="0"/>
                        </a:rPr>
                        <a:t>FCM</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a:effectLst/>
                          <a:latin typeface="Roboto" pitchFamily="2" charset="0"/>
                          <a:ea typeface="Roboto" pitchFamily="2" charset="0"/>
                        </a:rPr>
                        <a:t>-0.22±0.79</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389409"/>
                  </a:ext>
                </a:extLst>
              </a:tr>
              <a:tr h="137697">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900" b="1" dirty="0" smtClean="0">
                          <a:effectLst/>
                          <a:latin typeface="Roboto" pitchFamily="2" charset="0"/>
                          <a:ea typeface="Roboto" pitchFamily="2" charset="0"/>
                        </a:rPr>
                        <a:t>Rank</a:t>
                      </a:r>
                      <a:r>
                        <a:rPr lang="es-ES" sz="900" b="1" baseline="0" dirty="0" smtClean="0">
                          <a:effectLst/>
                          <a:latin typeface="Roboto" pitchFamily="2" charset="0"/>
                          <a:ea typeface="Roboto" pitchFamily="2" charset="0"/>
                        </a:rPr>
                        <a:t> 3</a:t>
                      </a:r>
                      <a:endParaRPr lang="en-US" sz="900" b="1"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nSpc>
                          <a:spcPct val="115000"/>
                        </a:lnSpc>
                        <a:spcAft>
                          <a:spcPts val="0"/>
                        </a:spcAft>
                      </a:pPr>
                      <a:r>
                        <a:rPr lang="es-ES" sz="800" dirty="0">
                          <a:effectLst/>
                          <a:latin typeface="Roboto" pitchFamily="2" charset="0"/>
                          <a:ea typeface="Roboto" pitchFamily="2" charset="0"/>
                        </a:rPr>
                        <a:t>KNN</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dirty="0">
                          <a:effectLst/>
                          <a:latin typeface="Roboto" pitchFamily="2" charset="0"/>
                          <a:ea typeface="Roboto" pitchFamily="2" charset="0"/>
                        </a:rPr>
                        <a:t>-0.29±0.49</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nSpc>
                          <a:spcPct val="115000"/>
                        </a:lnSpc>
                        <a:spcAft>
                          <a:spcPts val="0"/>
                        </a:spcAft>
                      </a:pPr>
                      <a:r>
                        <a:rPr lang="es-ES" sz="800" dirty="0">
                          <a:effectLst/>
                          <a:latin typeface="Roboto" pitchFamily="2" charset="0"/>
                          <a:ea typeface="Roboto" pitchFamily="2" charset="0"/>
                        </a:rPr>
                        <a:t>FCM</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tc>
                  <a:txBody>
                    <a:bodyPr/>
                    <a:lstStyle/>
                    <a:p>
                      <a:pPr algn="ctr">
                        <a:lnSpc>
                          <a:spcPct val="115000"/>
                        </a:lnSpc>
                        <a:spcAft>
                          <a:spcPts val="0"/>
                        </a:spcAft>
                      </a:pPr>
                      <a:r>
                        <a:rPr lang="es-ES" sz="800" dirty="0">
                          <a:effectLst/>
                          <a:latin typeface="Roboto" pitchFamily="2" charset="0"/>
                          <a:ea typeface="Roboto" pitchFamily="2" charset="0"/>
                        </a:rPr>
                        <a:t>0.25±0.63</a:t>
                      </a:r>
                      <a:endParaRPr lang="en-US" sz="900" dirty="0">
                        <a:effectLst/>
                        <a:latin typeface="Roboto" pitchFamily="2" charset="0"/>
                        <a:ea typeface="Roboto" pitchFamily="2" charset="0"/>
                      </a:endParaRPr>
                    </a:p>
                  </a:txBody>
                  <a:tcPr marL="0" marR="0" marT="0" marB="0">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374371432"/>
                  </a:ext>
                </a:extLst>
              </a:tr>
              <a:tr h="160717">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dirty="0">
                          <a:effectLst/>
                          <a:latin typeface="Roboto" pitchFamily="2" charset="0"/>
                          <a:ea typeface="Roboto" pitchFamily="2" charset="0"/>
                        </a:rPr>
                        <a:t>SPM5</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-0.32±0.64</a:t>
                      </a: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a:effectLst/>
                          <a:latin typeface="Roboto" pitchFamily="2" charset="0"/>
                          <a:ea typeface="Roboto" pitchFamily="2" charset="0"/>
                        </a:rPr>
                        <a:t>FANTASM</a:t>
                      </a: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0.24±0.63</a:t>
                      </a:r>
                      <a:endParaRPr lang="en-US" sz="900">
                        <a:effectLst/>
                        <a:latin typeface="Roboto" pitchFamily="2" charset="0"/>
                        <a:ea typeface="Roboto" pitchFamily="2" charset="0"/>
                      </a:endParaRPr>
                    </a:p>
                  </a:txBody>
                  <a:tcPr marL="0" marR="0" marT="0" marB="0">
                    <a:noFill/>
                  </a:tcPr>
                </a:tc>
                <a:extLst>
                  <a:ext uri="{0D108BD9-81ED-4DB2-BD59-A6C34878D82A}">
                    <a16:rowId xmlns:a16="http://schemas.microsoft.com/office/drawing/2014/main" val="128833753"/>
                  </a:ext>
                </a:extLst>
              </a:tr>
              <a:tr h="145323">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dirty="0">
                          <a:effectLst/>
                          <a:latin typeface="Roboto" pitchFamily="2" charset="0"/>
                          <a:ea typeface="Roboto" pitchFamily="2" charset="0"/>
                        </a:rPr>
                        <a:t>ANN</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-0.50±0.71</a:t>
                      </a: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a:effectLst/>
                          <a:latin typeface="Roboto" pitchFamily="2" charset="0"/>
                          <a:ea typeface="Roboto" pitchFamily="2" charset="0"/>
                        </a:rPr>
                        <a:t>ANN</a:t>
                      </a: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0.24±0.63</a:t>
                      </a:r>
                      <a:endParaRPr lang="en-US" sz="900">
                        <a:effectLst/>
                        <a:latin typeface="Roboto" pitchFamily="2" charset="0"/>
                        <a:ea typeface="Roboto" pitchFamily="2" charset="0"/>
                      </a:endParaRPr>
                    </a:p>
                  </a:txBody>
                  <a:tcPr marL="0" marR="0" marT="0" marB="0">
                    <a:noFill/>
                  </a:tcPr>
                </a:tc>
                <a:extLst>
                  <a:ext uri="{0D108BD9-81ED-4DB2-BD59-A6C34878D82A}">
                    <a16:rowId xmlns:a16="http://schemas.microsoft.com/office/drawing/2014/main" val="524187640"/>
                  </a:ext>
                </a:extLst>
              </a:tr>
              <a:tr h="158277">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dirty="0">
                          <a:effectLst/>
                          <a:latin typeface="Roboto" pitchFamily="2" charset="0"/>
                          <a:ea typeface="Roboto" pitchFamily="2" charset="0"/>
                        </a:rPr>
                        <a:t>PVC</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dirty="0">
                          <a:effectLst/>
                          <a:latin typeface="Roboto" pitchFamily="2" charset="0"/>
                          <a:ea typeface="Roboto" pitchFamily="2" charset="0"/>
                        </a:rPr>
                        <a:t>-0.79±0.41</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a:effectLst/>
                          <a:latin typeface="Roboto" pitchFamily="2" charset="0"/>
                          <a:ea typeface="Roboto" pitchFamily="2" charset="0"/>
                        </a:rPr>
                        <a:t>SPM5</a:t>
                      </a: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dirty="0" smtClean="0">
                          <a:effectLst/>
                          <a:latin typeface="Roboto" pitchFamily="2" charset="0"/>
                          <a:ea typeface="Roboto" pitchFamily="2" charset="0"/>
                        </a:rPr>
                        <a:t>-0.20±0.42</a:t>
                      </a:r>
                      <a:endParaRPr lang="en-US" sz="900" dirty="0">
                        <a:effectLst/>
                        <a:latin typeface="Roboto" pitchFamily="2" charset="0"/>
                        <a:ea typeface="Roboto" pitchFamily="2" charset="0"/>
                      </a:endParaRPr>
                    </a:p>
                  </a:txBody>
                  <a:tcPr marL="0" marR="0" marT="0" marB="0">
                    <a:noFill/>
                  </a:tcPr>
                </a:tc>
                <a:extLst>
                  <a:ext uri="{0D108BD9-81ED-4DB2-BD59-A6C34878D82A}">
                    <a16:rowId xmlns:a16="http://schemas.microsoft.com/office/drawing/2014/main" val="880255123"/>
                  </a:ext>
                </a:extLst>
              </a:tr>
              <a:tr h="145059">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dirty="0">
                          <a:effectLst/>
                          <a:latin typeface="Roboto" pitchFamily="2" charset="0"/>
                          <a:ea typeface="Roboto" pitchFamily="2" charset="0"/>
                        </a:rPr>
                        <a:t>KNN</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dirty="0">
                          <a:effectLst/>
                          <a:latin typeface="Roboto" pitchFamily="2" charset="0"/>
                          <a:ea typeface="Roboto" pitchFamily="2" charset="0"/>
                        </a:rPr>
                        <a:t>-0.33±0.40</a:t>
                      </a:r>
                      <a:endParaRPr lang="en-US" sz="900" dirty="0">
                        <a:effectLst/>
                        <a:latin typeface="Roboto" pitchFamily="2" charset="0"/>
                        <a:ea typeface="Roboto" pitchFamily="2" charset="0"/>
                      </a:endParaRPr>
                    </a:p>
                  </a:txBody>
                  <a:tcPr marL="0" marR="0" marT="0" marB="0">
                    <a:noFill/>
                  </a:tcPr>
                </a:tc>
                <a:extLst>
                  <a:ext uri="{0D108BD9-81ED-4DB2-BD59-A6C34878D82A}">
                    <a16:rowId xmlns:a16="http://schemas.microsoft.com/office/drawing/2014/main" val="2201599398"/>
                  </a:ext>
                </a:extLst>
              </a:tr>
              <a:tr h="145059">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a:effectLst/>
                          <a:latin typeface="Roboto" pitchFamily="2" charset="0"/>
                          <a:ea typeface="Roboto" pitchFamily="2" charset="0"/>
                        </a:rPr>
                        <a:t>GAMIXTURE</a:t>
                      </a: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-0.38±0.68</a:t>
                      </a:r>
                      <a:endParaRPr lang="en-US" sz="900">
                        <a:effectLst/>
                        <a:latin typeface="Roboto" pitchFamily="2" charset="0"/>
                        <a:ea typeface="Roboto" pitchFamily="2" charset="0"/>
                      </a:endParaRPr>
                    </a:p>
                  </a:txBody>
                  <a:tcPr marL="0" marR="0" marT="0" marB="0">
                    <a:noFill/>
                  </a:tcPr>
                </a:tc>
                <a:extLst>
                  <a:ext uri="{0D108BD9-81ED-4DB2-BD59-A6C34878D82A}">
                    <a16:rowId xmlns:a16="http://schemas.microsoft.com/office/drawing/2014/main" val="3758703141"/>
                  </a:ext>
                </a:extLst>
              </a:tr>
              <a:tr h="145059">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endParaRPr lang="en-US" sz="90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 </a:t>
                      </a:r>
                      <a:endParaRPr lang="en-US" sz="90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noFill/>
                  </a:tcPr>
                </a:tc>
                <a:tc>
                  <a:txBody>
                    <a:bodyPr/>
                    <a:lstStyle/>
                    <a:p>
                      <a:pPr>
                        <a:lnSpc>
                          <a:spcPct val="115000"/>
                        </a:lnSpc>
                        <a:spcAft>
                          <a:spcPts val="0"/>
                        </a:spcAft>
                      </a:pPr>
                      <a:r>
                        <a:rPr lang="es-ES" sz="800" dirty="0">
                          <a:effectLst/>
                          <a:latin typeface="Roboto" pitchFamily="2" charset="0"/>
                          <a:ea typeface="Roboto" pitchFamily="2" charset="0"/>
                        </a:rPr>
                        <a:t>SVPASEG</a:t>
                      </a:r>
                      <a:endParaRPr lang="en-US" sz="900" dirty="0">
                        <a:effectLst/>
                        <a:latin typeface="Roboto" pitchFamily="2" charset="0"/>
                        <a:ea typeface="Roboto" pitchFamily="2" charset="0"/>
                      </a:endParaRPr>
                    </a:p>
                  </a:txBody>
                  <a:tcPr marL="0" marR="0" marT="0" marB="0">
                    <a:noFill/>
                  </a:tcPr>
                </a:tc>
                <a:tc>
                  <a:txBody>
                    <a:bodyPr/>
                    <a:lstStyle/>
                    <a:p>
                      <a:pPr algn="ctr">
                        <a:lnSpc>
                          <a:spcPct val="115000"/>
                        </a:lnSpc>
                        <a:spcAft>
                          <a:spcPts val="0"/>
                        </a:spcAft>
                      </a:pPr>
                      <a:r>
                        <a:rPr lang="es-ES" sz="800">
                          <a:effectLst/>
                          <a:latin typeface="Roboto" pitchFamily="2" charset="0"/>
                          <a:ea typeface="Roboto" pitchFamily="2" charset="0"/>
                        </a:rPr>
                        <a:t>-0.50±0.53</a:t>
                      </a:r>
                      <a:endParaRPr lang="en-US" sz="900">
                        <a:effectLst/>
                        <a:latin typeface="Roboto" pitchFamily="2" charset="0"/>
                        <a:ea typeface="Roboto" pitchFamily="2" charset="0"/>
                      </a:endParaRPr>
                    </a:p>
                  </a:txBody>
                  <a:tcPr marL="0" marR="0" marT="0" marB="0">
                    <a:noFill/>
                  </a:tcPr>
                </a:tc>
                <a:extLst>
                  <a:ext uri="{0D108BD9-81ED-4DB2-BD59-A6C34878D82A}">
                    <a16:rowId xmlns:a16="http://schemas.microsoft.com/office/drawing/2014/main" val="1258456843"/>
                  </a:ext>
                </a:extLst>
              </a:tr>
              <a:tr h="145059">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dirty="0">
                          <a:effectLst/>
                          <a:latin typeface="Roboto" pitchFamily="2" charset="0"/>
                          <a:ea typeface="Roboto" pitchFamily="2" charset="0"/>
                        </a:rPr>
                        <a:t> </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s-ES" sz="800" dirty="0">
                          <a:effectLst/>
                          <a:latin typeface="Roboto" pitchFamily="2" charset="0"/>
                          <a:ea typeface="Roboto" pitchFamily="2" charset="0"/>
                        </a:rPr>
                        <a:t>PVC</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s-ES" sz="800" dirty="0">
                          <a:effectLst/>
                          <a:latin typeface="Roboto" pitchFamily="2" charset="0"/>
                          <a:ea typeface="Roboto" pitchFamily="2" charset="0"/>
                        </a:rPr>
                        <a:t>-0.60±0.52</a:t>
                      </a:r>
                      <a:endParaRPr lang="en-US" sz="900" dirty="0">
                        <a:effectLst/>
                        <a:latin typeface="Roboto" pitchFamily="2" charset="0"/>
                        <a:ea typeface="Roboto" pitchFamily="2" charset="0"/>
                      </a:endParaRPr>
                    </a:p>
                  </a:txBody>
                  <a:tcPr marL="0" marR="0" marT="0" marB="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1962850"/>
                  </a:ext>
                </a:extLst>
              </a:tr>
            </a:tbl>
          </a:graphicData>
        </a:graphic>
      </p:graphicFrame>
      <p:sp>
        <p:nvSpPr>
          <p:cNvPr id="16" name="Rectangle 15"/>
          <p:cNvSpPr/>
          <p:nvPr/>
        </p:nvSpPr>
        <p:spPr>
          <a:xfrm>
            <a:off x="148254" y="1577294"/>
            <a:ext cx="1854995" cy="369332"/>
          </a:xfrm>
          <a:prstGeom prst="rect">
            <a:avLst/>
          </a:prstGeom>
        </p:spPr>
        <p:txBody>
          <a:bodyPr wrap="none">
            <a:spAutoFit/>
          </a:bodyPr>
          <a:lstStyle/>
          <a:p>
            <a:r>
              <a:rPr lang="es-ES" b="1" dirty="0" smtClean="0">
                <a:solidFill>
                  <a:schemeClr val="accent5">
                    <a:lumMod val="75000"/>
                  </a:schemeClr>
                </a:solidFill>
                <a:latin typeface="Roboto" pitchFamily="2" charset="0"/>
                <a:ea typeface="Roboto" pitchFamily="2" charset="0"/>
              </a:rPr>
              <a:t>IBSR20 </a:t>
            </a:r>
            <a:r>
              <a:rPr lang="es-ES" b="1" dirty="0" err="1" smtClean="0">
                <a:solidFill>
                  <a:schemeClr val="accent5">
                    <a:lumMod val="75000"/>
                  </a:schemeClr>
                </a:solidFill>
                <a:latin typeface="Roboto" pitchFamily="2" charset="0"/>
                <a:ea typeface="Roboto" pitchFamily="2" charset="0"/>
              </a:rPr>
              <a:t>dataset</a:t>
            </a:r>
            <a:r>
              <a:rPr lang="es-ES" b="1" dirty="0" smtClean="0">
                <a:solidFill>
                  <a:schemeClr val="accent5">
                    <a:lumMod val="75000"/>
                  </a:schemeClr>
                </a:solidFill>
                <a:latin typeface="Roboto" pitchFamily="2" charset="0"/>
                <a:ea typeface="Roboto" pitchFamily="2" charset="0"/>
              </a:rPr>
              <a:t>:</a:t>
            </a:r>
            <a:endParaRPr lang="en-US" dirty="0"/>
          </a:p>
        </p:txBody>
      </p:sp>
      <p:sp>
        <p:nvSpPr>
          <p:cNvPr id="17" name="Rectangle 16"/>
          <p:cNvSpPr/>
          <p:nvPr/>
        </p:nvSpPr>
        <p:spPr>
          <a:xfrm>
            <a:off x="4502401" y="1598112"/>
            <a:ext cx="1854995" cy="369332"/>
          </a:xfrm>
          <a:prstGeom prst="rect">
            <a:avLst/>
          </a:prstGeom>
        </p:spPr>
        <p:txBody>
          <a:bodyPr wrap="none">
            <a:spAutoFit/>
          </a:bodyPr>
          <a:lstStyle/>
          <a:p>
            <a:r>
              <a:rPr lang="es-ES" b="1" dirty="0" smtClean="0">
                <a:solidFill>
                  <a:schemeClr val="accent5">
                    <a:lumMod val="75000"/>
                  </a:schemeClr>
                </a:solidFill>
                <a:latin typeface="Roboto" pitchFamily="2" charset="0"/>
                <a:ea typeface="Roboto" pitchFamily="2" charset="0"/>
              </a:rPr>
              <a:t>IBSR18 </a:t>
            </a:r>
            <a:r>
              <a:rPr lang="es-ES" b="1" dirty="0" err="1" smtClean="0">
                <a:solidFill>
                  <a:schemeClr val="accent5">
                    <a:lumMod val="75000"/>
                  </a:schemeClr>
                </a:solidFill>
                <a:latin typeface="Roboto" pitchFamily="2" charset="0"/>
                <a:ea typeface="Roboto" pitchFamily="2" charset="0"/>
              </a:rPr>
              <a:t>dataset</a:t>
            </a:r>
            <a:r>
              <a:rPr lang="es-ES" b="1" dirty="0" smtClean="0">
                <a:solidFill>
                  <a:schemeClr val="accent5">
                    <a:lumMod val="75000"/>
                  </a:schemeClr>
                </a:solidFill>
                <a:latin typeface="Roboto" pitchFamily="2" charset="0"/>
                <a:ea typeface="Roboto" pitchFamily="2" charset="0"/>
              </a:rPr>
              <a:t>:</a:t>
            </a:r>
            <a:endParaRPr lang="en-US" dirty="0"/>
          </a:p>
        </p:txBody>
      </p:sp>
      <p:sp>
        <p:nvSpPr>
          <p:cNvPr id="18" name="Rectangle 17"/>
          <p:cNvSpPr/>
          <p:nvPr/>
        </p:nvSpPr>
        <p:spPr>
          <a:xfrm>
            <a:off x="147941" y="5344160"/>
            <a:ext cx="8600771" cy="830997"/>
          </a:xfrm>
          <a:prstGeom prst="rect">
            <a:avLst/>
          </a:prstGeom>
        </p:spPr>
        <p:txBody>
          <a:bodyPr wrap="square">
            <a:spAutoFit/>
          </a:bodyPr>
          <a:lstStyle/>
          <a:p>
            <a:pPr lvl="0" algn="just"/>
            <a:r>
              <a:rPr lang="en-US" sz="1200" b="1" i="1" dirty="0"/>
              <a:t>Permutation tests for obtained Dice overlap coefficients on the </a:t>
            </a:r>
            <a:r>
              <a:rPr lang="en-US" sz="1200" b="1" i="1" dirty="0" smtClean="0"/>
              <a:t>IBSR20/18 </a:t>
            </a:r>
            <a:r>
              <a:rPr lang="en-US" sz="1200" b="1" i="1" dirty="0"/>
              <a:t>dataset with original ground-truth and not considering </a:t>
            </a:r>
            <a:r>
              <a:rPr lang="en-US" sz="1200" b="1" i="1" dirty="0" err="1"/>
              <a:t>sulcal</a:t>
            </a:r>
            <a:r>
              <a:rPr lang="en-US" sz="1200" b="1" i="1" dirty="0"/>
              <a:t> CSF voxels.</a:t>
            </a:r>
            <a:r>
              <a:rPr lang="en-US" sz="1200" i="1" dirty="0"/>
              <a:t> Reported values are mean and standard deviation (μ, σ) of the fraction of times when each method produced significant p-values. Positive values indicate</a:t>
            </a:r>
            <a:r>
              <a:rPr lang="en-US" sz="1200" b="1" i="1" dirty="0"/>
              <a:t> </a:t>
            </a:r>
            <a:r>
              <a:rPr lang="en-GB" sz="1200" i="1" dirty="0"/>
              <a:t>that on average</a:t>
            </a:r>
            <a:r>
              <a:rPr lang="es-ES" sz="1200" i="1" dirty="0"/>
              <a:t> </a:t>
            </a:r>
            <a:r>
              <a:rPr lang="en-US" sz="1200" i="1" dirty="0"/>
              <a:t>, the method over-performed the other methods in pair-wise significant tests</a:t>
            </a:r>
          </a:p>
        </p:txBody>
      </p:sp>
    </p:spTree>
    <p:extLst>
      <p:ext uri="{BB962C8B-B14F-4D97-AF65-F5344CB8AC3E}">
        <p14:creationId xmlns:p14="http://schemas.microsoft.com/office/powerpoint/2010/main" val="407637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000" y="72814"/>
            <a:ext cx="2143536" cy="523220"/>
          </a:xfrm>
          <a:prstGeom prst="rect">
            <a:avLst/>
          </a:prstGeom>
          <a:noFill/>
        </p:spPr>
        <p:txBody>
          <a:bodyPr wrap="none" rtlCol="0">
            <a:spAutoFit/>
          </a:bodyPr>
          <a:lstStyle/>
          <a:p>
            <a:r>
              <a:rPr lang="es-ES" sz="2800" b="1" dirty="0" smtClean="0">
                <a:latin typeface="Roboto" pitchFamily="2" charset="0"/>
                <a:ea typeface="Roboto" pitchFamily="2" charset="0"/>
              </a:rPr>
              <a:t>MRI and MS</a:t>
            </a:r>
            <a:endParaRPr lang="en-US" sz="2800" b="1" dirty="0">
              <a:latin typeface="Roboto" pitchFamily="2" charset="0"/>
              <a:ea typeface="Roboto" pitchFamily="2" charset="0"/>
            </a:endParaRPr>
          </a:p>
        </p:txBody>
      </p:sp>
      <p:sp>
        <p:nvSpPr>
          <p:cNvPr id="10" name="Rectangle 9"/>
          <p:cNvSpPr/>
          <p:nvPr/>
        </p:nvSpPr>
        <p:spPr>
          <a:xfrm>
            <a:off x="122742" y="1005205"/>
            <a:ext cx="8609592" cy="923330"/>
          </a:xfrm>
          <a:prstGeom prst="rect">
            <a:avLst/>
          </a:prstGeom>
        </p:spPr>
        <p:txBody>
          <a:bodyPr wrap="square">
            <a:spAutoFit/>
          </a:bodyPr>
          <a:lstStyle/>
          <a:p>
            <a:r>
              <a:rPr lang="es-ES" b="1" dirty="0" err="1" smtClean="0">
                <a:solidFill>
                  <a:schemeClr val="accent5">
                    <a:lumMod val="75000"/>
                  </a:schemeClr>
                </a:solidFill>
                <a:latin typeface="Roboto" pitchFamily="2" charset="0"/>
                <a:ea typeface="Roboto" pitchFamily="2" charset="0"/>
              </a:rPr>
              <a:t>Quantifying</a:t>
            </a:r>
            <a:r>
              <a:rPr lang="es-ES" dirty="0" smtClean="0">
                <a:latin typeface="Roboto" pitchFamily="2" charset="0"/>
                <a:ea typeface="Roboto" pitchFamily="2" charset="0"/>
              </a:rPr>
              <a:t>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loss</a:t>
            </a:r>
            <a:r>
              <a:rPr lang="es-ES" dirty="0" smtClean="0">
                <a:latin typeface="Roboto" pitchFamily="2" charset="0"/>
                <a:ea typeface="Roboto" pitchFamily="2" charset="0"/>
              </a:rPr>
              <a:t> </a:t>
            </a:r>
            <a:r>
              <a:rPr lang="es-ES" dirty="0" err="1" smtClean="0">
                <a:latin typeface="Roboto" pitchFamily="2" charset="0"/>
                <a:ea typeface="Roboto" pitchFamily="2" charset="0"/>
              </a:rPr>
              <a:t>permits</a:t>
            </a:r>
            <a:r>
              <a:rPr lang="es-ES" dirty="0" smtClean="0">
                <a:latin typeface="Roboto" pitchFamily="2" charset="0"/>
                <a:ea typeface="Roboto" pitchFamily="2" charset="0"/>
              </a:rPr>
              <a:t> to </a:t>
            </a:r>
            <a:r>
              <a:rPr lang="es-ES" b="1" dirty="0" err="1" smtClean="0">
                <a:latin typeface="Roboto" pitchFamily="2" charset="0"/>
                <a:ea typeface="Roboto" pitchFamily="2" charset="0"/>
              </a:rPr>
              <a:t>diagnose</a:t>
            </a:r>
            <a:r>
              <a:rPr lang="es-ES" dirty="0" smtClean="0">
                <a:latin typeface="Roboto" pitchFamily="2" charset="0"/>
                <a:ea typeface="Roboto" pitchFamily="2" charset="0"/>
              </a:rPr>
              <a:t> and </a:t>
            </a:r>
            <a:r>
              <a:rPr lang="es-ES" b="1" dirty="0" err="1" smtClean="0">
                <a:latin typeface="Roboto" pitchFamily="2" charset="0"/>
                <a:ea typeface="Roboto" pitchFamily="2" charset="0"/>
              </a:rPr>
              <a:t>monitorize</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progression</a:t>
            </a:r>
            <a:r>
              <a:rPr lang="es-ES" dirty="0" smtClean="0">
                <a:latin typeface="Roboto" pitchFamily="2" charset="0"/>
                <a:ea typeface="Roboto" pitchFamily="2" charset="0"/>
              </a:rPr>
              <a:t> of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disease</a:t>
            </a:r>
            <a:r>
              <a:rPr lang="es-ES" dirty="0" smtClean="0">
                <a:latin typeface="Roboto" pitchFamily="2" charset="0"/>
                <a:ea typeface="Roboto" pitchFamily="2" charset="0"/>
              </a:rPr>
              <a:t> </a:t>
            </a:r>
            <a:endParaRPr lang="en-US" dirty="0">
              <a:latin typeface="Roboto" pitchFamily="2" charset="0"/>
              <a:ea typeface="Roboto" pitchFamily="2" charset="0"/>
            </a:endParaRPr>
          </a:p>
          <a:p>
            <a:endParaRPr lang="en-US" dirty="0">
              <a:latin typeface="Roboto" pitchFamily="2" charset="0"/>
              <a:ea typeface="Roboto" pitchFamily="2" charset="0"/>
            </a:endParaRP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4950777" y="1728774"/>
            <a:ext cx="3736023" cy="4545026"/>
          </a:xfrm>
          <a:prstGeom prst="rect">
            <a:avLst/>
          </a:prstGeom>
        </p:spPr>
      </p:pic>
      <p:pic>
        <p:nvPicPr>
          <p:cNvPr id="11" name="Picture 10"/>
          <p:cNvPicPr>
            <a:picLocks noChangeAspect="1"/>
          </p:cNvPicPr>
          <p:nvPr/>
        </p:nvPicPr>
        <p:blipFill>
          <a:blip r:embed="rId5"/>
          <a:stretch>
            <a:fillRect/>
          </a:stretch>
        </p:blipFill>
        <p:spPr>
          <a:xfrm>
            <a:off x="5081428" y="1903744"/>
            <a:ext cx="3489407" cy="4168235"/>
          </a:xfrm>
          <a:prstGeom prst="rect">
            <a:avLst/>
          </a:prstGeom>
        </p:spPr>
      </p:pic>
      <p:sp>
        <p:nvSpPr>
          <p:cNvPr id="12" name="Rectangle 11"/>
          <p:cNvSpPr/>
          <p:nvPr/>
        </p:nvSpPr>
        <p:spPr>
          <a:xfrm>
            <a:off x="159623" y="1794800"/>
            <a:ext cx="4572000" cy="646331"/>
          </a:xfrm>
          <a:prstGeom prst="rect">
            <a:avLst/>
          </a:prstGeom>
        </p:spPr>
        <p:txBody>
          <a:bodyPr>
            <a:spAutoFit/>
          </a:bodyPr>
          <a:lstStyle/>
          <a:p>
            <a:r>
              <a:rPr lang="en-US" b="1" dirty="0">
                <a:solidFill>
                  <a:schemeClr val="accent5">
                    <a:lumMod val="75000"/>
                  </a:schemeClr>
                </a:solidFill>
                <a:latin typeface="Roboto" pitchFamily="2" charset="0"/>
                <a:ea typeface="Roboto" pitchFamily="2" charset="0"/>
              </a:rPr>
              <a:t>M</a:t>
            </a:r>
            <a:r>
              <a:rPr lang="en-US" b="1" dirty="0" smtClean="0">
                <a:solidFill>
                  <a:schemeClr val="accent5">
                    <a:lumMod val="75000"/>
                  </a:schemeClr>
                </a:solidFill>
                <a:latin typeface="Roboto" pitchFamily="2" charset="0"/>
                <a:ea typeface="Roboto" pitchFamily="2" charset="0"/>
              </a:rPr>
              <a:t>anual</a:t>
            </a:r>
            <a:r>
              <a:rPr lang="en-US" dirty="0" smtClean="0">
                <a:latin typeface="Roboto" pitchFamily="2" charset="0"/>
                <a:ea typeface="Roboto" pitchFamily="2" charset="0"/>
              </a:rPr>
              <a:t> </a:t>
            </a:r>
            <a:r>
              <a:rPr lang="en-US" b="1" dirty="0">
                <a:latin typeface="Roboto" pitchFamily="2" charset="0"/>
                <a:ea typeface="Roboto" pitchFamily="2" charset="0"/>
              </a:rPr>
              <a:t>segmentation</a:t>
            </a:r>
            <a:r>
              <a:rPr lang="en-US" dirty="0">
                <a:latin typeface="Roboto" pitchFamily="2" charset="0"/>
                <a:ea typeface="Roboto" pitchFamily="2" charset="0"/>
              </a:rPr>
              <a:t> </a:t>
            </a:r>
            <a:r>
              <a:rPr lang="en-US" dirty="0" smtClean="0">
                <a:latin typeface="Roboto" pitchFamily="2" charset="0"/>
                <a:ea typeface="Roboto" pitchFamily="2" charset="0"/>
              </a:rPr>
              <a:t>of brain tissue is challenging and time-consuming	</a:t>
            </a:r>
            <a:endParaRPr lang="en-US" dirty="0">
              <a:latin typeface="Roboto" pitchFamily="2" charset="0"/>
              <a:ea typeface="Roboto" pitchFamily="2" charset="0"/>
            </a:endParaRPr>
          </a:p>
        </p:txBody>
      </p:sp>
      <p:sp>
        <p:nvSpPr>
          <p:cNvPr id="13" name="Rectangle 12"/>
          <p:cNvSpPr/>
          <p:nvPr/>
        </p:nvSpPr>
        <p:spPr>
          <a:xfrm>
            <a:off x="235109" y="3893516"/>
            <a:ext cx="4572000" cy="923330"/>
          </a:xfrm>
          <a:prstGeom prst="rect">
            <a:avLst/>
          </a:prstGeom>
        </p:spPr>
        <p:txBody>
          <a:bodyPr>
            <a:spAutoFit/>
          </a:bodyPr>
          <a:lstStyle/>
          <a:p>
            <a:r>
              <a:rPr lang="es-ES" b="1" dirty="0" err="1" smtClean="0">
                <a:solidFill>
                  <a:schemeClr val="accent5">
                    <a:lumMod val="75000"/>
                  </a:schemeClr>
                </a:solidFill>
                <a:latin typeface="Roboto" pitchFamily="2" charset="0"/>
                <a:ea typeface="Roboto" pitchFamily="2" charset="0"/>
              </a:rPr>
              <a:t>Automated</a:t>
            </a:r>
            <a:r>
              <a:rPr lang="es-ES" b="1"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endParaRPr lang="es-ES" b="1" dirty="0" smtClean="0">
              <a:latin typeface="Roboto" pitchFamily="2" charset="0"/>
              <a:ea typeface="Roboto" pitchFamily="2" charset="0"/>
            </a:endParaRPr>
          </a:p>
          <a:p>
            <a:endParaRPr lang="es-ES" b="1" dirty="0"/>
          </a:p>
          <a:p>
            <a:endParaRPr lang="es-ES" b="1" dirty="0" smtClean="0"/>
          </a:p>
        </p:txBody>
      </p:sp>
      <p:sp>
        <p:nvSpPr>
          <p:cNvPr id="14" name="Rectangle 13"/>
          <p:cNvSpPr/>
          <p:nvPr/>
        </p:nvSpPr>
        <p:spPr>
          <a:xfrm>
            <a:off x="406400" y="2546457"/>
            <a:ext cx="4572000" cy="923330"/>
          </a:xfrm>
          <a:prstGeom prst="rect">
            <a:avLst/>
          </a:prstGeom>
        </p:spPr>
        <p:txBody>
          <a:bodyPr>
            <a:spAutoFit/>
          </a:bodyPr>
          <a:lstStyle/>
          <a:p>
            <a:pPr marL="285750" indent="-285750">
              <a:buFont typeface="Arial" panose="020B0604020202020204" pitchFamily="34" charset="0"/>
              <a:buChar char="•"/>
            </a:pPr>
            <a:r>
              <a:rPr lang="en-US" dirty="0" smtClean="0">
                <a:latin typeface="Roboto" pitchFamily="2" charset="0"/>
                <a:ea typeface="Roboto" pitchFamily="2" charset="0"/>
              </a:rPr>
              <a:t>large </a:t>
            </a:r>
            <a:r>
              <a:rPr lang="en-US" dirty="0">
                <a:latin typeface="Roboto" pitchFamily="2" charset="0"/>
                <a:ea typeface="Roboto" pitchFamily="2" charset="0"/>
              </a:rPr>
              <a:t>number of </a:t>
            </a:r>
            <a:r>
              <a:rPr lang="en-US" b="1" dirty="0">
                <a:solidFill>
                  <a:schemeClr val="accent5">
                    <a:lumMod val="75000"/>
                  </a:schemeClr>
                </a:solidFill>
                <a:latin typeface="Roboto" pitchFamily="2" charset="0"/>
                <a:ea typeface="Roboto" pitchFamily="2" charset="0"/>
              </a:rPr>
              <a:t>MRI</a:t>
            </a:r>
            <a:r>
              <a:rPr lang="en-US" dirty="0">
                <a:latin typeface="Roboto" pitchFamily="2" charset="0"/>
                <a:ea typeface="Roboto" pitchFamily="2" charset="0"/>
              </a:rPr>
              <a:t> </a:t>
            </a:r>
            <a:r>
              <a:rPr lang="en-US" dirty="0" smtClean="0">
                <a:latin typeface="Roboto" pitchFamily="2" charset="0"/>
                <a:ea typeface="Roboto" pitchFamily="2" charset="0"/>
              </a:rPr>
              <a:t>slices</a:t>
            </a:r>
          </a:p>
          <a:p>
            <a:pPr marL="285750" indent="-285750">
              <a:buFont typeface="Arial" panose="020B0604020202020204" pitchFamily="34" charset="0"/>
              <a:buChar char="•"/>
            </a:pPr>
            <a:r>
              <a:rPr lang="es-ES" dirty="0" err="1">
                <a:latin typeface="Roboto" pitchFamily="2" charset="0"/>
                <a:ea typeface="Roboto" pitchFamily="2" charset="0"/>
              </a:rPr>
              <a:t>i</a:t>
            </a:r>
            <a:r>
              <a:rPr lang="es-ES" dirty="0" err="1" smtClean="0">
                <a:latin typeface="Roboto" pitchFamily="2" charset="0"/>
                <a:ea typeface="Roboto" pitchFamily="2" charset="0"/>
              </a:rPr>
              <a:t>nherent</a:t>
            </a:r>
            <a:r>
              <a:rPr lang="es-ES" dirty="0" smtClean="0">
                <a:latin typeface="Roboto" pitchFamily="2" charset="0"/>
                <a:ea typeface="Roboto" pitchFamily="2" charset="0"/>
              </a:rPr>
              <a:t> </a:t>
            </a:r>
            <a:r>
              <a:rPr lang="es-ES" dirty="0" err="1" smtClean="0">
                <a:latin typeface="Roboto" pitchFamily="2" charset="0"/>
                <a:ea typeface="Roboto" pitchFamily="2" charset="0"/>
              </a:rPr>
              <a:t>intra</a:t>
            </a:r>
            <a:r>
              <a:rPr lang="es-ES" dirty="0" smtClean="0">
                <a:latin typeface="Roboto" pitchFamily="2" charset="0"/>
                <a:ea typeface="Roboto" pitchFamily="2" charset="0"/>
              </a:rPr>
              <a:t>/inter-</a:t>
            </a:r>
            <a:r>
              <a:rPr lang="es-ES" dirty="0" err="1" smtClean="0">
                <a:latin typeface="Roboto" pitchFamily="2" charset="0"/>
                <a:ea typeface="Roboto" pitchFamily="2" charset="0"/>
              </a:rPr>
              <a:t>observer</a:t>
            </a:r>
            <a:r>
              <a:rPr lang="es-ES" dirty="0" smtClean="0">
                <a:latin typeface="Roboto" pitchFamily="2" charset="0"/>
                <a:ea typeface="Roboto" pitchFamily="2" charset="0"/>
              </a:rPr>
              <a:t> </a:t>
            </a:r>
            <a:r>
              <a:rPr lang="es-ES" dirty="0" err="1" smtClean="0">
                <a:latin typeface="Roboto" pitchFamily="2" charset="0"/>
                <a:ea typeface="Roboto" pitchFamily="2" charset="0"/>
              </a:rPr>
              <a:t>variability</a:t>
            </a:r>
            <a:r>
              <a:rPr lang="en-US" dirty="0" smtClean="0">
                <a:latin typeface="Roboto" pitchFamily="2" charset="0"/>
                <a:ea typeface="Roboto" pitchFamily="2" charset="0"/>
              </a:rPr>
              <a:t> between experts</a:t>
            </a:r>
            <a:endParaRPr lang="es-ES" dirty="0" smtClean="0">
              <a:latin typeface="Roboto" pitchFamily="2" charset="0"/>
              <a:ea typeface="Roboto" pitchFamily="2" charset="0"/>
            </a:endParaRPr>
          </a:p>
        </p:txBody>
      </p:sp>
      <p:sp>
        <p:nvSpPr>
          <p:cNvPr id="15" name="TextBox 14"/>
          <p:cNvSpPr txBox="1"/>
          <p:nvPr/>
        </p:nvSpPr>
        <p:spPr>
          <a:xfrm>
            <a:off x="503634" y="4152414"/>
            <a:ext cx="4227989"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latin typeface="Roboto" pitchFamily="2" charset="0"/>
              <a:ea typeface="Roboto" pitchFamily="2" charset="0"/>
            </a:endParaRPr>
          </a:p>
          <a:p>
            <a:pPr marL="285750" indent="-285750">
              <a:buFont typeface="Arial" panose="020B0604020202020204" pitchFamily="34" charset="0"/>
              <a:buChar char="•"/>
            </a:pPr>
            <a:r>
              <a:rPr lang="en-US" dirty="0" smtClean="0">
                <a:latin typeface="Roboto" pitchFamily="2" charset="0"/>
                <a:ea typeface="Roboto" pitchFamily="2" charset="0"/>
              </a:rPr>
              <a:t>complexity </a:t>
            </a:r>
            <a:r>
              <a:rPr lang="en-US" dirty="0">
                <a:latin typeface="Roboto" pitchFamily="2" charset="0"/>
                <a:ea typeface="Roboto" pitchFamily="2" charset="0"/>
              </a:rPr>
              <a:t>of the </a:t>
            </a:r>
            <a:r>
              <a:rPr lang="en-US" dirty="0" smtClean="0">
                <a:latin typeface="Roboto" pitchFamily="2" charset="0"/>
                <a:ea typeface="Roboto" pitchFamily="2" charset="0"/>
              </a:rPr>
              <a:t>images </a:t>
            </a:r>
          </a:p>
          <a:p>
            <a:pPr marL="285750" indent="-285750">
              <a:buFont typeface="Arial" panose="020B0604020202020204" pitchFamily="34" charset="0"/>
              <a:buChar char="•"/>
            </a:pPr>
            <a:r>
              <a:rPr lang="en-US" dirty="0" smtClean="0">
                <a:latin typeface="Roboto" pitchFamily="2" charset="0"/>
                <a:ea typeface="Roboto" pitchFamily="2" charset="0"/>
              </a:rPr>
              <a:t>lack </a:t>
            </a:r>
            <a:r>
              <a:rPr lang="en-US" dirty="0">
                <a:latin typeface="Roboto" pitchFamily="2" charset="0"/>
                <a:ea typeface="Roboto" pitchFamily="2" charset="0"/>
              </a:rPr>
              <a:t>of contrast between </a:t>
            </a:r>
            <a:r>
              <a:rPr lang="en-US" dirty="0" smtClean="0">
                <a:latin typeface="Roboto" pitchFamily="2" charset="0"/>
                <a:ea typeface="Roboto" pitchFamily="2" charset="0"/>
              </a:rPr>
              <a:t>tissues</a:t>
            </a:r>
          </a:p>
          <a:p>
            <a:pPr marL="285750" indent="-285750">
              <a:buFont typeface="Arial" panose="020B0604020202020204" pitchFamily="34" charset="0"/>
              <a:buChar char="•"/>
            </a:pPr>
            <a:r>
              <a:rPr lang="en-US" dirty="0" smtClean="0">
                <a:latin typeface="Roboto" pitchFamily="2" charset="0"/>
                <a:ea typeface="Roboto" pitchFamily="2" charset="0"/>
              </a:rPr>
              <a:t>noise</a:t>
            </a:r>
            <a:r>
              <a:rPr lang="en-US" dirty="0">
                <a:latin typeface="Roboto" pitchFamily="2" charset="0"/>
                <a:ea typeface="Roboto" pitchFamily="2" charset="0"/>
              </a:rPr>
              <a:t>, intensity </a:t>
            </a:r>
            <a:r>
              <a:rPr lang="en-US" dirty="0" err="1" smtClean="0">
                <a:latin typeface="Roboto" pitchFamily="2" charset="0"/>
                <a:ea typeface="Roboto" pitchFamily="2" charset="0"/>
              </a:rPr>
              <a:t>inhomogeneities</a:t>
            </a:r>
            <a:r>
              <a:rPr lang="en-US" dirty="0" smtClean="0">
                <a:latin typeface="Roboto" pitchFamily="2" charset="0"/>
                <a:ea typeface="Roboto" pitchFamily="2" charset="0"/>
              </a:rPr>
              <a:t> </a:t>
            </a:r>
          </a:p>
          <a:p>
            <a:pPr marL="285750" indent="-285750">
              <a:buFont typeface="Arial" panose="020B0604020202020204" pitchFamily="34" charset="0"/>
              <a:buChar char="•"/>
            </a:pPr>
            <a:r>
              <a:rPr lang="en-US" dirty="0" smtClean="0">
                <a:latin typeface="Roboto" pitchFamily="2" charset="0"/>
                <a:ea typeface="Roboto" pitchFamily="2" charset="0"/>
              </a:rPr>
              <a:t>partial </a:t>
            </a:r>
            <a:r>
              <a:rPr lang="en-US" dirty="0">
                <a:latin typeface="Roboto" pitchFamily="2" charset="0"/>
                <a:ea typeface="Roboto" pitchFamily="2" charset="0"/>
              </a:rPr>
              <a:t>volume </a:t>
            </a:r>
            <a:r>
              <a:rPr lang="en-US" dirty="0" smtClean="0">
                <a:latin typeface="Roboto" pitchFamily="2" charset="0"/>
                <a:ea typeface="Roboto" pitchFamily="2" charset="0"/>
              </a:rPr>
              <a:t>effects</a:t>
            </a:r>
          </a:p>
          <a:p>
            <a:pPr marL="285750" indent="-285750">
              <a:buFont typeface="Arial" panose="020B0604020202020204" pitchFamily="34" charset="0"/>
              <a:buChar char="•"/>
            </a:pPr>
            <a:r>
              <a:rPr lang="es-ES" dirty="0" err="1">
                <a:latin typeface="Roboto" pitchFamily="2" charset="0"/>
                <a:ea typeface="Roboto" pitchFamily="2" charset="0"/>
              </a:rPr>
              <a:t>t</a:t>
            </a:r>
            <a:r>
              <a:rPr lang="es-ES" dirty="0" err="1" smtClean="0">
                <a:latin typeface="Roboto" pitchFamily="2" charset="0"/>
                <a:ea typeface="Roboto" pitchFamily="2" charset="0"/>
              </a:rPr>
              <a:t>he</a:t>
            </a:r>
            <a:r>
              <a:rPr lang="es-ES" dirty="0" smtClean="0">
                <a:latin typeface="Roboto" pitchFamily="2" charset="0"/>
                <a:ea typeface="Roboto" pitchFamily="2" charset="0"/>
              </a:rPr>
              <a:t> </a:t>
            </a:r>
            <a:r>
              <a:rPr lang="es-ES" dirty="0" err="1" smtClean="0">
                <a:latin typeface="Roboto" pitchFamily="2" charset="0"/>
                <a:ea typeface="Roboto" pitchFamily="2" charset="0"/>
              </a:rPr>
              <a:t>presence</a:t>
            </a:r>
            <a:r>
              <a:rPr lang="es-ES" dirty="0" smtClean="0">
                <a:latin typeface="Roboto" pitchFamily="2" charset="0"/>
                <a:ea typeface="Roboto" pitchFamily="2" charset="0"/>
              </a:rPr>
              <a:t> of </a:t>
            </a:r>
            <a:r>
              <a:rPr lang="es-ES" b="1" dirty="0" smtClean="0">
                <a:solidFill>
                  <a:schemeClr val="accent5">
                    <a:lumMod val="75000"/>
                  </a:schemeClr>
                </a:solidFill>
                <a:latin typeface="Roboto" pitchFamily="2" charset="0"/>
                <a:ea typeface="Roboto" pitchFamily="2" charset="0"/>
              </a:rPr>
              <a:t>WM</a:t>
            </a:r>
            <a:r>
              <a:rPr lang="es-ES" dirty="0" smtClean="0">
                <a:latin typeface="Roboto" pitchFamily="2" charset="0"/>
                <a:ea typeface="Roboto" pitchFamily="2" charset="0"/>
              </a:rPr>
              <a:t> </a:t>
            </a:r>
            <a:r>
              <a:rPr lang="es-ES" b="1" dirty="0" err="1" smtClean="0">
                <a:solidFill>
                  <a:schemeClr val="accent5">
                    <a:lumMod val="75000"/>
                  </a:schemeClr>
                </a:solidFill>
                <a:latin typeface="Roboto" pitchFamily="2" charset="0"/>
                <a:ea typeface="Roboto" pitchFamily="2" charset="0"/>
              </a:rPr>
              <a:t>lesions</a:t>
            </a:r>
            <a:endParaRPr lang="en-US" b="1" dirty="0" smtClean="0">
              <a:solidFill>
                <a:schemeClr val="accent5">
                  <a:lumMod val="75000"/>
                </a:schemeClr>
              </a:solidFill>
              <a:latin typeface="Roboto" pitchFamily="2" charset="0"/>
              <a:ea typeface="Roboto" pitchFamily="2" charset="0"/>
            </a:endParaRPr>
          </a:p>
          <a:p>
            <a:endParaRPr lang="en-US" dirty="0">
              <a:latin typeface="Roboto" pitchFamily="2" charset="0"/>
              <a:ea typeface="Roboto" pitchFamily="2" charset="0"/>
            </a:endParaRPr>
          </a:p>
        </p:txBody>
      </p:sp>
      <p:sp>
        <p:nvSpPr>
          <p:cNvPr id="2" name="Slide Number Placeholder 1"/>
          <p:cNvSpPr>
            <a:spLocks noGrp="1"/>
          </p:cNvSpPr>
          <p:nvPr>
            <p:ph type="sldNum" sz="quarter" idx="12"/>
          </p:nvPr>
        </p:nvSpPr>
        <p:spPr/>
        <p:txBody>
          <a:bodyPr/>
          <a:lstStyle/>
          <a:p>
            <a:fld id="{227F3176-F9F6-45D0-9446-6BF35B4A50FB}" type="slidenum">
              <a:rPr lang="en-US" smtClean="0"/>
              <a:pPr/>
              <a:t>8</a:t>
            </a:fld>
            <a:r>
              <a:rPr lang="en-US" smtClean="0"/>
              <a:t> / 75</a:t>
            </a:r>
            <a:endParaRPr lang="en-US" dirty="0"/>
          </a:p>
        </p:txBody>
      </p:sp>
    </p:spTree>
    <p:extLst>
      <p:ext uri="{BB962C8B-B14F-4D97-AF65-F5344CB8AC3E}">
        <p14:creationId xmlns:p14="http://schemas.microsoft.com/office/powerpoint/2010/main" val="75699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0" presetClass="exit" presetSubtype="0" fill="hold"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7454861" cy="523220"/>
          </a:xfrm>
          <a:prstGeom prst="rect">
            <a:avLst/>
          </a:prstGeom>
          <a:noFill/>
        </p:spPr>
        <p:txBody>
          <a:bodyPr wrap="none" rtlCol="0">
            <a:spAutoFit/>
          </a:bodyPr>
          <a:lstStyle/>
          <a:p>
            <a:r>
              <a:rPr lang="es-ES" sz="2800" b="1" dirty="0">
                <a:latin typeface="Roboto" pitchFamily="2" charset="0"/>
                <a:ea typeface="Roboto" pitchFamily="2" charset="0"/>
              </a:rPr>
              <a:t>2</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Effect</a:t>
            </a:r>
            <a:r>
              <a:rPr lang="es-ES" sz="2800" b="1" dirty="0" smtClean="0">
                <a:latin typeface="Roboto" pitchFamily="2" charset="0"/>
                <a:ea typeface="Roboto" pitchFamily="2" charset="0"/>
              </a:rPr>
              <a:t> of WM </a:t>
            </a:r>
            <a:r>
              <a:rPr lang="es-ES" sz="2800" b="1" dirty="0" err="1" smtClean="0">
                <a:latin typeface="Roboto" pitchFamily="2" charset="0"/>
                <a:ea typeface="Roboto" pitchFamily="2" charset="0"/>
              </a:rPr>
              <a:t>lesions</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supplementary</a:t>
            </a:r>
            <a:r>
              <a:rPr lang="es-ES" sz="2800" b="1" dirty="0" smtClean="0">
                <a:latin typeface="Roboto" pitchFamily="2" charset="0"/>
                <a:ea typeface="Roboto" pitchFamily="2" charset="0"/>
              </a:rPr>
              <a:t> data)</a:t>
            </a:r>
            <a:endParaRPr lang="en-US" sz="2800" b="1" dirty="0">
              <a:latin typeface="Roboto" pitchFamily="2" charset="0"/>
              <a:ea typeface="Roboto" pitchFamily="2" charset="0"/>
            </a:endParaRPr>
          </a:p>
        </p:txBody>
      </p:sp>
      <p:sp>
        <p:nvSpPr>
          <p:cNvPr id="8" name="Rectangle 7"/>
          <p:cNvSpPr/>
          <p:nvPr/>
        </p:nvSpPr>
        <p:spPr>
          <a:xfrm>
            <a:off x="152400" y="999242"/>
            <a:ext cx="1075936" cy="369332"/>
          </a:xfrm>
          <a:prstGeom prst="rect">
            <a:avLst/>
          </a:prstGeom>
        </p:spPr>
        <p:txBody>
          <a:bodyPr wrap="none">
            <a:spAutoFit/>
          </a:bodyPr>
          <a:lstStyle/>
          <a:p>
            <a:r>
              <a:rPr lang="es-ES" b="1" dirty="0" err="1" smtClean="0">
                <a:latin typeface="Roboto" pitchFamily="2" charset="0"/>
                <a:ea typeface="Roboto" pitchFamily="2" charset="0"/>
              </a:rPr>
              <a:t>Results</a:t>
            </a:r>
            <a:r>
              <a:rPr lang="es-ES" dirty="0" smtClean="0">
                <a:latin typeface="Roboto" pitchFamily="2" charset="0"/>
                <a:ea typeface="Roboto" pitchFamily="2" charset="0"/>
              </a:rPr>
              <a:t>: </a:t>
            </a:r>
            <a:endParaRPr lang="es-ES" b="1" dirty="0">
              <a:latin typeface="Roboto" pitchFamily="2" charset="0"/>
              <a:ea typeface="Roboto" pitchFamily="2" charset="0"/>
            </a:endParaRPr>
          </a:p>
        </p:txBody>
      </p:sp>
      <p:sp>
        <p:nvSpPr>
          <p:cNvPr id="6" name="Rectangle 5"/>
          <p:cNvSpPr/>
          <p:nvPr/>
        </p:nvSpPr>
        <p:spPr>
          <a:xfrm>
            <a:off x="-279400" y="1450749"/>
            <a:ext cx="8794750" cy="646331"/>
          </a:xfrm>
          <a:prstGeom prst="rect">
            <a:avLst/>
          </a:prstGeom>
        </p:spPr>
        <p:txBody>
          <a:bodyPr wrap="square">
            <a:spAutoFit/>
          </a:bodyPr>
          <a:lstStyle/>
          <a:p>
            <a:pPr lvl="1"/>
            <a:r>
              <a:rPr lang="es-ES" dirty="0">
                <a:latin typeface="Roboto" pitchFamily="2" charset="0"/>
                <a:ea typeface="Roboto" pitchFamily="2" charset="0"/>
              </a:rPr>
              <a:t>% </a:t>
            </a:r>
            <a:r>
              <a:rPr lang="es-ES" dirty="0" smtClean="0">
                <a:latin typeface="Roboto" pitchFamily="2" charset="0"/>
                <a:ea typeface="Roboto" pitchFamily="2" charset="0"/>
              </a:rPr>
              <a:t>of </a:t>
            </a:r>
            <a:r>
              <a:rPr lang="es-ES" b="1" dirty="0" smtClean="0">
                <a:latin typeface="Roboto" pitchFamily="2" charset="0"/>
                <a:ea typeface="Roboto" pitchFamily="2" charset="0"/>
              </a:rPr>
              <a:t>WM </a:t>
            </a:r>
            <a:r>
              <a:rPr lang="es-ES" b="1" dirty="0" err="1">
                <a:latin typeface="Roboto" pitchFamily="2" charset="0"/>
                <a:ea typeface="Roboto" pitchFamily="2" charset="0"/>
              </a:rPr>
              <a:t>lesion</a:t>
            </a:r>
            <a:r>
              <a:rPr lang="es-ES" b="1" dirty="0">
                <a:latin typeface="Roboto" pitchFamily="2" charset="0"/>
                <a:ea typeface="Roboto" pitchFamily="2" charset="0"/>
              </a:rPr>
              <a:t> </a:t>
            </a:r>
            <a:r>
              <a:rPr lang="es-ES" b="1" dirty="0" err="1">
                <a:latin typeface="Roboto" pitchFamily="2" charset="0"/>
                <a:ea typeface="Roboto" pitchFamily="2" charset="0"/>
              </a:rPr>
              <a:t>voxels</a:t>
            </a:r>
            <a:r>
              <a:rPr lang="es-ES" b="1" dirty="0">
                <a:latin typeface="Roboto" pitchFamily="2" charset="0"/>
                <a:ea typeface="Roboto" pitchFamily="2" charset="0"/>
              </a:rPr>
              <a:t> </a:t>
            </a:r>
            <a:r>
              <a:rPr lang="es-ES" dirty="0">
                <a:latin typeface="Roboto" pitchFamily="2" charset="0"/>
                <a:ea typeface="Roboto" pitchFamily="2" charset="0"/>
              </a:rPr>
              <a:t> </a:t>
            </a:r>
            <a:r>
              <a:rPr lang="es-ES" dirty="0" err="1">
                <a:latin typeface="Roboto" pitchFamily="2" charset="0"/>
                <a:ea typeface="Roboto" pitchFamily="2" charset="0"/>
              </a:rPr>
              <a:t>classified</a:t>
            </a:r>
            <a:r>
              <a:rPr lang="es-ES" dirty="0">
                <a:latin typeface="Roboto" pitchFamily="2" charset="0"/>
                <a:ea typeface="Roboto" pitchFamily="2" charset="0"/>
              </a:rPr>
              <a:t> </a:t>
            </a:r>
            <a:r>
              <a:rPr lang="es-ES" b="1" dirty="0" smtClean="0">
                <a:latin typeface="Roboto" pitchFamily="2" charset="0"/>
                <a:ea typeface="Roboto" pitchFamily="2" charset="0"/>
              </a:rPr>
              <a:t>as GM </a:t>
            </a:r>
            <a:r>
              <a:rPr lang="es-ES" b="1" dirty="0" err="1" smtClean="0">
                <a:latin typeface="Roboto" pitchFamily="2" charset="0"/>
                <a:ea typeface="Roboto" pitchFamily="2" charset="0"/>
              </a:rPr>
              <a:t>or</a:t>
            </a:r>
            <a:r>
              <a:rPr lang="es-ES" b="1" dirty="0" smtClean="0">
                <a:latin typeface="Roboto" pitchFamily="2" charset="0"/>
                <a:ea typeface="Roboto" pitchFamily="2" charset="0"/>
              </a:rPr>
              <a:t> WM </a:t>
            </a:r>
            <a:r>
              <a:rPr lang="es-ES" dirty="0" err="1" smtClean="0">
                <a:latin typeface="Roboto" pitchFamily="2" charset="0"/>
                <a:ea typeface="Roboto" pitchFamily="2" charset="0"/>
              </a:rPr>
              <a:t>between</a:t>
            </a:r>
            <a:r>
              <a:rPr lang="es-ES" dirty="0" smtClean="0">
                <a:latin typeface="Roboto" pitchFamily="2" charset="0"/>
                <a:ea typeface="Roboto" pitchFamily="2" charset="0"/>
              </a:rPr>
              <a:t> </a:t>
            </a:r>
            <a:r>
              <a:rPr lang="es-ES" b="1" dirty="0">
                <a:solidFill>
                  <a:schemeClr val="accent5">
                    <a:lumMod val="75000"/>
                  </a:schemeClr>
                </a:solidFill>
                <a:latin typeface="Roboto" pitchFamily="2" charset="0"/>
                <a:ea typeface="Roboto" pitchFamily="2" charset="0"/>
              </a:rPr>
              <a:t>Original</a:t>
            </a:r>
            <a:r>
              <a:rPr lang="es-ES" i="1" dirty="0">
                <a:latin typeface="Roboto" pitchFamily="2" charset="0"/>
                <a:ea typeface="Roboto" pitchFamily="2" charset="0"/>
              </a:rPr>
              <a:t> </a:t>
            </a:r>
            <a:r>
              <a:rPr lang="es-ES" dirty="0">
                <a:latin typeface="Roboto" pitchFamily="2" charset="0"/>
                <a:ea typeface="Roboto" pitchFamily="2" charset="0"/>
              </a:rPr>
              <a:t>and </a:t>
            </a:r>
            <a:r>
              <a:rPr lang="es-ES" b="1" dirty="0" err="1">
                <a:solidFill>
                  <a:schemeClr val="accent5">
                    <a:lumMod val="75000"/>
                  </a:schemeClr>
                </a:solidFill>
                <a:latin typeface="Roboto" pitchFamily="2" charset="0"/>
                <a:ea typeface="Roboto" pitchFamily="2" charset="0"/>
              </a:rPr>
              <a:t>Masked</a:t>
            </a:r>
            <a:r>
              <a:rPr lang="es-ES" i="1" dirty="0">
                <a:latin typeface="Roboto" pitchFamily="2" charset="0"/>
                <a:ea typeface="Roboto" pitchFamily="2" charset="0"/>
              </a:rPr>
              <a:t> </a:t>
            </a:r>
            <a:r>
              <a:rPr lang="es-ES" dirty="0" err="1" smtClean="0">
                <a:latin typeface="Roboto" pitchFamily="2" charset="0"/>
                <a:ea typeface="Roboto" pitchFamily="2" charset="0"/>
              </a:rPr>
              <a:t>images</a:t>
            </a:r>
            <a:r>
              <a:rPr lang="es-ES" dirty="0" smtClean="0">
                <a:latin typeface="Roboto" pitchFamily="2" charset="0"/>
                <a:ea typeface="Roboto" pitchFamily="2" charset="0"/>
              </a:rPr>
              <a:t>:</a:t>
            </a:r>
            <a:endParaRPr lang="es-ES" dirty="0">
              <a:latin typeface="Roboto" pitchFamily="2" charset="0"/>
              <a:ea typeface="Roboto" pitchFamily="2" charset="0"/>
            </a:endParaRPr>
          </a:p>
        </p:txBody>
      </p:sp>
      <p:grpSp>
        <p:nvGrpSpPr>
          <p:cNvPr id="13" name="Group 12"/>
          <p:cNvGrpSpPr/>
          <p:nvPr/>
        </p:nvGrpSpPr>
        <p:grpSpPr>
          <a:xfrm>
            <a:off x="3821430" y="2339091"/>
            <a:ext cx="5170170" cy="3717258"/>
            <a:chOff x="3821430" y="2339091"/>
            <a:chExt cx="5170170" cy="3717258"/>
          </a:xfrm>
        </p:grpSpPr>
        <p:pic>
          <p:nvPicPr>
            <p:cNvPr id="9" name="Picture 8"/>
            <p:cNvPicPr>
              <a:picLocks noChangeAspect="1"/>
            </p:cNvPicPr>
            <p:nvPr/>
          </p:nvPicPr>
          <p:blipFill>
            <a:blip r:embed="rId3"/>
            <a:stretch>
              <a:fillRect/>
            </a:stretch>
          </p:blipFill>
          <p:spPr>
            <a:xfrm>
              <a:off x="4345322" y="2339091"/>
              <a:ext cx="4468313" cy="2468743"/>
            </a:xfrm>
            <a:prstGeom prst="rect">
              <a:avLst/>
            </a:prstGeom>
          </p:spPr>
        </p:pic>
        <p:sp>
          <p:nvSpPr>
            <p:cNvPr id="10" name="Rectangle 9"/>
            <p:cNvSpPr/>
            <p:nvPr/>
          </p:nvSpPr>
          <p:spPr>
            <a:xfrm>
              <a:off x="3821430" y="4856020"/>
              <a:ext cx="5170170" cy="1200329"/>
            </a:xfrm>
            <a:prstGeom prst="rect">
              <a:avLst/>
            </a:prstGeom>
          </p:spPr>
          <p:txBody>
            <a:bodyPr wrap="square">
              <a:spAutoFit/>
            </a:bodyPr>
            <a:lstStyle/>
            <a:p>
              <a:pPr lvl="1"/>
              <a:r>
                <a:rPr lang="en-US" sz="1200" i="1" dirty="0">
                  <a:ea typeface="Roboto" pitchFamily="2" charset="0"/>
                </a:rPr>
                <a:t>Classification output returned by each segmentation method on the same image. (a) T1-w scan. (b) Zoomed part of the scan with lesions outlined in red. Brain tissue segmentation outputs also with lesions outlined for (c) ANN, (d) FCM, (e) FANTASM, (f) FAST, (g) SPM5, and (h) SPM8. On images (c-h), segmented GM tissue is represented in gray, WM in white and CSF in black. </a:t>
              </a:r>
              <a:endParaRPr lang="es-ES" sz="1200" i="1" dirty="0">
                <a:ea typeface="Roboto" pitchFamily="2" charset="0"/>
              </a:endParaRPr>
            </a:p>
          </p:txBody>
        </p:sp>
      </p:grpSp>
      <p:grpSp>
        <p:nvGrpSpPr>
          <p:cNvPr id="12" name="Group 11"/>
          <p:cNvGrpSpPr/>
          <p:nvPr/>
        </p:nvGrpSpPr>
        <p:grpSpPr>
          <a:xfrm>
            <a:off x="-62865" y="2526841"/>
            <a:ext cx="4495800" cy="2955018"/>
            <a:chOff x="-62865" y="2526841"/>
            <a:chExt cx="4495800" cy="2955018"/>
          </a:xfrm>
        </p:grpSpPr>
        <p:pic>
          <p:nvPicPr>
            <p:cNvPr id="5" name="Picture 4"/>
            <p:cNvPicPr>
              <a:picLocks noChangeAspect="1"/>
            </p:cNvPicPr>
            <p:nvPr/>
          </p:nvPicPr>
          <p:blipFill>
            <a:blip r:embed="rId4"/>
            <a:stretch>
              <a:fillRect/>
            </a:stretch>
          </p:blipFill>
          <p:spPr>
            <a:xfrm>
              <a:off x="-62865" y="2526841"/>
              <a:ext cx="4495800" cy="2093244"/>
            </a:xfrm>
            <a:prstGeom prst="rect">
              <a:avLst/>
            </a:prstGeom>
          </p:spPr>
        </p:pic>
        <p:sp>
          <p:nvSpPr>
            <p:cNvPr id="11" name="Rectangle 10"/>
            <p:cNvSpPr/>
            <p:nvPr/>
          </p:nvSpPr>
          <p:spPr>
            <a:xfrm>
              <a:off x="6350" y="4620085"/>
              <a:ext cx="4111625" cy="861774"/>
            </a:xfrm>
            <a:prstGeom prst="rect">
              <a:avLst/>
            </a:prstGeom>
          </p:spPr>
          <p:txBody>
            <a:bodyPr wrap="square">
              <a:spAutoFit/>
            </a:bodyPr>
            <a:lstStyle/>
            <a:p>
              <a:pPr lvl="1"/>
              <a:r>
                <a:rPr lang="en-US" sz="1200" i="1" dirty="0" smtClean="0">
                  <a:ea typeface="Roboto" pitchFamily="2" charset="0"/>
                </a:rPr>
                <a:t>Percentage  </a:t>
              </a:r>
              <a:r>
                <a:rPr lang="en-US" sz="1200" i="1" dirty="0">
                  <a:ea typeface="Roboto" pitchFamily="2" charset="0"/>
                </a:rPr>
                <a:t>µ </a:t>
              </a:r>
              <a:r>
                <a:rPr lang="es-ES" sz="1200" i="1" dirty="0">
                  <a:ea typeface="Roboto" pitchFamily="2" charset="0"/>
                </a:rPr>
                <a:t>± </a:t>
              </a:r>
              <a:r>
                <a:rPr lang="el-GR" sz="1200" i="1" dirty="0" smtClean="0">
                  <a:ea typeface="Roboto" pitchFamily="2" charset="0"/>
                </a:rPr>
                <a:t>σ</a:t>
              </a:r>
              <a:r>
                <a:rPr lang="en-US" sz="1200" b="1" i="1" dirty="0" smtClean="0">
                  <a:ea typeface="Roboto" pitchFamily="2" charset="0"/>
                </a:rPr>
                <a:t> </a:t>
              </a:r>
              <a:r>
                <a:rPr lang="en-US" sz="1200" i="1" dirty="0" smtClean="0">
                  <a:ea typeface="Roboto" pitchFamily="2" charset="0"/>
                </a:rPr>
                <a:t>of </a:t>
              </a:r>
              <a:r>
                <a:rPr lang="en-US" sz="1200" i="1" dirty="0">
                  <a:ea typeface="Roboto" pitchFamily="2" charset="0"/>
                </a:rPr>
                <a:t>voxels in WML regions having been classified as GM (Fig top) and WM (Fig bottom) for each segmentation method and hospital </a:t>
              </a:r>
              <a:r>
                <a:rPr lang="en-US" sz="1200" b="1" i="1" dirty="0">
                  <a:ea typeface="Roboto" pitchFamily="2" charset="0"/>
                </a:rPr>
                <a:t>H1</a:t>
              </a:r>
              <a:r>
                <a:rPr lang="en-US" sz="1200" i="1" dirty="0">
                  <a:ea typeface="Roboto" pitchFamily="2" charset="0"/>
                </a:rPr>
                <a:t> (⋄), </a:t>
              </a:r>
              <a:r>
                <a:rPr lang="en-US" sz="1200" b="1" i="1" dirty="0" smtClean="0">
                  <a:ea typeface="Roboto" pitchFamily="2" charset="0"/>
                </a:rPr>
                <a:t>H2</a:t>
              </a:r>
              <a:r>
                <a:rPr lang="en-US" sz="1200" i="1" dirty="0" smtClean="0">
                  <a:ea typeface="Roboto" pitchFamily="2" charset="0"/>
                </a:rPr>
                <a:t> </a:t>
              </a:r>
              <a:r>
                <a:rPr lang="en-US" sz="1200" i="1" dirty="0">
                  <a:ea typeface="Roboto" pitchFamily="2" charset="0"/>
                </a:rPr>
                <a:t>(□) </a:t>
              </a:r>
              <a:r>
                <a:rPr lang="en-US" sz="1200" i="1" dirty="0" smtClean="0">
                  <a:ea typeface="Roboto" pitchFamily="2" charset="0"/>
                </a:rPr>
                <a:t>and </a:t>
              </a:r>
              <a:r>
                <a:rPr lang="en-US" sz="1200" b="1" i="1" dirty="0">
                  <a:ea typeface="Roboto" pitchFamily="2" charset="0"/>
                </a:rPr>
                <a:t>H3</a:t>
              </a:r>
              <a:r>
                <a:rPr lang="en-US" sz="1200" i="1" dirty="0">
                  <a:ea typeface="Roboto" pitchFamily="2" charset="0"/>
                </a:rPr>
                <a:t> </a:t>
              </a:r>
              <a:r>
                <a:rPr lang="en-US" sz="1200" i="1" dirty="0" smtClean="0">
                  <a:ea typeface="Roboto" pitchFamily="2" charset="0"/>
                </a:rPr>
                <a:t>(o) </a:t>
              </a:r>
              <a:endParaRPr lang="es-ES" sz="1200" i="1" dirty="0">
                <a:ea typeface="Roboto" pitchFamily="2" charset="0"/>
              </a:endParaRPr>
            </a:p>
          </p:txBody>
        </p:sp>
      </p:grpSp>
      <p:grpSp>
        <p:nvGrpSpPr>
          <p:cNvPr id="15" name="Group 14"/>
          <p:cNvGrpSpPr/>
          <p:nvPr/>
        </p:nvGrpSpPr>
        <p:grpSpPr>
          <a:xfrm>
            <a:off x="-30480" y="3860929"/>
            <a:ext cx="4056062" cy="369332"/>
            <a:chOff x="-30480" y="3860929"/>
            <a:chExt cx="4056062" cy="369332"/>
          </a:xfrm>
        </p:grpSpPr>
        <p:cxnSp>
          <p:nvCxnSpPr>
            <p:cNvPr id="7" name="Straight Connector 6"/>
            <p:cNvCxnSpPr/>
            <p:nvPr/>
          </p:nvCxnSpPr>
          <p:spPr>
            <a:xfrm flipV="1">
              <a:off x="344487" y="4030355"/>
              <a:ext cx="3681095" cy="15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480" y="3860929"/>
              <a:ext cx="445956" cy="369332"/>
            </a:xfrm>
            <a:prstGeom prst="rect">
              <a:avLst/>
            </a:prstGeom>
            <a:noFill/>
          </p:spPr>
          <p:txBody>
            <a:bodyPr wrap="none" rtlCol="0">
              <a:spAutoFit/>
            </a:bodyPr>
            <a:lstStyle/>
            <a:p>
              <a:r>
                <a:rPr lang="es-ES" b="1" dirty="0" smtClean="0">
                  <a:solidFill>
                    <a:srgbClr val="FF0000"/>
                  </a:solidFill>
                </a:rPr>
                <a:t>H1</a:t>
              </a:r>
              <a:endParaRPr lang="en-US" b="1" dirty="0">
                <a:solidFill>
                  <a:srgbClr val="FF0000"/>
                </a:solidFill>
              </a:endParaRPr>
            </a:p>
          </p:txBody>
        </p:sp>
      </p:grpSp>
      <p:grpSp>
        <p:nvGrpSpPr>
          <p:cNvPr id="17" name="Group 16"/>
          <p:cNvGrpSpPr/>
          <p:nvPr/>
        </p:nvGrpSpPr>
        <p:grpSpPr>
          <a:xfrm>
            <a:off x="-30480" y="3814122"/>
            <a:ext cx="4056062" cy="369332"/>
            <a:chOff x="-30480" y="3860929"/>
            <a:chExt cx="4056062" cy="369332"/>
          </a:xfrm>
        </p:grpSpPr>
        <p:cxnSp>
          <p:nvCxnSpPr>
            <p:cNvPr id="18" name="Straight Connector 17"/>
            <p:cNvCxnSpPr/>
            <p:nvPr/>
          </p:nvCxnSpPr>
          <p:spPr>
            <a:xfrm flipV="1">
              <a:off x="344487" y="4030355"/>
              <a:ext cx="3681095" cy="1524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480" y="3860929"/>
              <a:ext cx="447558" cy="369332"/>
            </a:xfrm>
            <a:prstGeom prst="rect">
              <a:avLst/>
            </a:prstGeom>
            <a:noFill/>
          </p:spPr>
          <p:txBody>
            <a:bodyPr wrap="none" rtlCol="0">
              <a:spAutoFit/>
            </a:bodyPr>
            <a:lstStyle/>
            <a:p>
              <a:r>
                <a:rPr lang="es-ES" b="1" dirty="0" smtClean="0">
                  <a:solidFill>
                    <a:schemeClr val="accent5">
                      <a:lumMod val="75000"/>
                    </a:schemeClr>
                  </a:solidFill>
                </a:rPr>
                <a:t>H2</a:t>
              </a:r>
              <a:endParaRPr lang="en-US" b="1" dirty="0">
                <a:solidFill>
                  <a:schemeClr val="accent5">
                    <a:lumMod val="75000"/>
                  </a:schemeClr>
                </a:solidFill>
              </a:endParaRPr>
            </a:p>
          </p:txBody>
        </p:sp>
      </p:grpSp>
      <p:grpSp>
        <p:nvGrpSpPr>
          <p:cNvPr id="20" name="Group 19"/>
          <p:cNvGrpSpPr/>
          <p:nvPr/>
        </p:nvGrpSpPr>
        <p:grpSpPr>
          <a:xfrm>
            <a:off x="-30480" y="3668643"/>
            <a:ext cx="4056062" cy="369332"/>
            <a:chOff x="-30480" y="3860929"/>
            <a:chExt cx="4056062" cy="369332"/>
          </a:xfrm>
        </p:grpSpPr>
        <p:cxnSp>
          <p:nvCxnSpPr>
            <p:cNvPr id="21" name="Straight Connector 20"/>
            <p:cNvCxnSpPr/>
            <p:nvPr/>
          </p:nvCxnSpPr>
          <p:spPr>
            <a:xfrm flipV="1">
              <a:off x="344487" y="4030355"/>
              <a:ext cx="3681095" cy="1524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480" y="3860929"/>
              <a:ext cx="447558" cy="369332"/>
            </a:xfrm>
            <a:prstGeom prst="rect">
              <a:avLst/>
            </a:prstGeom>
            <a:noFill/>
          </p:spPr>
          <p:txBody>
            <a:bodyPr wrap="none" rtlCol="0">
              <a:spAutoFit/>
            </a:bodyPr>
            <a:lstStyle/>
            <a:p>
              <a:r>
                <a:rPr lang="es-ES" b="1" dirty="0" smtClean="0">
                  <a:solidFill>
                    <a:srgbClr val="00B050"/>
                  </a:solidFill>
                </a:rPr>
                <a:t>H3</a:t>
              </a:r>
              <a:endParaRPr lang="en-US" b="1" dirty="0">
                <a:solidFill>
                  <a:srgbClr val="00B050"/>
                </a:solidFill>
              </a:endParaRPr>
            </a:p>
          </p:txBody>
        </p:sp>
      </p:grpSp>
      <p:sp>
        <p:nvSpPr>
          <p:cNvPr id="4" name="Slide Number Placeholder 3"/>
          <p:cNvSpPr>
            <a:spLocks noGrp="1"/>
          </p:cNvSpPr>
          <p:nvPr>
            <p:ph type="sldNum" sz="quarter" idx="12"/>
          </p:nvPr>
        </p:nvSpPr>
        <p:spPr/>
        <p:txBody>
          <a:bodyPr/>
          <a:lstStyle/>
          <a:p>
            <a:fld id="{227F3176-F9F6-45D0-9446-6BF35B4A50FB}" type="slidenum">
              <a:rPr lang="en-US" smtClean="0"/>
              <a:pPr/>
              <a:t>80</a:t>
            </a:fld>
            <a:r>
              <a:rPr lang="en-US" smtClean="0"/>
              <a:t> / 75</a:t>
            </a:r>
            <a:endParaRPr lang="en-US" dirty="0"/>
          </a:p>
        </p:txBody>
      </p:sp>
    </p:spTree>
    <p:extLst>
      <p:ext uri="{BB962C8B-B14F-4D97-AF65-F5344CB8AC3E}">
        <p14:creationId xmlns:p14="http://schemas.microsoft.com/office/powerpoint/2010/main" val="204199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5"/>
                                        </p:tgtEl>
                                      </p:cBhvr>
                                    </p:animEffect>
                                    <p:set>
                                      <p:cBhvr>
                                        <p:cTn id="11" dur="1" fill="hold">
                                          <p:stCondLst>
                                            <p:cond delay="499"/>
                                          </p:stCondLst>
                                        </p:cTn>
                                        <p:tgtEl>
                                          <p:spTgt spid="15"/>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981398" cy="523220"/>
          </a:xfrm>
          <a:prstGeom prst="rect">
            <a:avLst/>
          </a:prstGeom>
          <a:noFill/>
        </p:spPr>
        <p:txBody>
          <a:bodyPr wrap="none" rtlCol="0">
            <a:spAutoFit/>
          </a:bodyPr>
          <a:lstStyle/>
          <a:p>
            <a:r>
              <a:rPr lang="es-ES" sz="2800" b="1" dirty="0">
                <a:latin typeface="Roboto" pitchFamily="2" charset="0"/>
                <a:ea typeface="Roboto" pitchFamily="2" charset="0"/>
              </a:rPr>
              <a:t>4</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supp</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4" name="Rectangle 3"/>
          <p:cNvSpPr/>
          <p:nvPr/>
        </p:nvSpPr>
        <p:spPr>
          <a:xfrm>
            <a:off x="147941" y="923545"/>
            <a:ext cx="8326482" cy="369332"/>
          </a:xfrm>
          <a:prstGeom prst="rect">
            <a:avLst/>
          </a:prstGeom>
        </p:spPr>
        <p:txBody>
          <a:bodyPr wrap="square">
            <a:spAutoFit/>
          </a:bodyPr>
          <a:lstStyle/>
          <a:p>
            <a:r>
              <a:rPr lang="es-ES" b="1" dirty="0" err="1" smtClean="0">
                <a:latin typeface="Roboto" pitchFamily="2" charset="0"/>
                <a:ea typeface="Roboto" pitchFamily="2" charset="0"/>
              </a:rPr>
              <a:t>Additional</a:t>
            </a:r>
            <a:r>
              <a:rPr lang="es-ES" b="1" dirty="0" smtClean="0">
                <a:latin typeface="Roboto" pitchFamily="2" charset="0"/>
                <a:ea typeface="Roboto" pitchFamily="2" charset="0"/>
              </a:rPr>
              <a:t> data:</a:t>
            </a:r>
            <a:endParaRPr lang="es-ES" b="1" dirty="0">
              <a:latin typeface="Roboto" pitchFamily="2" charset="0"/>
              <a:ea typeface="Roboto" pitchFamily="2" charset="0"/>
            </a:endParaRPr>
          </a:p>
        </p:txBody>
      </p:sp>
      <p:pic>
        <p:nvPicPr>
          <p:cNvPr id="5" name="Picture 4"/>
          <p:cNvPicPr>
            <a:picLocks noChangeAspect="1"/>
          </p:cNvPicPr>
          <p:nvPr/>
        </p:nvPicPr>
        <p:blipFill>
          <a:blip r:embed="rId2"/>
          <a:stretch>
            <a:fillRect/>
          </a:stretch>
        </p:blipFill>
        <p:spPr>
          <a:xfrm>
            <a:off x="147941" y="1483360"/>
            <a:ext cx="8771386" cy="5154748"/>
          </a:xfrm>
          <a:prstGeom prst="rect">
            <a:avLst/>
          </a:prstGeom>
        </p:spPr>
      </p:pic>
    </p:spTree>
    <p:extLst>
      <p:ext uri="{BB962C8B-B14F-4D97-AF65-F5344CB8AC3E}">
        <p14:creationId xmlns:p14="http://schemas.microsoft.com/office/powerpoint/2010/main" val="14757015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981398" cy="523220"/>
          </a:xfrm>
          <a:prstGeom prst="rect">
            <a:avLst/>
          </a:prstGeom>
          <a:noFill/>
        </p:spPr>
        <p:txBody>
          <a:bodyPr wrap="none" rtlCol="0">
            <a:spAutoFit/>
          </a:bodyPr>
          <a:lstStyle/>
          <a:p>
            <a:r>
              <a:rPr lang="es-ES" sz="2800" b="1" dirty="0">
                <a:latin typeface="Roboto" pitchFamily="2" charset="0"/>
                <a:ea typeface="Roboto" pitchFamily="2" charset="0"/>
              </a:rPr>
              <a:t>4</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supp</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4" name="Rectangle 3"/>
          <p:cNvSpPr/>
          <p:nvPr/>
        </p:nvSpPr>
        <p:spPr>
          <a:xfrm>
            <a:off x="147941" y="923545"/>
            <a:ext cx="8326482" cy="369332"/>
          </a:xfrm>
          <a:prstGeom prst="rect">
            <a:avLst/>
          </a:prstGeom>
        </p:spPr>
        <p:txBody>
          <a:bodyPr wrap="square">
            <a:spAutoFit/>
          </a:bodyPr>
          <a:lstStyle/>
          <a:p>
            <a:r>
              <a:rPr lang="es-ES" b="1" dirty="0" err="1" smtClean="0">
                <a:latin typeface="Roboto" pitchFamily="2" charset="0"/>
                <a:ea typeface="Roboto" pitchFamily="2" charset="0"/>
              </a:rPr>
              <a:t>Masking</a:t>
            </a:r>
            <a:r>
              <a:rPr lang="es-ES" b="1" dirty="0" smtClean="0">
                <a:latin typeface="Roboto" pitchFamily="2" charset="0"/>
                <a:ea typeface="Roboto" pitchFamily="2" charset="0"/>
              </a:rPr>
              <a:t> </a:t>
            </a:r>
            <a:r>
              <a:rPr lang="es-ES" b="1" dirty="0" err="1" smtClean="0">
                <a:latin typeface="Roboto" pitchFamily="2" charset="0"/>
                <a:ea typeface="Roboto" pitchFamily="2" charset="0"/>
              </a:rPr>
              <a:t>effect</a:t>
            </a:r>
            <a:r>
              <a:rPr lang="es-ES" b="1" dirty="0" smtClean="0">
                <a:latin typeface="Roboto" pitchFamily="2" charset="0"/>
                <a:ea typeface="Roboto" pitchFamily="2" charset="0"/>
              </a:rPr>
              <a:t> </a:t>
            </a:r>
            <a:r>
              <a:rPr lang="es-ES" b="1" dirty="0" err="1" smtClean="0">
                <a:latin typeface="Roboto" pitchFamily="2" charset="0"/>
                <a:ea typeface="Roboto" pitchFamily="2" charset="0"/>
              </a:rPr>
              <a:t>between</a:t>
            </a:r>
            <a:r>
              <a:rPr lang="es-ES" b="1" dirty="0" smtClean="0">
                <a:latin typeface="Roboto" pitchFamily="2" charset="0"/>
                <a:ea typeface="Roboto" pitchFamily="2" charset="0"/>
              </a:rPr>
              <a:t> normal-</a:t>
            </a:r>
            <a:r>
              <a:rPr lang="es-ES" b="1" dirty="0" err="1" smtClean="0">
                <a:latin typeface="Roboto" pitchFamily="2" charset="0"/>
                <a:ea typeface="Roboto" pitchFamily="2" charset="0"/>
              </a:rPr>
              <a:t>appearing</a:t>
            </a:r>
            <a:r>
              <a:rPr lang="es-ES" b="1" dirty="0" smtClean="0">
                <a:latin typeface="Roboto" pitchFamily="2" charset="0"/>
                <a:ea typeface="Roboto" pitchFamily="2" charset="0"/>
              </a:rPr>
              <a:t> and </a:t>
            </a: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differences</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pic>
        <p:nvPicPr>
          <p:cNvPr id="2" name="Picture 1"/>
          <p:cNvPicPr>
            <a:picLocks noChangeAspect="1"/>
          </p:cNvPicPr>
          <p:nvPr/>
        </p:nvPicPr>
        <p:blipFill>
          <a:blip r:embed="rId2"/>
          <a:stretch>
            <a:fillRect/>
          </a:stretch>
        </p:blipFill>
        <p:spPr>
          <a:xfrm>
            <a:off x="-68262" y="1443895"/>
            <a:ext cx="8420100" cy="4276725"/>
          </a:xfrm>
          <a:prstGeom prst="rect">
            <a:avLst/>
          </a:prstGeom>
        </p:spPr>
      </p:pic>
      <p:cxnSp>
        <p:nvCxnSpPr>
          <p:cNvPr id="7" name="Straight Arrow Connector 6"/>
          <p:cNvCxnSpPr/>
          <p:nvPr/>
        </p:nvCxnSpPr>
        <p:spPr>
          <a:xfrm flipH="1" flipV="1">
            <a:off x="2522102" y="3922262"/>
            <a:ext cx="426322" cy="5799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30626" y="4520291"/>
            <a:ext cx="2752869" cy="646331"/>
          </a:xfrm>
          <a:prstGeom prst="rect">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s-ES" b="1" dirty="0" err="1"/>
              <a:t>l</a:t>
            </a:r>
            <a:r>
              <a:rPr lang="es-ES" b="1" dirty="0" err="1" smtClean="0"/>
              <a:t>esions</a:t>
            </a:r>
            <a:r>
              <a:rPr lang="es-ES" b="1" dirty="0" smtClean="0"/>
              <a:t> are </a:t>
            </a:r>
            <a:r>
              <a:rPr lang="es-ES" b="1" dirty="0" err="1" smtClean="0"/>
              <a:t>either</a:t>
            </a:r>
            <a:r>
              <a:rPr lang="es-ES" b="1" dirty="0" smtClean="0"/>
              <a:t> </a:t>
            </a:r>
            <a:r>
              <a:rPr lang="es-ES" b="1" dirty="0" err="1" smtClean="0"/>
              <a:t>classified</a:t>
            </a:r>
            <a:endParaRPr lang="es-ES" b="1" dirty="0" smtClean="0"/>
          </a:p>
          <a:p>
            <a:r>
              <a:rPr lang="es-ES" b="1" dirty="0"/>
              <a:t>a</a:t>
            </a:r>
            <a:r>
              <a:rPr lang="es-ES" b="1" dirty="0" smtClean="0"/>
              <a:t>s GM </a:t>
            </a:r>
            <a:r>
              <a:rPr lang="es-ES" b="1" dirty="0" err="1" smtClean="0"/>
              <a:t>or</a:t>
            </a:r>
            <a:r>
              <a:rPr lang="es-ES" b="1" dirty="0" smtClean="0"/>
              <a:t> WM</a:t>
            </a:r>
            <a:endParaRPr lang="en-US" b="1" dirty="0"/>
          </a:p>
        </p:txBody>
      </p:sp>
      <p:cxnSp>
        <p:nvCxnSpPr>
          <p:cNvPr id="10" name="Straight Arrow Connector 9"/>
          <p:cNvCxnSpPr/>
          <p:nvPr/>
        </p:nvCxnSpPr>
        <p:spPr>
          <a:xfrm flipH="1" flipV="1">
            <a:off x="2253188" y="3249613"/>
            <a:ext cx="1094161" cy="1626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08642" y="3081678"/>
            <a:ext cx="5004489" cy="646331"/>
          </a:xfrm>
          <a:prstGeom prst="rect">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b="1" dirty="0" err="1" smtClean="0"/>
              <a:t>Lesions</a:t>
            </a:r>
            <a:r>
              <a:rPr lang="es-ES" b="1" dirty="0" smtClean="0"/>
              <a:t> </a:t>
            </a:r>
            <a:r>
              <a:rPr lang="es-ES" b="1" dirty="0" smtClean="0">
                <a:sym typeface="Wingdings" panose="05000000000000000000" pitchFamily="2" charset="2"/>
              </a:rPr>
              <a:t></a:t>
            </a:r>
            <a:r>
              <a:rPr lang="es-ES" b="1" dirty="0" smtClean="0"/>
              <a:t> GM </a:t>
            </a:r>
            <a:r>
              <a:rPr lang="es-ES" dirty="0" smtClean="0"/>
              <a:t>cause </a:t>
            </a:r>
            <a:r>
              <a:rPr lang="es-ES" b="1" dirty="0" err="1" smtClean="0"/>
              <a:t>under-segmentation</a:t>
            </a:r>
            <a:r>
              <a:rPr lang="es-ES" dirty="0" smtClean="0"/>
              <a:t> of WM </a:t>
            </a:r>
          </a:p>
          <a:p>
            <a:endParaRPr lang="en-US" dirty="0"/>
          </a:p>
        </p:txBody>
      </p:sp>
      <p:sp>
        <p:nvSpPr>
          <p:cNvPr id="13" name="Rectangle 12"/>
          <p:cNvSpPr/>
          <p:nvPr/>
        </p:nvSpPr>
        <p:spPr>
          <a:xfrm>
            <a:off x="3469934" y="1620388"/>
            <a:ext cx="5407848" cy="923330"/>
          </a:xfrm>
          <a:prstGeom prst="rect">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err="1"/>
              <a:t>Lesions</a:t>
            </a:r>
            <a:r>
              <a:rPr lang="es-ES" b="1" dirty="0"/>
              <a:t> </a:t>
            </a:r>
            <a:r>
              <a:rPr lang="es-ES" b="1" dirty="0">
                <a:sym typeface="Wingdings" panose="05000000000000000000" pitchFamily="2" charset="2"/>
              </a:rPr>
              <a:t></a:t>
            </a:r>
            <a:r>
              <a:rPr lang="es-ES" b="1" dirty="0"/>
              <a:t> WM </a:t>
            </a:r>
            <a:r>
              <a:rPr lang="es-ES" dirty="0" smtClean="0"/>
              <a:t>reduce </a:t>
            </a:r>
            <a:r>
              <a:rPr lang="es-ES" dirty="0" err="1" smtClean="0"/>
              <a:t>the</a:t>
            </a:r>
            <a:r>
              <a:rPr lang="es-ES" dirty="0" smtClean="0"/>
              <a:t> </a:t>
            </a:r>
            <a:r>
              <a:rPr lang="es-ES" dirty="0" err="1"/>
              <a:t>boundary</a:t>
            </a:r>
            <a:r>
              <a:rPr lang="es-ES" dirty="0"/>
              <a:t> </a:t>
            </a:r>
            <a:r>
              <a:rPr lang="es-ES" dirty="0" err="1"/>
              <a:t>between</a:t>
            </a:r>
            <a:r>
              <a:rPr lang="es-ES" dirty="0"/>
              <a:t> GM/WM </a:t>
            </a:r>
            <a:r>
              <a:rPr lang="es-ES" dirty="0" err="1"/>
              <a:t>causing</a:t>
            </a:r>
            <a:r>
              <a:rPr lang="es-ES" dirty="0"/>
              <a:t> </a:t>
            </a:r>
            <a:r>
              <a:rPr lang="es-ES" b="1" dirty="0" err="1"/>
              <a:t>other</a:t>
            </a:r>
            <a:r>
              <a:rPr lang="es-ES" b="1" dirty="0"/>
              <a:t> </a:t>
            </a:r>
            <a:r>
              <a:rPr lang="es-ES" b="1" dirty="0" err="1"/>
              <a:t>voxels</a:t>
            </a:r>
            <a:r>
              <a:rPr lang="es-ES" b="1" dirty="0"/>
              <a:t> </a:t>
            </a:r>
            <a:r>
              <a:rPr lang="es-ES" b="1" dirty="0" err="1"/>
              <a:t>with</a:t>
            </a:r>
            <a:r>
              <a:rPr lang="es-ES" b="1" dirty="0"/>
              <a:t> GM </a:t>
            </a:r>
            <a:r>
              <a:rPr lang="es-ES" b="1" dirty="0" err="1"/>
              <a:t>intensity</a:t>
            </a:r>
            <a:r>
              <a:rPr lang="es-ES" b="1" dirty="0"/>
              <a:t> </a:t>
            </a:r>
            <a:r>
              <a:rPr lang="es-ES" dirty="0"/>
              <a:t>to be </a:t>
            </a:r>
            <a:r>
              <a:rPr lang="es-ES" dirty="0" err="1"/>
              <a:t>classified</a:t>
            </a:r>
            <a:r>
              <a:rPr lang="es-ES" dirty="0"/>
              <a:t> as WM!!!!</a:t>
            </a:r>
          </a:p>
        </p:txBody>
      </p:sp>
      <p:cxnSp>
        <p:nvCxnSpPr>
          <p:cNvPr id="16" name="Straight Arrow Connector 15"/>
          <p:cNvCxnSpPr/>
          <p:nvPr/>
        </p:nvCxnSpPr>
        <p:spPr>
          <a:xfrm flipH="1">
            <a:off x="2253188" y="2073309"/>
            <a:ext cx="1216747" cy="10252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5742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981398" cy="523220"/>
          </a:xfrm>
          <a:prstGeom prst="rect">
            <a:avLst/>
          </a:prstGeom>
          <a:noFill/>
        </p:spPr>
        <p:txBody>
          <a:bodyPr wrap="none" rtlCol="0">
            <a:spAutoFit/>
          </a:bodyPr>
          <a:lstStyle/>
          <a:p>
            <a:r>
              <a:rPr lang="es-ES" sz="2800" b="1" dirty="0">
                <a:latin typeface="Roboto" pitchFamily="2" charset="0"/>
                <a:ea typeface="Roboto" pitchFamily="2" charset="0"/>
              </a:rPr>
              <a:t>4</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Lesion</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segmentation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supp</a:t>
            </a:r>
            <a:r>
              <a:rPr lang="es-ES" sz="2800" b="1" dirty="0" smtClean="0">
                <a:latin typeface="Roboto" pitchFamily="2" charset="0"/>
                <a:ea typeface="Roboto" pitchFamily="2" charset="0"/>
              </a:rPr>
              <a:t>.) </a:t>
            </a:r>
            <a:endParaRPr lang="en-US" sz="2800" b="1" dirty="0">
              <a:latin typeface="Roboto" pitchFamily="2" charset="0"/>
              <a:ea typeface="Roboto" pitchFamily="2" charset="0"/>
            </a:endParaRPr>
          </a:p>
        </p:txBody>
      </p:sp>
      <p:sp>
        <p:nvSpPr>
          <p:cNvPr id="4" name="Rectangle 3"/>
          <p:cNvSpPr/>
          <p:nvPr/>
        </p:nvSpPr>
        <p:spPr>
          <a:xfrm>
            <a:off x="147941" y="923545"/>
            <a:ext cx="8326482" cy="369332"/>
          </a:xfrm>
          <a:prstGeom prst="rect">
            <a:avLst/>
          </a:prstGeom>
        </p:spPr>
        <p:txBody>
          <a:bodyPr wrap="square">
            <a:spAutoFit/>
          </a:bodyPr>
          <a:lstStyle/>
          <a:p>
            <a:r>
              <a:rPr lang="es-ES" b="1" dirty="0" smtClean="0">
                <a:latin typeface="Roboto" pitchFamily="2" charset="0"/>
                <a:ea typeface="Roboto" pitchFamily="2" charset="0"/>
              </a:rPr>
              <a:t>% </a:t>
            </a:r>
            <a:r>
              <a:rPr lang="es-ES" b="1" dirty="0" err="1" smtClean="0">
                <a:latin typeface="Roboto" pitchFamily="2" charset="0"/>
                <a:ea typeface="Roboto" pitchFamily="2" charset="0"/>
              </a:rPr>
              <a:t>differences</a:t>
            </a:r>
            <a:r>
              <a:rPr lang="es-ES" b="1" dirty="0" smtClean="0">
                <a:latin typeface="Roboto" pitchFamily="2" charset="0"/>
                <a:ea typeface="Roboto" pitchFamily="2" charset="0"/>
              </a:rPr>
              <a:t> in normal-</a:t>
            </a:r>
            <a:r>
              <a:rPr lang="es-ES" b="1" dirty="0" err="1" smtClean="0">
                <a:latin typeface="Roboto" pitchFamily="2" charset="0"/>
                <a:ea typeface="Roboto" pitchFamily="2" charset="0"/>
              </a:rPr>
              <a:t>appearing</a:t>
            </a:r>
            <a:r>
              <a:rPr lang="es-ES" b="1" dirty="0" smtClean="0">
                <a:latin typeface="Roboto" pitchFamily="2" charset="0"/>
                <a:ea typeface="Roboto" pitchFamily="2" charset="0"/>
              </a:rPr>
              <a:t> </a:t>
            </a:r>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volume</a:t>
            </a:r>
            <a:r>
              <a:rPr lang="es-ES" b="1" dirty="0" smtClean="0">
                <a:latin typeface="Roboto" pitchFamily="2" charset="0"/>
                <a:ea typeface="Roboto" pitchFamily="2" charset="0"/>
              </a:rPr>
              <a:t> (</a:t>
            </a:r>
            <a:r>
              <a:rPr lang="es-ES" b="1" dirty="0" err="1" smtClean="0">
                <a:latin typeface="Roboto" pitchFamily="2" charset="0"/>
                <a:ea typeface="Roboto" pitchFamily="2" charset="0"/>
              </a:rPr>
              <a:t>grouped</a:t>
            </a:r>
            <a:r>
              <a:rPr lang="es-ES" b="1" dirty="0" smtClean="0">
                <a:latin typeface="Roboto" pitchFamily="2" charset="0"/>
                <a:ea typeface="Roboto" pitchFamily="2" charset="0"/>
              </a:rPr>
              <a:t> </a:t>
            </a:r>
            <a:r>
              <a:rPr lang="es-ES" b="1" dirty="0" err="1" smtClean="0">
                <a:latin typeface="Roboto" pitchFamily="2" charset="0"/>
                <a:ea typeface="Roboto" pitchFamily="2" charset="0"/>
              </a:rPr>
              <a:t>by</a:t>
            </a:r>
            <a:r>
              <a:rPr lang="es-ES" b="1" dirty="0" smtClean="0">
                <a:latin typeface="Roboto" pitchFamily="2" charset="0"/>
                <a:ea typeface="Roboto" pitchFamily="2" charset="0"/>
              </a:rPr>
              <a:t> </a:t>
            </a: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size</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072" y="1292877"/>
            <a:ext cx="9144000" cy="4405850"/>
          </a:xfrm>
          <a:prstGeom prst="rect">
            <a:avLst/>
          </a:prstGeom>
        </p:spPr>
      </p:pic>
    </p:spTree>
    <p:extLst>
      <p:ext uri="{BB962C8B-B14F-4D97-AF65-F5344CB8AC3E}">
        <p14:creationId xmlns:p14="http://schemas.microsoft.com/office/powerpoint/2010/main" val="20704282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3852914" cy="523220"/>
          </a:xfrm>
          <a:prstGeom prst="rect">
            <a:avLst/>
          </a:prstGeom>
          <a:noFill/>
        </p:spPr>
        <p:txBody>
          <a:bodyPr wrap="none" rtlCol="0">
            <a:spAutoFit/>
          </a:bodyPr>
          <a:lstStyle/>
          <a:p>
            <a:r>
              <a:rPr lang="es-ES" sz="2800" b="1" dirty="0" smtClean="0">
                <a:latin typeface="Roboto" pitchFamily="2" charset="0"/>
                <a:ea typeface="Roboto" pitchFamily="2" charset="0"/>
              </a:rPr>
              <a:t>5. MSSEG (</a:t>
            </a:r>
            <a:r>
              <a:rPr lang="es-ES" sz="2800" b="1" dirty="0" err="1" smtClean="0">
                <a:latin typeface="Roboto" pitchFamily="2" charset="0"/>
                <a:ea typeface="Roboto" pitchFamily="2" charset="0"/>
              </a:rPr>
              <a:t>Motivation</a:t>
            </a:r>
            <a:r>
              <a:rPr lang="es-ES" sz="2800" b="1" dirty="0" smtClean="0">
                <a:latin typeface="Roboto" pitchFamily="2" charset="0"/>
                <a:ea typeface="Roboto" pitchFamily="2" charset="0"/>
              </a:rPr>
              <a:t>)</a:t>
            </a:r>
            <a:endParaRPr lang="en-US" sz="2800" b="1" dirty="0">
              <a:latin typeface="Roboto" pitchFamily="2" charset="0"/>
              <a:ea typeface="Roboto" pitchFamily="2" charset="0"/>
            </a:endParaRPr>
          </a:p>
        </p:txBody>
      </p:sp>
      <p:sp>
        <p:nvSpPr>
          <p:cNvPr id="4" name="Rectangle 3"/>
          <p:cNvSpPr/>
          <p:nvPr/>
        </p:nvSpPr>
        <p:spPr>
          <a:xfrm>
            <a:off x="147941" y="923545"/>
            <a:ext cx="8326482" cy="369332"/>
          </a:xfrm>
          <a:prstGeom prst="rect">
            <a:avLst/>
          </a:prstGeom>
        </p:spPr>
        <p:txBody>
          <a:bodyPr wrap="square">
            <a:spAutoFit/>
          </a:bodyPr>
          <a:lstStyle/>
          <a:p>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7" name="Rectangle 6"/>
          <p:cNvSpPr/>
          <p:nvPr/>
        </p:nvSpPr>
        <p:spPr>
          <a:xfrm>
            <a:off x="147941" y="1435722"/>
            <a:ext cx="8567796" cy="369332"/>
          </a:xfrm>
          <a:prstGeom prst="rect">
            <a:avLst/>
          </a:prstGeom>
        </p:spPr>
        <p:txBody>
          <a:bodyPr wrap="square">
            <a:spAutoFit/>
          </a:bodyPr>
          <a:lstStyle/>
          <a:p>
            <a:r>
              <a:rPr lang="es-ES" dirty="0" smtClean="0">
                <a:latin typeface="Roboto" pitchFamily="2" charset="0"/>
                <a:ea typeface="Roboto" pitchFamily="2" charset="0"/>
              </a:rPr>
              <a:t>A </a:t>
            </a:r>
            <a:r>
              <a:rPr lang="es-ES" dirty="0" err="1" smtClean="0">
                <a:latin typeface="Roboto" pitchFamily="2" charset="0"/>
                <a:ea typeface="Roboto" pitchFamily="2" charset="0"/>
              </a:rPr>
              <a:t>modified</a:t>
            </a:r>
            <a:r>
              <a:rPr lang="es-ES" dirty="0" smtClean="0">
                <a:latin typeface="Roboto" pitchFamily="2" charset="0"/>
                <a:ea typeface="Roboto" pitchFamily="2" charset="0"/>
              </a:rPr>
              <a:t> </a:t>
            </a:r>
            <a:r>
              <a:rPr lang="es-ES" dirty="0" err="1" smtClean="0">
                <a:latin typeface="Roboto" pitchFamily="2" charset="0"/>
                <a:ea typeface="Roboto" pitchFamily="2" charset="0"/>
              </a:rPr>
              <a:t>Fuzzy</a:t>
            </a:r>
            <a:r>
              <a:rPr lang="es-ES" dirty="0" smtClean="0">
                <a:latin typeface="Roboto" pitchFamily="2" charset="0"/>
                <a:ea typeface="Roboto" pitchFamily="2" charset="0"/>
              </a:rPr>
              <a:t>-C-</a:t>
            </a:r>
            <a:r>
              <a:rPr lang="es-ES" dirty="0" err="1" smtClean="0">
                <a:latin typeface="Roboto" pitchFamily="2" charset="0"/>
                <a:ea typeface="Roboto" pitchFamily="2" charset="0"/>
              </a:rPr>
              <a:t>Means</a:t>
            </a:r>
            <a:r>
              <a:rPr lang="es-ES" dirty="0" smtClean="0">
                <a:latin typeface="Roboto" pitchFamily="2" charset="0"/>
                <a:ea typeface="Roboto" pitchFamily="2" charset="0"/>
              </a:rPr>
              <a:t> </a:t>
            </a:r>
            <a:r>
              <a:rPr lang="es-ES" dirty="0" err="1" smtClean="0">
                <a:latin typeface="Roboto" pitchFamily="2" charset="0"/>
                <a:ea typeface="Roboto" pitchFamily="2" charset="0"/>
              </a:rPr>
              <a:t>approach</a:t>
            </a:r>
            <a:r>
              <a:rPr lang="es-ES" dirty="0" smtClean="0">
                <a:latin typeface="Roboto" pitchFamily="2" charset="0"/>
                <a:ea typeface="Roboto" pitchFamily="2" charset="0"/>
              </a:rPr>
              <a:t> </a:t>
            </a:r>
            <a:r>
              <a:rPr lang="es-ES" dirty="0" err="1" smtClean="0">
                <a:latin typeface="Roboto" pitchFamily="2" charset="0"/>
                <a:ea typeface="Roboto" pitchFamily="2" charset="0"/>
              </a:rPr>
              <a:t>was</a:t>
            </a:r>
            <a:r>
              <a:rPr lang="es-ES" dirty="0" smtClean="0">
                <a:latin typeface="Roboto" pitchFamily="2" charset="0"/>
                <a:ea typeface="Roboto" pitchFamily="2" charset="0"/>
              </a:rPr>
              <a:t> </a:t>
            </a:r>
            <a:r>
              <a:rPr lang="es-ES" dirty="0" err="1" smtClean="0">
                <a:latin typeface="Roboto" pitchFamily="2" charset="0"/>
                <a:ea typeface="Roboto" pitchFamily="2" charset="0"/>
              </a:rPr>
              <a:t>choosen</a:t>
            </a:r>
            <a:r>
              <a:rPr lang="es-ES" dirty="0">
                <a:latin typeface="Roboto" pitchFamily="2" charset="0"/>
                <a:ea typeface="Roboto" pitchFamily="2" charset="0"/>
              </a:rPr>
              <a:t> </a:t>
            </a:r>
            <a:r>
              <a:rPr lang="es-ES" dirty="0" err="1" smtClean="0">
                <a:latin typeface="Roboto" pitchFamily="2" charset="0"/>
                <a:ea typeface="Roboto" pitchFamily="2" charset="0"/>
              </a:rPr>
              <a:t>for</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signal</a:t>
            </a:r>
            <a:r>
              <a:rPr lang="es-ES" dirty="0" smtClean="0">
                <a:latin typeface="Roboto" pitchFamily="2" charset="0"/>
                <a:ea typeface="Roboto" pitchFamily="2" charset="0"/>
              </a:rPr>
              <a:t> </a:t>
            </a:r>
            <a:r>
              <a:rPr lang="es-ES" dirty="0" err="1" smtClean="0">
                <a:latin typeface="Roboto" pitchFamily="2" charset="0"/>
                <a:ea typeface="Roboto" pitchFamily="2" charset="0"/>
              </a:rPr>
              <a:t>intensity</a:t>
            </a:r>
            <a:r>
              <a:rPr lang="es-ES" dirty="0" smtClean="0">
                <a:latin typeface="Roboto" pitchFamily="2" charset="0"/>
                <a:ea typeface="Roboto" pitchFamily="2" charset="0"/>
              </a:rPr>
              <a:t> </a:t>
            </a:r>
            <a:r>
              <a:rPr lang="es-ES" dirty="0" err="1" smtClean="0">
                <a:latin typeface="Roboto" pitchFamily="2" charset="0"/>
                <a:ea typeface="Roboto" pitchFamily="2" charset="0"/>
              </a:rPr>
              <a:t>model</a:t>
            </a:r>
            <a:r>
              <a:rPr lang="es-ES" dirty="0">
                <a:latin typeface="Roboto" pitchFamily="2" charset="0"/>
                <a:ea typeface="Roboto" pitchFamily="2" charset="0"/>
              </a:rPr>
              <a:t>:</a:t>
            </a:r>
          </a:p>
        </p:txBody>
      </p:sp>
      <p:graphicFrame>
        <p:nvGraphicFramePr>
          <p:cNvPr id="12" name="Table 11"/>
          <p:cNvGraphicFramePr>
            <a:graphicFrameLocks noGrp="1"/>
          </p:cNvGraphicFramePr>
          <p:nvPr>
            <p:extLst>
              <p:ext uri="{D42A27DB-BD31-4B8C-83A1-F6EECF244321}">
                <p14:modId xmlns:p14="http://schemas.microsoft.com/office/powerpoint/2010/main" val="4143314585"/>
              </p:ext>
            </p:extLst>
          </p:nvPr>
        </p:nvGraphicFramePr>
        <p:xfrm>
          <a:off x="475248" y="2042589"/>
          <a:ext cx="8050021" cy="4528436"/>
        </p:xfrm>
        <a:graphic>
          <a:graphicData uri="http://schemas.openxmlformats.org/drawingml/2006/table">
            <a:tbl>
              <a:tblPr firstRow="1" bandRow="1">
                <a:tableStyleId>{5940675A-B579-460E-94D1-54222C63F5DA}</a:tableStyleId>
              </a:tblPr>
              <a:tblGrid>
                <a:gridCol w="4136023">
                  <a:extLst>
                    <a:ext uri="{9D8B030D-6E8A-4147-A177-3AD203B41FA5}">
                      <a16:colId xmlns:a16="http://schemas.microsoft.com/office/drawing/2014/main" val="207658758"/>
                    </a:ext>
                  </a:extLst>
                </a:gridCol>
                <a:gridCol w="3913998">
                  <a:extLst>
                    <a:ext uri="{9D8B030D-6E8A-4147-A177-3AD203B41FA5}">
                      <a16:colId xmlns:a16="http://schemas.microsoft.com/office/drawing/2014/main" val="2619434716"/>
                    </a:ext>
                  </a:extLst>
                </a:gridCol>
              </a:tblGrid>
              <a:tr h="447353">
                <a:tc>
                  <a:txBody>
                    <a:bodyPr/>
                    <a:lstStyle/>
                    <a:p>
                      <a:pPr algn="ctr"/>
                      <a:r>
                        <a:rPr lang="es-ES" sz="1600" b="1" dirty="0" err="1" smtClean="0">
                          <a:latin typeface="Roboto" pitchFamily="2" charset="0"/>
                          <a:ea typeface="Roboto" pitchFamily="2" charset="0"/>
                        </a:rPr>
                        <a:t>Advantages</a:t>
                      </a:r>
                      <a:r>
                        <a:rPr lang="es-ES" sz="1600" baseline="0" dirty="0" smtClean="0">
                          <a:latin typeface="Roboto" pitchFamily="2" charset="0"/>
                          <a:ea typeface="Roboto" pitchFamily="2" charset="0"/>
                        </a:rPr>
                        <a:t> </a:t>
                      </a:r>
                      <a:endParaRPr lang="en-US" sz="1600" dirty="0">
                        <a:latin typeface="Roboto" pitchFamily="2" charset="0"/>
                        <a:ea typeface="Roboto" pitchFamily="2" charset="0"/>
                      </a:endParaRPr>
                    </a:p>
                  </a:txBody>
                  <a:tcPr>
                    <a:solidFill>
                      <a:schemeClr val="bg1"/>
                    </a:solidFill>
                  </a:tcPr>
                </a:tc>
                <a:tc>
                  <a:txBody>
                    <a:bodyPr/>
                    <a:lstStyle/>
                    <a:p>
                      <a:pPr algn="ctr"/>
                      <a:r>
                        <a:rPr lang="es-ES" sz="1600" b="1" dirty="0" err="1" smtClean="0">
                          <a:latin typeface="Roboto" pitchFamily="2" charset="0"/>
                          <a:ea typeface="Roboto" pitchFamily="2" charset="0"/>
                        </a:rPr>
                        <a:t>Drawbacks</a:t>
                      </a:r>
                      <a:endParaRPr lang="en-US" sz="1600" b="1" dirty="0">
                        <a:latin typeface="Roboto" pitchFamily="2" charset="0"/>
                        <a:ea typeface="Roboto" pitchFamily="2" charset="0"/>
                      </a:endParaRPr>
                    </a:p>
                  </a:txBody>
                  <a:tcPr>
                    <a:solidFill>
                      <a:schemeClr val="bg1"/>
                    </a:solidFill>
                  </a:tcPr>
                </a:tc>
                <a:extLst>
                  <a:ext uri="{0D108BD9-81ED-4DB2-BD59-A6C34878D82A}">
                    <a16:rowId xmlns:a16="http://schemas.microsoft.com/office/drawing/2014/main" val="2187836190"/>
                  </a:ext>
                </a:extLst>
              </a:tr>
              <a:tr h="618399">
                <a:tc>
                  <a:txBody>
                    <a:bodyPr/>
                    <a:lstStyle/>
                    <a:p>
                      <a:r>
                        <a:rPr lang="es-ES" sz="1600" dirty="0" err="1" smtClean="0">
                          <a:latin typeface="Roboto" pitchFamily="2" charset="0"/>
                          <a:ea typeface="Roboto" pitchFamily="2" charset="0"/>
                        </a:rPr>
                        <a:t>Straightforward</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implementation</a:t>
                      </a:r>
                      <a:endParaRPr lang="en-US" sz="1600" dirty="0">
                        <a:latin typeface="Roboto" pitchFamily="2" charset="0"/>
                        <a:ea typeface="Roboto" pitchFamily="2" charset="0"/>
                      </a:endParaRPr>
                    </a:p>
                  </a:txBody>
                  <a:tcPr>
                    <a:solidFill>
                      <a:schemeClr val="bg1"/>
                    </a:solidFill>
                  </a:tcPr>
                </a:tc>
                <a:tc>
                  <a:txBody>
                    <a:bodyPr/>
                    <a:lstStyle/>
                    <a:p>
                      <a:r>
                        <a:rPr lang="es-ES" sz="1600" dirty="0" smtClean="0">
                          <a:latin typeface="Roboto" pitchFamily="2" charset="0"/>
                          <a:ea typeface="Roboto" pitchFamily="2" charset="0"/>
                        </a:rPr>
                        <a:t>FCM </a:t>
                      </a:r>
                      <a:r>
                        <a:rPr lang="es-ES" sz="1600" dirty="0" err="1" smtClean="0">
                          <a:latin typeface="Roboto" pitchFamily="2" charset="0"/>
                          <a:ea typeface="Roboto" pitchFamily="2" charset="0"/>
                        </a:rPr>
                        <a:t>assumes</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clusters</a:t>
                      </a:r>
                      <a:r>
                        <a:rPr lang="es-ES" sz="1600" baseline="0" dirty="0" smtClean="0">
                          <a:latin typeface="Roboto" pitchFamily="2" charset="0"/>
                          <a:ea typeface="Roboto" pitchFamily="2" charset="0"/>
                        </a:rPr>
                        <a:t> of </a:t>
                      </a:r>
                      <a:r>
                        <a:rPr lang="es-ES" sz="1600" baseline="0" dirty="0" err="1" smtClean="0">
                          <a:latin typeface="Roboto" pitchFamily="2" charset="0"/>
                          <a:ea typeface="Roboto" pitchFamily="2" charset="0"/>
                        </a:rPr>
                        <a:t>the</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same</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size</a:t>
                      </a:r>
                      <a:endParaRPr lang="es-ES" sz="1600" baseline="0" dirty="0" smtClean="0">
                        <a:latin typeface="Roboto" pitchFamily="2" charset="0"/>
                        <a:ea typeface="Roboto" pitchFamily="2" charset="0"/>
                      </a:endParaRPr>
                    </a:p>
                    <a:p>
                      <a:r>
                        <a:rPr lang="es-ES" sz="1600" baseline="0" dirty="0" smtClean="0">
                          <a:latin typeface="Roboto" pitchFamily="2" charset="0"/>
                          <a:ea typeface="Roboto" pitchFamily="2" charset="0"/>
                        </a:rPr>
                        <a:t>(</a:t>
                      </a:r>
                      <a:r>
                        <a:rPr lang="es-ES" sz="1600" baseline="0" dirty="0" err="1" smtClean="0">
                          <a:latin typeface="Roboto" pitchFamily="2" charset="0"/>
                          <a:ea typeface="Roboto" pitchFamily="2" charset="0"/>
                        </a:rPr>
                        <a:t>minimized</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by</a:t>
                      </a:r>
                      <a:r>
                        <a:rPr lang="es-ES" sz="1600" baseline="0" dirty="0" smtClean="0">
                          <a:latin typeface="Roboto" pitchFamily="2" charset="0"/>
                          <a:ea typeface="Roboto" pitchFamily="2" charset="0"/>
                        </a:rPr>
                        <a:t> atlas-</a:t>
                      </a:r>
                      <a:r>
                        <a:rPr lang="es-ES" sz="1600" baseline="0" dirty="0" err="1" smtClean="0">
                          <a:latin typeface="Roboto" pitchFamily="2" charset="0"/>
                          <a:ea typeface="Roboto" pitchFamily="2" charset="0"/>
                        </a:rPr>
                        <a:t>based</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initialization</a:t>
                      </a:r>
                      <a:r>
                        <a:rPr lang="es-ES" sz="1600" baseline="0" dirty="0" smtClean="0">
                          <a:latin typeface="Roboto" pitchFamily="2" charset="0"/>
                          <a:ea typeface="Roboto" pitchFamily="2" charset="0"/>
                        </a:rPr>
                        <a:t>)</a:t>
                      </a:r>
                      <a:endParaRPr lang="en-US" sz="1600" dirty="0">
                        <a:latin typeface="Roboto" pitchFamily="2" charset="0"/>
                        <a:ea typeface="Roboto" pitchFamily="2" charset="0"/>
                      </a:endParaRPr>
                    </a:p>
                  </a:txBody>
                  <a:tcPr>
                    <a:solidFill>
                      <a:schemeClr val="bg1"/>
                    </a:solidFill>
                  </a:tcPr>
                </a:tc>
                <a:extLst>
                  <a:ext uri="{0D108BD9-81ED-4DB2-BD59-A6C34878D82A}">
                    <a16:rowId xmlns:a16="http://schemas.microsoft.com/office/drawing/2014/main" val="551902755"/>
                  </a:ext>
                </a:extLst>
              </a:tr>
              <a:tr h="659931">
                <a:tc>
                  <a:txBody>
                    <a:bodyPr/>
                    <a:lstStyle/>
                    <a:p>
                      <a:r>
                        <a:rPr lang="en-US" sz="1600" b="1" dirty="0" smtClean="0">
                          <a:latin typeface="Roboto" pitchFamily="2" charset="0"/>
                          <a:ea typeface="Roboto" pitchFamily="2" charset="0"/>
                        </a:rPr>
                        <a:t>fairly</a:t>
                      </a:r>
                      <a:r>
                        <a:rPr lang="en-US" sz="1600" dirty="0" smtClean="0">
                          <a:latin typeface="Roboto" pitchFamily="2" charset="0"/>
                          <a:ea typeface="Roboto" pitchFamily="2" charset="0"/>
                        </a:rPr>
                        <a:t> </a:t>
                      </a:r>
                      <a:r>
                        <a:rPr lang="en-US" sz="1600" b="1" dirty="0" smtClean="0">
                          <a:latin typeface="Roboto" pitchFamily="2" charset="0"/>
                          <a:ea typeface="Roboto" pitchFamily="2" charset="0"/>
                        </a:rPr>
                        <a:t>robust</a:t>
                      </a:r>
                      <a:r>
                        <a:rPr lang="en-US" sz="1600" dirty="0" smtClean="0">
                          <a:latin typeface="Roboto" pitchFamily="2" charset="0"/>
                          <a:ea typeface="Roboto" pitchFamily="2" charset="0"/>
                        </a:rPr>
                        <a:t> </a:t>
                      </a:r>
                      <a:r>
                        <a:rPr lang="en-US" sz="1600" b="1" dirty="0" smtClean="0">
                          <a:latin typeface="Roboto" pitchFamily="2" charset="0"/>
                          <a:ea typeface="Roboto" pitchFamily="2" charset="0"/>
                        </a:rPr>
                        <a:t>behavior</a:t>
                      </a:r>
                      <a:r>
                        <a:rPr lang="en-US" sz="1600" dirty="0" smtClean="0">
                          <a:latin typeface="Roboto" pitchFamily="2" charset="0"/>
                          <a:ea typeface="Roboto" pitchFamily="2" charset="0"/>
                        </a:rPr>
                        <a:t> including spatial context information</a:t>
                      </a:r>
                      <a:endParaRPr lang="en-US" sz="1600" dirty="0">
                        <a:latin typeface="Roboto" pitchFamily="2" charset="0"/>
                        <a:ea typeface="Roboto" pitchFamily="2" charset="0"/>
                      </a:endParaRPr>
                    </a:p>
                  </a:txBody>
                  <a:tcPr>
                    <a:solidFill>
                      <a:schemeClr val="bg1"/>
                    </a:solidFill>
                  </a:tcPr>
                </a:tc>
                <a:tc>
                  <a:txBody>
                    <a:bodyPr/>
                    <a:lstStyle/>
                    <a:p>
                      <a:r>
                        <a:rPr lang="es-ES" sz="1600" dirty="0" err="1" smtClean="0">
                          <a:latin typeface="Roboto" pitchFamily="2" charset="0"/>
                          <a:ea typeface="Roboto" pitchFamily="2" charset="0"/>
                        </a:rPr>
                        <a:t>Less</a:t>
                      </a:r>
                      <a:r>
                        <a:rPr lang="es-ES" sz="1600" dirty="0" smtClean="0">
                          <a:latin typeface="Roboto" pitchFamily="2" charset="0"/>
                          <a:ea typeface="Roboto" pitchFamily="2" charset="0"/>
                        </a:rPr>
                        <a:t> popular</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than</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generative</a:t>
                      </a:r>
                      <a:endParaRPr lang="en-US" sz="1600" dirty="0">
                        <a:latin typeface="Roboto" pitchFamily="2" charset="0"/>
                        <a:ea typeface="Roboto" pitchFamily="2" charset="0"/>
                      </a:endParaRPr>
                    </a:p>
                  </a:txBody>
                  <a:tcPr>
                    <a:solidFill>
                      <a:schemeClr val="bg1"/>
                    </a:solidFill>
                  </a:tcPr>
                </a:tc>
                <a:extLst>
                  <a:ext uri="{0D108BD9-81ED-4DB2-BD59-A6C34878D82A}">
                    <a16:rowId xmlns:a16="http://schemas.microsoft.com/office/drawing/2014/main" val="2419155145"/>
                  </a:ext>
                </a:extLst>
              </a:tr>
              <a:tr h="6599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b="1" dirty="0" err="1" smtClean="0">
                          <a:latin typeface="Roboto" pitchFamily="2" charset="0"/>
                          <a:ea typeface="Roboto" pitchFamily="2" charset="0"/>
                        </a:rPr>
                        <a:t>Spatial</a:t>
                      </a:r>
                      <a:r>
                        <a:rPr lang="es-ES" sz="1600" baseline="0" dirty="0" smtClean="0">
                          <a:latin typeface="Roboto" pitchFamily="2" charset="0"/>
                          <a:ea typeface="Roboto" pitchFamily="2" charset="0"/>
                        </a:rPr>
                        <a:t> </a:t>
                      </a:r>
                      <a:r>
                        <a:rPr lang="es-ES" sz="1600" b="1" baseline="0" dirty="0" err="1" smtClean="0">
                          <a:latin typeface="Roboto" pitchFamily="2" charset="0"/>
                          <a:ea typeface="Roboto" pitchFamily="2" charset="0"/>
                        </a:rPr>
                        <a:t>constraints</a:t>
                      </a:r>
                      <a:r>
                        <a:rPr lang="es-ES" sz="1600" baseline="0" dirty="0" smtClean="0">
                          <a:latin typeface="Roboto" pitchFamily="2" charset="0"/>
                          <a:ea typeface="Roboto" pitchFamily="2" charset="0"/>
                        </a:rPr>
                        <a:t> are similar to MRF </a:t>
                      </a:r>
                      <a:r>
                        <a:rPr lang="es-ES" sz="1600" baseline="0" dirty="0" err="1" smtClean="0">
                          <a:latin typeface="Roboto" pitchFamily="2" charset="0"/>
                          <a:ea typeface="Roboto" pitchFamily="2" charset="0"/>
                        </a:rPr>
                        <a:t>spatial</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priors</a:t>
                      </a:r>
                      <a:r>
                        <a:rPr lang="es-ES" sz="1600" baseline="0" dirty="0" smtClean="0">
                          <a:latin typeface="Roboto" pitchFamily="2" charset="0"/>
                          <a:ea typeface="Roboto" pitchFamily="2" charset="0"/>
                        </a:rPr>
                        <a:t> </a:t>
                      </a:r>
                      <a:endParaRPr lang="en-US" sz="1600" dirty="0" smtClean="0">
                        <a:latin typeface="Roboto" pitchFamily="2" charset="0"/>
                        <a:ea typeface="Roboto" pitchFamily="2" charset="0"/>
                      </a:endParaRPr>
                    </a:p>
                    <a:p>
                      <a:endParaRPr lang="en-US" sz="1600" dirty="0">
                        <a:latin typeface="Roboto" pitchFamily="2" charset="0"/>
                        <a:ea typeface="Roboto" pitchFamily="2" charset="0"/>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err="1" smtClean="0">
                          <a:latin typeface="Roboto" pitchFamily="2" charset="0"/>
                          <a:ea typeface="Roboto" pitchFamily="2" charset="0"/>
                        </a:rPr>
                        <a:t>Less</a:t>
                      </a:r>
                      <a:r>
                        <a:rPr lang="es-ES" sz="1600" dirty="0" smtClean="0">
                          <a:latin typeface="Roboto" pitchFamily="2" charset="0"/>
                          <a:ea typeface="Roboto" pitchFamily="2" charset="0"/>
                        </a:rPr>
                        <a:t> </a:t>
                      </a:r>
                      <a:r>
                        <a:rPr lang="es-ES" sz="1600" dirty="0" err="1" smtClean="0">
                          <a:latin typeface="Roboto" pitchFamily="2" charset="0"/>
                          <a:ea typeface="Roboto" pitchFamily="2" charset="0"/>
                        </a:rPr>
                        <a:t>elegant</a:t>
                      </a:r>
                      <a:r>
                        <a:rPr lang="es-ES" sz="1600" dirty="0" smtClean="0">
                          <a:latin typeface="Roboto" pitchFamily="2" charset="0"/>
                          <a:ea typeface="Roboto" pitchFamily="2" charset="0"/>
                        </a:rPr>
                        <a:t> </a:t>
                      </a:r>
                      <a:r>
                        <a:rPr lang="es-ES" sz="1600" dirty="0" err="1" smtClean="0">
                          <a:latin typeface="Roboto" pitchFamily="2" charset="0"/>
                          <a:ea typeface="Roboto" pitchFamily="2" charset="0"/>
                        </a:rPr>
                        <a:t>when</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compared</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with</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generative</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models</a:t>
                      </a:r>
                      <a:endParaRPr lang="en-US" sz="1600" dirty="0" smtClean="0">
                        <a:latin typeface="Roboto" pitchFamily="2" charset="0"/>
                        <a:ea typeface="Roboto" pitchFamily="2" charset="0"/>
                      </a:endParaRPr>
                    </a:p>
                    <a:p>
                      <a:endParaRPr lang="en-US" sz="1600" dirty="0">
                        <a:latin typeface="Roboto" pitchFamily="2" charset="0"/>
                        <a:ea typeface="Roboto" pitchFamily="2" charset="0"/>
                      </a:endParaRPr>
                    </a:p>
                  </a:txBody>
                  <a:tcPr>
                    <a:solidFill>
                      <a:schemeClr val="bg1"/>
                    </a:solidFill>
                  </a:tcPr>
                </a:tc>
                <a:extLst>
                  <a:ext uri="{0D108BD9-81ED-4DB2-BD59-A6C34878D82A}">
                    <a16:rowId xmlns:a16="http://schemas.microsoft.com/office/drawing/2014/main" val="2256107391"/>
                  </a:ext>
                </a:extLst>
              </a:tr>
              <a:tr h="6599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err="1" smtClean="0">
                          <a:latin typeface="Roboto" pitchFamily="2" charset="0"/>
                          <a:ea typeface="Roboto" pitchFamily="2" charset="0"/>
                        </a:rPr>
                        <a:t>Modeling</a:t>
                      </a:r>
                      <a:r>
                        <a:rPr lang="es-ES" sz="1600" baseline="0" dirty="0" smtClean="0">
                          <a:latin typeface="Roboto" pitchFamily="2" charset="0"/>
                          <a:ea typeface="Roboto" pitchFamily="2" charset="0"/>
                        </a:rPr>
                        <a:t> of </a:t>
                      </a:r>
                      <a:r>
                        <a:rPr lang="es-ES" sz="1600" baseline="0" dirty="0" err="1" smtClean="0">
                          <a:latin typeface="Roboto" pitchFamily="2" charset="0"/>
                          <a:ea typeface="Roboto" pitchFamily="2" charset="0"/>
                        </a:rPr>
                        <a:t>uncertainity</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via</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membership</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functions</a:t>
                      </a:r>
                      <a:r>
                        <a:rPr lang="es-ES" sz="1600" baseline="0" dirty="0" smtClean="0">
                          <a:latin typeface="Roboto" pitchFamily="2" charset="0"/>
                          <a:ea typeface="Roboto" pitchFamily="2" charset="0"/>
                        </a:rPr>
                        <a:t> </a:t>
                      </a:r>
                      <a:endParaRPr lang="en-US" sz="1600" dirty="0" smtClean="0">
                        <a:latin typeface="Roboto" pitchFamily="2" charset="0"/>
                        <a:ea typeface="Roboto" pitchFamily="2" charset="0"/>
                      </a:endParaRPr>
                    </a:p>
                  </a:txBody>
                  <a:tcPr>
                    <a:solidFill>
                      <a:schemeClr val="bg1"/>
                    </a:solidFill>
                  </a:tcPr>
                </a:tc>
                <a:tc>
                  <a:txBody>
                    <a:bodyPr/>
                    <a:lstStyle/>
                    <a:p>
                      <a:endParaRPr lang="en-US" sz="1600" dirty="0">
                        <a:latin typeface="Roboto" pitchFamily="2" charset="0"/>
                        <a:ea typeface="Roboto" pitchFamily="2" charset="0"/>
                      </a:endParaRPr>
                    </a:p>
                  </a:txBody>
                  <a:tcPr>
                    <a:solidFill>
                      <a:schemeClr val="bg1"/>
                    </a:solidFill>
                  </a:tcPr>
                </a:tc>
                <a:extLst>
                  <a:ext uri="{0D108BD9-81ED-4DB2-BD59-A6C34878D82A}">
                    <a16:rowId xmlns:a16="http://schemas.microsoft.com/office/drawing/2014/main" val="3470761623"/>
                  </a:ext>
                </a:extLst>
              </a:tr>
              <a:tr h="659931">
                <a:tc>
                  <a:txBody>
                    <a:bodyPr/>
                    <a:lstStyle/>
                    <a:p>
                      <a:r>
                        <a:rPr lang="es-ES" sz="1600" b="1" dirty="0" err="1" smtClean="0">
                          <a:latin typeface="Roboto" pitchFamily="2" charset="0"/>
                          <a:ea typeface="Roboto" pitchFamily="2" charset="0"/>
                        </a:rPr>
                        <a:t>Very</a:t>
                      </a:r>
                      <a:r>
                        <a:rPr lang="es-ES" sz="1600" b="1" dirty="0" smtClean="0">
                          <a:latin typeface="Roboto" pitchFamily="2" charset="0"/>
                          <a:ea typeface="Roboto" pitchFamily="2" charset="0"/>
                        </a:rPr>
                        <a:t> </a:t>
                      </a:r>
                      <a:r>
                        <a:rPr lang="es-ES" sz="1600" b="1" dirty="0" err="1" smtClean="0">
                          <a:latin typeface="Roboto" pitchFamily="2" charset="0"/>
                          <a:ea typeface="Roboto" pitchFamily="2" charset="0"/>
                        </a:rPr>
                        <a:t>fast</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when</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compared</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with</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other</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methods</a:t>
                      </a:r>
                      <a:endParaRPr lang="en-US" sz="1600" dirty="0">
                        <a:latin typeface="Roboto" pitchFamily="2" charset="0"/>
                        <a:ea typeface="Roboto" pitchFamily="2" charset="0"/>
                      </a:endParaRPr>
                    </a:p>
                  </a:txBody>
                  <a:tcPr>
                    <a:solidFill>
                      <a:schemeClr val="bg1"/>
                    </a:solidFill>
                  </a:tcPr>
                </a:tc>
                <a:tc>
                  <a:txBody>
                    <a:bodyPr/>
                    <a:lstStyle/>
                    <a:p>
                      <a:endParaRPr lang="en-US" sz="1600" dirty="0">
                        <a:latin typeface="Roboto" pitchFamily="2" charset="0"/>
                        <a:ea typeface="Roboto" pitchFamily="2" charset="0"/>
                      </a:endParaRPr>
                    </a:p>
                  </a:txBody>
                  <a:tcPr>
                    <a:solidFill>
                      <a:schemeClr val="bg1"/>
                    </a:solidFill>
                  </a:tcPr>
                </a:tc>
                <a:extLst>
                  <a:ext uri="{0D108BD9-81ED-4DB2-BD59-A6C34878D82A}">
                    <a16:rowId xmlns:a16="http://schemas.microsoft.com/office/drawing/2014/main" val="1564293960"/>
                  </a:ext>
                </a:extLst>
              </a:tr>
              <a:tr h="659931">
                <a:tc>
                  <a:txBody>
                    <a:bodyPr/>
                    <a:lstStyle/>
                    <a:p>
                      <a:r>
                        <a:rPr lang="es-ES" sz="1600" dirty="0" err="1" smtClean="0">
                          <a:latin typeface="Roboto" pitchFamily="2" charset="0"/>
                          <a:ea typeface="Roboto" pitchFamily="2" charset="0"/>
                        </a:rPr>
                        <a:t>Easy</a:t>
                      </a:r>
                      <a:r>
                        <a:rPr lang="es-ES" sz="1600" dirty="0" smtClean="0">
                          <a:latin typeface="Roboto" pitchFamily="2" charset="0"/>
                          <a:ea typeface="Roboto" pitchFamily="2" charset="0"/>
                        </a:rPr>
                        <a:t> to</a:t>
                      </a:r>
                      <a:r>
                        <a:rPr lang="es-ES" sz="1600" baseline="0" dirty="0" smtClean="0">
                          <a:latin typeface="Roboto" pitchFamily="2" charset="0"/>
                          <a:ea typeface="Roboto" pitchFamily="2" charset="0"/>
                        </a:rPr>
                        <a:t> </a:t>
                      </a:r>
                      <a:r>
                        <a:rPr lang="es-ES" sz="1600" baseline="0" dirty="0" err="1" smtClean="0">
                          <a:latin typeface="Roboto" pitchFamily="2" charset="0"/>
                          <a:ea typeface="Roboto" pitchFamily="2" charset="0"/>
                        </a:rPr>
                        <a:t>vectorize</a:t>
                      </a:r>
                      <a:r>
                        <a:rPr lang="es-ES" sz="1600" baseline="0" dirty="0" smtClean="0">
                          <a:latin typeface="Roboto" pitchFamily="2" charset="0"/>
                          <a:ea typeface="Roboto" pitchFamily="2" charset="0"/>
                        </a:rPr>
                        <a:t> and </a:t>
                      </a:r>
                      <a:r>
                        <a:rPr lang="es-ES" sz="1600" baseline="0" dirty="0" err="1" smtClean="0">
                          <a:latin typeface="Roboto" pitchFamily="2" charset="0"/>
                          <a:ea typeface="Roboto" pitchFamily="2" charset="0"/>
                        </a:rPr>
                        <a:t>implement</a:t>
                      </a:r>
                      <a:r>
                        <a:rPr lang="es-ES" sz="1600" baseline="0" dirty="0" smtClean="0">
                          <a:latin typeface="Roboto" pitchFamily="2" charset="0"/>
                          <a:ea typeface="Roboto" pitchFamily="2" charset="0"/>
                        </a:rPr>
                        <a:t> in a </a:t>
                      </a:r>
                      <a:r>
                        <a:rPr lang="es-ES" sz="1600" b="1" baseline="0" dirty="0" smtClean="0">
                          <a:latin typeface="Roboto" pitchFamily="2" charset="0"/>
                          <a:ea typeface="Roboto" pitchFamily="2" charset="0"/>
                        </a:rPr>
                        <a:t>GPU</a:t>
                      </a:r>
                      <a:r>
                        <a:rPr lang="es-ES" sz="1600" baseline="0" dirty="0" smtClean="0">
                          <a:latin typeface="Roboto" pitchFamily="2" charset="0"/>
                          <a:ea typeface="Roboto" pitchFamily="2" charset="0"/>
                        </a:rPr>
                        <a:t> </a:t>
                      </a:r>
                      <a:endParaRPr lang="en-US" sz="1600" dirty="0">
                        <a:latin typeface="Roboto" pitchFamily="2" charset="0"/>
                        <a:ea typeface="Roboto" pitchFamily="2" charset="0"/>
                      </a:endParaRPr>
                    </a:p>
                  </a:txBody>
                  <a:tcPr>
                    <a:solidFill>
                      <a:schemeClr val="bg1"/>
                    </a:solidFill>
                  </a:tcPr>
                </a:tc>
                <a:tc>
                  <a:txBody>
                    <a:bodyPr/>
                    <a:lstStyle/>
                    <a:p>
                      <a:endParaRPr lang="en-US" sz="1600" dirty="0">
                        <a:latin typeface="Roboto" pitchFamily="2" charset="0"/>
                        <a:ea typeface="Roboto" pitchFamily="2" charset="0"/>
                      </a:endParaRPr>
                    </a:p>
                  </a:txBody>
                  <a:tcPr>
                    <a:solidFill>
                      <a:schemeClr val="bg1"/>
                    </a:solidFill>
                  </a:tcPr>
                </a:tc>
                <a:extLst>
                  <a:ext uri="{0D108BD9-81ED-4DB2-BD59-A6C34878D82A}">
                    <a16:rowId xmlns:a16="http://schemas.microsoft.com/office/drawing/2014/main" val="1102715073"/>
                  </a:ext>
                </a:extLst>
              </a:tr>
            </a:tbl>
          </a:graphicData>
        </a:graphic>
      </p:graphicFrame>
      <p:sp>
        <p:nvSpPr>
          <p:cNvPr id="13" name="Rectangle 12"/>
          <p:cNvSpPr/>
          <p:nvPr/>
        </p:nvSpPr>
        <p:spPr>
          <a:xfrm>
            <a:off x="9144000" y="1665704"/>
            <a:ext cx="4572000" cy="4247317"/>
          </a:xfrm>
          <a:prstGeom prst="rect">
            <a:avLst/>
          </a:prstGeom>
        </p:spPr>
        <p:txBody>
          <a:bodyPr>
            <a:spAutoFit/>
          </a:bodyPr>
          <a:lstStyle/>
          <a:p>
            <a:r>
              <a:rPr lang="en-US" dirty="0"/>
              <a:t>this method provides a straightforward implementation</a:t>
            </a:r>
          </a:p>
          <a:p>
            <a:r>
              <a:rPr lang="en-US" dirty="0"/>
              <a:t>- fairly robust behavior including spatial context information</a:t>
            </a:r>
          </a:p>
          <a:p>
            <a:r>
              <a:rPr lang="en-US" dirty="0"/>
              <a:t>- applicability to multichannel data</a:t>
            </a:r>
          </a:p>
          <a:p>
            <a:r>
              <a:rPr lang="en-US" dirty="0"/>
              <a:t>- the ability to model uncertainty within the data</a:t>
            </a:r>
          </a:p>
          <a:p>
            <a:r>
              <a:rPr lang="en-US" dirty="0"/>
              <a:t>- FAST when compared to other models --&gt; capability of </a:t>
            </a:r>
            <a:r>
              <a:rPr lang="en-US" dirty="0" err="1"/>
              <a:t>vectorize</a:t>
            </a:r>
            <a:r>
              <a:rPr lang="en-US" dirty="0"/>
              <a:t> in MATLAB --&gt; GPU use</a:t>
            </a:r>
          </a:p>
          <a:p>
            <a:r>
              <a:rPr lang="en-US" dirty="0"/>
              <a:t>- Similarity with SPM </a:t>
            </a:r>
          </a:p>
          <a:p>
            <a:r>
              <a:rPr lang="en-US" dirty="0"/>
              <a:t>- These are usually similar to the expectation-maximization algorithm for mixtures of Gaussian distributions via an iterative refinement approach employed by both algorithms</a:t>
            </a:r>
          </a:p>
        </p:txBody>
      </p:sp>
    </p:spTree>
    <p:extLst>
      <p:ext uri="{BB962C8B-B14F-4D97-AF65-F5344CB8AC3E}">
        <p14:creationId xmlns:p14="http://schemas.microsoft.com/office/powerpoint/2010/main" val="25782304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4071499" cy="523220"/>
          </a:xfrm>
          <a:prstGeom prst="rect">
            <a:avLst/>
          </a:prstGeom>
          <a:noFill/>
        </p:spPr>
        <p:txBody>
          <a:bodyPr wrap="none" rtlCol="0">
            <a:spAutoFit/>
          </a:bodyPr>
          <a:lstStyle/>
          <a:p>
            <a:r>
              <a:rPr lang="es-ES" sz="2800" b="1" dirty="0" smtClean="0">
                <a:latin typeface="Roboto" pitchFamily="2" charset="0"/>
                <a:ea typeface="Roboto" pitchFamily="2" charset="0"/>
              </a:rPr>
              <a:t>5. MSSEG (</a:t>
            </a:r>
            <a:r>
              <a:rPr lang="es-ES" sz="2800" b="1" dirty="0" err="1" smtClean="0">
                <a:latin typeface="Roboto" pitchFamily="2" charset="0"/>
                <a:ea typeface="Roboto" pitchFamily="2" charset="0"/>
              </a:rPr>
              <a:t>Formulation</a:t>
            </a:r>
            <a:r>
              <a:rPr lang="es-ES" sz="2800" b="1" dirty="0" smtClean="0">
                <a:latin typeface="Roboto" pitchFamily="2" charset="0"/>
                <a:ea typeface="Roboto" pitchFamily="2" charset="0"/>
              </a:rPr>
              <a:t>)</a:t>
            </a:r>
            <a:endParaRPr lang="en-US" sz="2800" b="1" dirty="0">
              <a:latin typeface="Roboto" pitchFamily="2" charset="0"/>
              <a:ea typeface="Roboto" pitchFamily="2" charset="0"/>
            </a:endParaRPr>
          </a:p>
        </p:txBody>
      </p:sp>
      <p:sp>
        <p:nvSpPr>
          <p:cNvPr id="4" name="Rectangle 3"/>
          <p:cNvSpPr/>
          <p:nvPr/>
        </p:nvSpPr>
        <p:spPr>
          <a:xfrm>
            <a:off x="147941" y="923545"/>
            <a:ext cx="8326482" cy="369332"/>
          </a:xfrm>
          <a:prstGeom prst="rect">
            <a:avLst/>
          </a:prstGeom>
        </p:spPr>
        <p:txBody>
          <a:bodyPr wrap="square">
            <a:spAutoFit/>
          </a:bodyPr>
          <a:lstStyle/>
          <a:p>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pic>
        <p:nvPicPr>
          <p:cNvPr id="6" name="Picture 5"/>
          <p:cNvPicPr>
            <a:picLocks noChangeAspect="1"/>
          </p:cNvPicPr>
          <p:nvPr/>
        </p:nvPicPr>
        <p:blipFill>
          <a:blip r:embed="rId2"/>
          <a:stretch>
            <a:fillRect/>
          </a:stretch>
        </p:blipFill>
        <p:spPr>
          <a:xfrm>
            <a:off x="1275873" y="1833013"/>
            <a:ext cx="6592253" cy="1015914"/>
          </a:xfrm>
          <a:prstGeom prst="rect">
            <a:avLst/>
          </a:prstGeom>
        </p:spPr>
      </p:pic>
      <p:sp>
        <p:nvSpPr>
          <p:cNvPr id="7" name="Rectangle 6"/>
          <p:cNvSpPr/>
          <p:nvPr/>
        </p:nvSpPr>
        <p:spPr>
          <a:xfrm>
            <a:off x="147941" y="1435429"/>
            <a:ext cx="8326482" cy="369332"/>
          </a:xfrm>
          <a:prstGeom prst="rect">
            <a:avLst/>
          </a:prstGeom>
        </p:spPr>
        <p:txBody>
          <a:bodyPr wrap="square">
            <a:spAutoFit/>
          </a:bodyPr>
          <a:lstStyle/>
          <a:p>
            <a:r>
              <a:rPr lang="es-ES" dirty="0" err="1" smtClean="0">
                <a:latin typeface="Roboto" pitchFamily="2" charset="0"/>
                <a:ea typeface="Roboto" pitchFamily="2" charset="0"/>
              </a:rPr>
              <a:t>Objective</a:t>
            </a:r>
            <a:r>
              <a:rPr lang="es-ES" dirty="0" smtClean="0">
                <a:latin typeface="Roboto" pitchFamily="2" charset="0"/>
                <a:ea typeface="Roboto" pitchFamily="2" charset="0"/>
              </a:rPr>
              <a:t> </a:t>
            </a:r>
            <a:r>
              <a:rPr lang="es-ES" dirty="0" err="1" smtClean="0">
                <a:latin typeface="Roboto" pitchFamily="2" charset="0"/>
                <a:ea typeface="Roboto" pitchFamily="2" charset="0"/>
              </a:rPr>
              <a:t>function</a:t>
            </a:r>
            <a:r>
              <a:rPr lang="es-ES" dirty="0" smtClean="0">
                <a:latin typeface="Roboto" pitchFamily="2" charset="0"/>
                <a:ea typeface="Roboto" pitchFamily="2" charset="0"/>
              </a:rPr>
              <a:t>:</a:t>
            </a:r>
            <a:endParaRPr lang="es-ES" dirty="0">
              <a:latin typeface="Roboto" pitchFamily="2" charset="0"/>
              <a:ea typeface="Roboto" pitchFamily="2" charset="0"/>
            </a:endParaRPr>
          </a:p>
        </p:txBody>
      </p:sp>
      <p:pic>
        <p:nvPicPr>
          <p:cNvPr id="8" name="Picture 7"/>
          <p:cNvPicPr>
            <a:picLocks noChangeAspect="1"/>
          </p:cNvPicPr>
          <p:nvPr/>
        </p:nvPicPr>
        <p:blipFill>
          <a:blip r:embed="rId3"/>
          <a:stretch>
            <a:fillRect/>
          </a:stretch>
        </p:blipFill>
        <p:spPr>
          <a:xfrm>
            <a:off x="491166" y="3655729"/>
            <a:ext cx="7640032" cy="2539985"/>
          </a:xfrm>
          <a:prstGeom prst="rect">
            <a:avLst/>
          </a:prstGeom>
        </p:spPr>
      </p:pic>
      <p:sp>
        <p:nvSpPr>
          <p:cNvPr id="9" name="Rectangle 8"/>
          <p:cNvSpPr/>
          <p:nvPr/>
        </p:nvSpPr>
        <p:spPr>
          <a:xfrm>
            <a:off x="188868" y="2908266"/>
            <a:ext cx="8326482" cy="646331"/>
          </a:xfrm>
          <a:prstGeom prst="rect">
            <a:avLst/>
          </a:prstGeom>
        </p:spPr>
        <p:txBody>
          <a:bodyPr wrap="square">
            <a:spAutoFit/>
          </a:bodyPr>
          <a:lstStyle/>
          <a:p>
            <a:r>
              <a:rPr lang="es-ES" dirty="0" err="1" smtClean="0">
                <a:latin typeface="Roboto" pitchFamily="2" charset="0"/>
                <a:ea typeface="Roboto" pitchFamily="2" charset="0"/>
              </a:rPr>
              <a:t>An</a:t>
            </a:r>
            <a:r>
              <a:rPr lang="es-ES" dirty="0" smtClean="0">
                <a:latin typeface="Roboto" pitchFamily="2" charset="0"/>
                <a:ea typeface="Roboto" pitchFamily="2" charset="0"/>
              </a:rPr>
              <a:t> </a:t>
            </a:r>
            <a:r>
              <a:rPr lang="es-ES" dirty="0" err="1" smtClean="0">
                <a:latin typeface="Roboto" pitchFamily="2" charset="0"/>
                <a:ea typeface="Roboto" pitchFamily="2" charset="0"/>
              </a:rPr>
              <a:t>iterative</a:t>
            </a:r>
            <a:r>
              <a:rPr lang="es-ES" dirty="0" smtClean="0">
                <a:latin typeface="Roboto" pitchFamily="2" charset="0"/>
                <a:ea typeface="Roboto" pitchFamily="2" charset="0"/>
              </a:rPr>
              <a:t> </a:t>
            </a:r>
            <a:r>
              <a:rPr lang="es-ES" dirty="0" err="1" smtClean="0">
                <a:latin typeface="Roboto" pitchFamily="2" charset="0"/>
                <a:ea typeface="Roboto" pitchFamily="2" charset="0"/>
              </a:rPr>
              <a:t>algorithm</a:t>
            </a:r>
            <a:r>
              <a:rPr lang="es-ES" dirty="0" smtClean="0">
                <a:latin typeface="Roboto" pitchFamily="2" charset="0"/>
                <a:ea typeface="Roboto" pitchFamily="2" charset="0"/>
              </a:rPr>
              <a:t> </a:t>
            </a:r>
            <a:r>
              <a:rPr lang="es-ES" dirty="0" err="1" smtClean="0">
                <a:latin typeface="Roboto" pitchFamily="2" charset="0"/>
                <a:ea typeface="Roboto" pitchFamily="2" charset="0"/>
              </a:rPr>
              <a:t>is</a:t>
            </a:r>
            <a:r>
              <a:rPr lang="es-ES" dirty="0" smtClean="0">
                <a:latin typeface="Roboto" pitchFamily="2" charset="0"/>
                <a:ea typeface="Roboto" pitchFamily="2" charset="0"/>
              </a:rPr>
              <a:t> </a:t>
            </a:r>
            <a:r>
              <a:rPr lang="es-ES" dirty="0" err="1" smtClean="0">
                <a:latin typeface="Roboto" pitchFamily="2" charset="0"/>
                <a:ea typeface="Roboto" pitchFamily="2" charset="0"/>
              </a:rPr>
              <a:t>used</a:t>
            </a:r>
            <a:r>
              <a:rPr lang="es-ES" dirty="0" smtClean="0">
                <a:latin typeface="Roboto" pitchFamily="2" charset="0"/>
                <a:ea typeface="Roboto" pitchFamily="2" charset="0"/>
              </a:rPr>
              <a:t> to </a:t>
            </a:r>
            <a:r>
              <a:rPr lang="es-ES" dirty="0" err="1" smtClean="0">
                <a:latin typeface="Roboto" pitchFamily="2" charset="0"/>
                <a:ea typeface="Roboto" pitchFamily="2" charset="0"/>
              </a:rPr>
              <a:t>minimize</a:t>
            </a:r>
            <a:r>
              <a:rPr lang="es-ES" dirty="0" smtClean="0">
                <a:latin typeface="Roboto" pitchFamily="2" charset="0"/>
                <a:ea typeface="Roboto" pitchFamily="2" charset="0"/>
              </a:rPr>
              <a:t> (1) </a:t>
            </a:r>
            <a:r>
              <a:rPr lang="es-ES" dirty="0" err="1" smtClean="0">
                <a:latin typeface="Roboto" pitchFamily="2" charset="0"/>
                <a:ea typeface="Roboto" pitchFamily="2" charset="0"/>
              </a:rPr>
              <a:t>by</a:t>
            </a:r>
            <a:r>
              <a:rPr lang="es-ES" dirty="0" smtClean="0">
                <a:latin typeface="Roboto" pitchFamily="2" charset="0"/>
                <a:ea typeface="Roboto" pitchFamily="2" charset="0"/>
              </a:rPr>
              <a:t> </a:t>
            </a:r>
            <a:r>
              <a:rPr lang="es-ES" dirty="0" err="1" smtClean="0">
                <a:latin typeface="Roboto" pitchFamily="2" charset="0"/>
                <a:ea typeface="Roboto" pitchFamily="2" charset="0"/>
              </a:rPr>
              <a:t>evaluating</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centroids</a:t>
            </a:r>
            <a:r>
              <a:rPr lang="es-ES" dirty="0" smtClean="0">
                <a:latin typeface="Roboto" pitchFamily="2" charset="0"/>
                <a:ea typeface="Roboto" pitchFamily="2" charset="0"/>
              </a:rPr>
              <a:t> and </a:t>
            </a:r>
            <a:r>
              <a:rPr lang="es-ES" dirty="0" err="1" smtClean="0">
                <a:latin typeface="Roboto" pitchFamily="2" charset="0"/>
                <a:ea typeface="Roboto" pitchFamily="2" charset="0"/>
              </a:rPr>
              <a:t>functions</a:t>
            </a:r>
            <a:r>
              <a:rPr lang="es-ES" dirty="0" smtClean="0">
                <a:latin typeface="Roboto" pitchFamily="2" charset="0"/>
                <a:ea typeface="Roboto" pitchFamily="2" charset="0"/>
              </a:rPr>
              <a:t> </a:t>
            </a:r>
            <a:r>
              <a:rPr lang="es-ES" dirty="0" err="1" smtClean="0">
                <a:latin typeface="Roboto" pitchFamily="2" charset="0"/>
                <a:ea typeface="Roboto" pitchFamily="2" charset="0"/>
              </a:rPr>
              <a:t>that</a:t>
            </a:r>
            <a:r>
              <a:rPr lang="es-ES" dirty="0" smtClean="0">
                <a:latin typeface="Roboto" pitchFamily="2" charset="0"/>
                <a:ea typeface="Roboto" pitchFamily="2" charset="0"/>
              </a:rPr>
              <a:t> </a:t>
            </a:r>
            <a:r>
              <a:rPr lang="es-ES" dirty="0" err="1" smtClean="0">
                <a:latin typeface="Roboto" pitchFamily="2" charset="0"/>
                <a:ea typeface="Roboto" pitchFamily="2" charset="0"/>
              </a:rPr>
              <a:t>satisfy</a:t>
            </a:r>
            <a:r>
              <a:rPr lang="es-ES" dirty="0" smtClean="0">
                <a:latin typeface="Roboto" pitchFamily="2" charset="0"/>
                <a:ea typeface="Roboto" pitchFamily="2" charset="0"/>
              </a:rPr>
              <a:t> a </a:t>
            </a:r>
            <a:r>
              <a:rPr lang="es-ES" dirty="0" err="1" smtClean="0">
                <a:latin typeface="Roboto" pitchFamily="2" charset="0"/>
                <a:ea typeface="Roboto" pitchFamily="2" charset="0"/>
              </a:rPr>
              <a:t>zero</a:t>
            </a:r>
            <a:r>
              <a:rPr lang="es-ES" dirty="0" smtClean="0">
                <a:latin typeface="Roboto" pitchFamily="2" charset="0"/>
                <a:ea typeface="Roboto" pitchFamily="2" charset="0"/>
              </a:rPr>
              <a:t> </a:t>
            </a:r>
            <a:r>
              <a:rPr lang="es-ES" dirty="0" err="1" smtClean="0">
                <a:latin typeface="Roboto" pitchFamily="2" charset="0"/>
                <a:ea typeface="Roboto" pitchFamily="2" charset="0"/>
              </a:rPr>
              <a:t>gradient</a:t>
            </a:r>
            <a:r>
              <a:rPr lang="es-ES" dirty="0" smtClean="0">
                <a:latin typeface="Roboto" pitchFamily="2" charset="0"/>
                <a:ea typeface="Roboto" pitchFamily="2" charset="0"/>
              </a:rPr>
              <a:t> </a:t>
            </a:r>
            <a:r>
              <a:rPr lang="es-ES" dirty="0" err="1" smtClean="0">
                <a:latin typeface="Roboto" pitchFamily="2" charset="0"/>
                <a:ea typeface="Roboto" pitchFamily="2" charset="0"/>
              </a:rPr>
              <a:t>condition</a:t>
            </a:r>
            <a:r>
              <a:rPr lang="es-ES" dirty="0" smtClean="0">
                <a:latin typeface="Roboto" pitchFamily="2" charset="0"/>
                <a:ea typeface="Roboto" pitchFamily="2" charset="0"/>
              </a:rPr>
              <a:t>:</a:t>
            </a:r>
            <a:endParaRPr lang="es-ES" dirty="0">
              <a:latin typeface="Roboto" pitchFamily="2" charset="0"/>
              <a:ea typeface="Roboto" pitchFamily="2" charset="0"/>
            </a:endParaRPr>
          </a:p>
        </p:txBody>
      </p:sp>
      <p:sp>
        <p:nvSpPr>
          <p:cNvPr id="11" name="TextBox 10"/>
          <p:cNvSpPr txBox="1"/>
          <p:nvPr/>
        </p:nvSpPr>
        <p:spPr>
          <a:xfrm>
            <a:off x="2103120" y="6273800"/>
            <a:ext cx="5079660" cy="369332"/>
          </a:xfrm>
          <a:prstGeom prst="rect">
            <a:avLst/>
          </a:prstGeom>
          <a:noFill/>
        </p:spPr>
        <p:txBody>
          <a:bodyPr wrap="none" rtlCol="0">
            <a:spAutoFit/>
          </a:bodyPr>
          <a:lstStyle/>
          <a:p>
            <a:r>
              <a:rPr lang="es-ES" b="1" i="1" dirty="0"/>
              <a:t> </a:t>
            </a:r>
            <a:r>
              <a:rPr lang="es-ES" b="1" i="1" dirty="0" smtClean="0"/>
              <a:t>q = 2, w = 1,  and gamma = 1/10 in </a:t>
            </a:r>
            <a:r>
              <a:rPr lang="es-ES" b="1" i="1" dirty="0" err="1" smtClean="0"/>
              <a:t>all</a:t>
            </a:r>
            <a:r>
              <a:rPr lang="es-ES" b="1" i="1" dirty="0" smtClean="0"/>
              <a:t> </a:t>
            </a:r>
            <a:r>
              <a:rPr lang="es-ES" b="1" i="1" dirty="0" err="1" smtClean="0"/>
              <a:t>experiments</a:t>
            </a:r>
            <a:endParaRPr lang="en-US" b="1" i="1" dirty="0"/>
          </a:p>
        </p:txBody>
      </p:sp>
    </p:spTree>
    <p:extLst>
      <p:ext uri="{BB962C8B-B14F-4D97-AF65-F5344CB8AC3E}">
        <p14:creationId xmlns:p14="http://schemas.microsoft.com/office/powerpoint/2010/main" val="30141186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4071499" cy="523220"/>
          </a:xfrm>
          <a:prstGeom prst="rect">
            <a:avLst/>
          </a:prstGeom>
          <a:noFill/>
        </p:spPr>
        <p:txBody>
          <a:bodyPr wrap="none" rtlCol="0">
            <a:spAutoFit/>
          </a:bodyPr>
          <a:lstStyle/>
          <a:p>
            <a:r>
              <a:rPr lang="es-ES" sz="2800" b="1" dirty="0" smtClean="0">
                <a:latin typeface="Roboto" pitchFamily="2" charset="0"/>
                <a:ea typeface="Roboto" pitchFamily="2" charset="0"/>
              </a:rPr>
              <a:t>5. MSSEG (</a:t>
            </a:r>
            <a:r>
              <a:rPr lang="es-ES" sz="2800" b="1" dirty="0" err="1" smtClean="0">
                <a:latin typeface="Roboto" pitchFamily="2" charset="0"/>
                <a:ea typeface="Roboto" pitchFamily="2" charset="0"/>
              </a:rPr>
              <a:t>Formulation</a:t>
            </a:r>
            <a:r>
              <a:rPr lang="es-ES" sz="2800" b="1" dirty="0" smtClean="0">
                <a:latin typeface="Roboto" pitchFamily="2" charset="0"/>
                <a:ea typeface="Roboto" pitchFamily="2" charset="0"/>
              </a:rPr>
              <a:t>)</a:t>
            </a:r>
            <a:endParaRPr lang="en-US" sz="2800" b="1" dirty="0">
              <a:latin typeface="Roboto" pitchFamily="2" charset="0"/>
              <a:ea typeface="Roboto" pitchFamily="2" charset="0"/>
            </a:endParaRPr>
          </a:p>
        </p:txBody>
      </p:sp>
      <p:sp>
        <p:nvSpPr>
          <p:cNvPr id="4" name="Rectangle 3"/>
          <p:cNvSpPr/>
          <p:nvPr/>
        </p:nvSpPr>
        <p:spPr>
          <a:xfrm>
            <a:off x="147941" y="923545"/>
            <a:ext cx="8326482" cy="369332"/>
          </a:xfrm>
          <a:prstGeom prst="rect">
            <a:avLst/>
          </a:prstGeom>
        </p:spPr>
        <p:txBody>
          <a:bodyPr wrap="square">
            <a:spAutoFit/>
          </a:bodyPr>
          <a:lstStyle/>
          <a:p>
            <a:r>
              <a:rPr lang="es-ES" b="1" dirty="0" err="1" smtClean="0">
                <a:latin typeface="Roboto" pitchFamily="2" charset="0"/>
                <a:ea typeface="Roboto" pitchFamily="2" charset="0"/>
              </a:rPr>
              <a:t>Tissue</a:t>
            </a:r>
            <a:r>
              <a:rPr lang="es-ES" b="1" dirty="0" smtClean="0">
                <a:latin typeface="Roboto" pitchFamily="2" charset="0"/>
                <a:ea typeface="Roboto" pitchFamily="2" charset="0"/>
              </a:rPr>
              <a:t> </a:t>
            </a:r>
            <a:r>
              <a:rPr lang="es-ES" b="1" dirty="0" err="1" smtClean="0">
                <a:latin typeface="Roboto" pitchFamily="2" charset="0"/>
                <a:ea typeface="Roboto" pitchFamily="2" charset="0"/>
              </a:rPr>
              <a:t>segmentation</a:t>
            </a:r>
            <a:r>
              <a:rPr lang="es-ES" b="1" dirty="0" smtClean="0">
                <a:latin typeface="Roboto" pitchFamily="2" charset="0"/>
                <a:ea typeface="Roboto" pitchFamily="2" charset="0"/>
              </a:rPr>
              <a:t>:</a:t>
            </a:r>
            <a:endParaRPr lang="es-ES" b="1" dirty="0">
              <a:latin typeface="Roboto" pitchFamily="2" charset="0"/>
              <a:ea typeface="Roboto" pitchFamily="2" charset="0"/>
            </a:endParaRPr>
          </a:p>
        </p:txBody>
      </p:sp>
      <p:sp>
        <p:nvSpPr>
          <p:cNvPr id="7" name="Rectangle 6"/>
          <p:cNvSpPr/>
          <p:nvPr/>
        </p:nvSpPr>
        <p:spPr>
          <a:xfrm>
            <a:off x="147941" y="1435429"/>
            <a:ext cx="8326482" cy="369332"/>
          </a:xfrm>
          <a:prstGeom prst="rect">
            <a:avLst/>
          </a:prstGeom>
        </p:spPr>
        <p:txBody>
          <a:bodyPr wrap="square">
            <a:spAutoFit/>
          </a:bodyPr>
          <a:lstStyle/>
          <a:p>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derived</a:t>
            </a:r>
            <a:r>
              <a:rPr lang="es-ES" dirty="0" smtClean="0">
                <a:latin typeface="Roboto" pitchFamily="2" charset="0"/>
                <a:ea typeface="Roboto" pitchFamily="2" charset="0"/>
              </a:rPr>
              <a:t> </a:t>
            </a:r>
            <a:r>
              <a:rPr lang="es-ES" dirty="0" err="1" smtClean="0">
                <a:latin typeface="Roboto" pitchFamily="2" charset="0"/>
                <a:ea typeface="Roboto" pitchFamily="2" charset="0"/>
              </a:rPr>
              <a:t>membership</a:t>
            </a:r>
            <a:r>
              <a:rPr lang="es-ES" dirty="0" smtClean="0">
                <a:latin typeface="Roboto" pitchFamily="2" charset="0"/>
                <a:ea typeface="Roboto" pitchFamily="2" charset="0"/>
              </a:rPr>
              <a:t> </a:t>
            </a:r>
            <a:r>
              <a:rPr lang="es-ES" dirty="0" err="1" smtClean="0">
                <a:latin typeface="Roboto" pitchFamily="2" charset="0"/>
                <a:ea typeface="Roboto" pitchFamily="2" charset="0"/>
              </a:rPr>
              <a:t>function</a:t>
            </a:r>
            <a:r>
              <a:rPr lang="es-ES" dirty="0" smtClean="0">
                <a:latin typeface="Roboto" pitchFamily="2" charset="0"/>
                <a:ea typeface="Roboto" pitchFamily="2" charset="0"/>
              </a:rPr>
              <a:t> </a:t>
            </a:r>
            <a:r>
              <a:rPr lang="es-ES" dirty="0" err="1" smtClean="0">
                <a:latin typeface="Roboto" pitchFamily="2" charset="0"/>
                <a:ea typeface="Roboto" pitchFamily="2" charset="0"/>
              </a:rPr>
              <a:t>used</a:t>
            </a:r>
            <a:r>
              <a:rPr lang="es-ES" dirty="0" smtClean="0">
                <a:latin typeface="Roboto" pitchFamily="2" charset="0"/>
                <a:ea typeface="Roboto" pitchFamily="2" charset="0"/>
              </a:rPr>
              <a:t> in </a:t>
            </a:r>
            <a:r>
              <a:rPr lang="es-ES" dirty="0" err="1" smtClean="0">
                <a:latin typeface="Roboto" pitchFamily="2" charset="0"/>
                <a:ea typeface="Roboto" pitchFamily="2" charset="0"/>
              </a:rPr>
              <a:t>algorithm</a:t>
            </a:r>
            <a:r>
              <a:rPr lang="es-ES" dirty="0" smtClean="0">
                <a:latin typeface="Roboto" pitchFamily="2" charset="0"/>
                <a:ea typeface="Roboto" pitchFamily="2" charset="0"/>
              </a:rPr>
              <a:t> (1):</a:t>
            </a:r>
            <a:endParaRPr lang="es-ES" dirty="0">
              <a:latin typeface="Roboto" pitchFamily="2" charset="0"/>
              <a:ea typeface="Roboto" pitchFamily="2" charset="0"/>
            </a:endParaRPr>
          </a:p>
        </p:txBody>
      </p:sp>
      <p:sp>
        <p:nvSpPr>
          <p:cNvPr id="9" name="Rectangle 8"/>
          <p:cNvSpPr/>
          <p:nvPr/>
        </p:nvSpPr>
        <p:spPr>
          <a:xfrm>
            <a:off x="188868" y="2908266"/>
            <a:ext cx="8326482" cy="646331"/>
          </a:xfrm>
          <a:prstGeom prst="rect">
            <a:avLst/>
          </a:prstGeom>
        </p:spPr>
        <p:txBody>
          <a:bodyPr wrap="square">
            <a:spAutoFit/>
          </a:bodyPr>
          <a:lstStyle/>
          <a:p>
            <a:endParaRPr lang="es-ES" dirty="0" smtClean="0">
              <a:latin typeface="Roboto" pitchFamily="2" charset="0"/>
              <a:ea typeface="Roboto" pitchFamily="2" charset="0"/>
            </a:endParaRPr>
          </a:p>
          <a:p>
            <a:r>
              <a:rPr lang="es-ES" dirty="0" err="1" smtClean="0">
                <a:latin typeface="Roboto" pitchFamily="2" charset="0"/>
                <a:ea typeface="Roboto" pitchFamily="2" charset="0"/>
              </a:rPr>
              <a:t>Five</a:t>
            </a:r>
            <a:r>
              <a:rPr lang="es-ES" dirty="0" smtClean="0">
                <a:latin typeface="Roboto" pitchFamily="2" charset="0"/>
                <a:ea typeface="Roboto" pitchFamily="2" charset="0"/>
              </a:rPr>
              <a:t> </a:t>
            </a:r>
            <a:r>
              <a:rPr lang="es-ES" dirty="0" err="1" smtClean="0">
                <a:latin typeface="Roboto" pitchFamily="2" charset="0"/>
                <a:ea typeface="Roboto" pitchFamily="2" charset="0"/>
              </a:rPr>
              <a:t>class</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r>
              <a:rPr lang="es-ES" dirty="0" smtClean="0">
                <a:latin typeface="Roboto" pitchFamily="2" charset="0"/>
                <a:ea typeface="Roboto" pitchFamily="2" charset="0"/>
              </a:rPr>
              <a:t> </a:t>
            </a:r>
            <a:r>
              <a:rPr lang="es-ES" dirty="0" err="1" smtClean="0">
                <a:latin typeface="Roboto" pitchFamily="2" charset="0"/>
                <a:ea typeface="Roboto" pitchFamily="2" charset="0"/>
              </a:rPr>
              <a:t>was</a:t>
            </a:r>
            <a:r>
              <a:rPr lang="es-ES" dirty="0" smtClean="0">
                <a:latin typeface="Roboto" pitchFamily="2" charset="0"/>
                <a:ea typeface="Roboto" pitchFamily="2" charset="0"/>
              </a:rPr>
              <a:t> </a:t>
            </a:r>
            <a:r>
              <a:rPr lang="es-ES" dirty="0" err="1" smtClean="0">
                <a:latin typeface="Roboto" pitchFamily="2" charset="0"/>
                <a:ea typeface="Roboto" pitchFamily="2" charset="0"/>
              </a:rPr>
              <a:t>computed</a:t>
            </a:r>
            <a:r>
              <a:rPr lang="es-ES" dirty="0" smtClean="0">
                <a:latin typeface="Roboto" pitchFamily="2" charset="0"/>
                <a:ea typeface="Roboto" pitchFamily="2" charset="0"/>
              </a:rPr>
              <a:t> </a:t>
            </a:r>
            <a:r>
              <a:rPr lang="es-ES" dirty="0" err="1" smtClean="0">
                <a:latin typeface="Roboto" pitchFamily="2" charset="0"/>
                <a:ea typeface="Roboto" pitchFamily="2" charset="0"/>
              </a:rPr>
              <a:t>by</a:t>
            </a:r>
            <a:r>
              <a:rPr lang="es-ES" dirty="0" smtClean="0">
                <a:latin typeface="Roboto" pitchFamily="2" charset="0"/>
                <a:ea typeface="Roboto" pitchFamily="2" charset="0"/>
              </a:rPr>
              <a:t>: </a:t>
            </a:r>
            <a:endParaRPr lang="es-ES" dirty="0">
              <a:latin typeface="Roboto" pitchFamily="2" charset="0"/>
              <a:ea typeface="Roboto" pitchFamily="2" charset="0"/>
            </a:endParaRPr>
          </a:p>
        </p:txBody>
      </p:sp>
      <p:pic>
        <p:nvPicPr>
          <p:cNvPr id="5" name="Picture 4"/>
          <p:cNvPicPr>
            <a:picLocks noChangeAspect="1"/>
          </p:cNvPicPr>
          <p:nvPr/>
        </p:nvPicPr>
        <p:blipFill>
          <a:blip r:embed="rId2"/>
          <a:stretch>
            <a:fillRect/>
          </a:stretch>
        </p:blipFill>
        <p:spPr>
          <a:xfrm>
            <a:off x="31433" y="1893326"/>
            <a:ext cx="8717280" cy="1014940"/>
          </a:xfrm>
          <a:prstGeom prst="rect">
            <a:avLst/>
          </a:prstGeom>
        </p:spPr>
      </p:pic>
      <p:pic>
        <p:nvPicPr>
          <p:cNvPr id="10" name="Picture 9"/>
          <p:cNvPicPr>
            <a:picLocks noChangeAspect="1"/>
          </p:cNvPicPr>
          <p:nvPr/>
        </p:nvPicPr>
        <p:blipFill>
          <a:blip r:embed="rId3"/>
          <a:stretch>
            <a:fillRect/>
          </a:stretch>
        </p:blipFill>
        <p:spPr>
          <a:xfrm>
            <a:off x="2486109" y="3923206"/>
            <a:ext cx="3807928" cy="636988"/>
          </a:xfrm>
          <a:prstGeom prst="rect">
            <a:avLst/>
          </a:prstGeom>
        </p:spPr>
      </p:pic>
    </p:spTree>
    <p:extLst>
      <p:ext uri="{BB962C8B-B14F-4D97-AF65-F5344CB8AC3E}">
        <p14:creationId xmlns:p14="http://schemas.microsoft.com/office/powerpoint/2010/main" val="29768105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6702476" cy="523220"/>
          </a:xfrm>
          <a:prstGeom prst="rect">
            <a:avLst/>
          </a:prstGeom>
          <a:noFill/>
        </p:spPr>
        <p:txBody>
          <a:bodyPr wrap="none" rtlCol="0">
            <a:spAutoFit/>
          </a:bodyPr>
          <a:lstStyle/>
          <a:p>
            <a:r>
              <a:rPr lang="es-ES" sz="2800" b="1" dirty="0" smtClean="0">
                <a:latin typeface="Roboto" pitchFamily="2" charset="0"/>
                <a:ea typeface="Roboto" pitchFamily="2" charset="0"/>
              </a:rPr>
              <a:t>5. MSSEG (</a:t>
            </a:r>
            <a:r>
              <a:rPr lang="es-ES" sz="2800" b="1" dirty="0" err="1" smtClean="0">
                <a:latin typeface="Roboto" pitchFamily="2" charset="0"/>
                <a:ea typeface="Roboto" pitchFamily="2" charset="0"/>
              </a:rPr>
              <a:t>Outlier</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estimation</a:t>
            </a:r>
            <a:r>
              <a:rPr lang="es-ES" sz="2800" b="1" dirty="0" smtClean="0">
                <a:latin typeface="Roboto" pitchFamily="2" charset="0"/>
                <a:ea typeface="Roboto" pitchFamily="2" charset="0"/>
              </a:rPr>
              <a:t> and </a:t>
            </a:r>
            <a:r>
              <a:rPr lang="es-ES" sz="2800" b="1" dirty="0" err="1" smtClean="0">
                <a:latin typeface="Roboto" pitchFamily="2" charset="0"/>
                <a:ea typeface="Roboto" pitchFamily="2" charset="0"/>
              </a:rPr>
              <a:t>filling</a:t>
            </a:r>
            <a:r>
              <a:rPr lang="es-ES" sz="2800" b="1" dirty="0" smtClean="0">
                <a:latin typeface="Roboto" pitchFamily="2" charset="0"/>
                <a:ea typeface="Roboto" pitchFamily="2" charset="0"/>
              </a:rPr>
              <a:t>)</a:t>
            </a:r>
            <a:endParaRPr lang="en-US" sz="2800" b="1" dirty="0">
              <a:latin typeface="Roboto" pitchFamily="2" charset="0"/>
              <a:ea typeface="Roboto" pitchFamily="2" charset="0"/>
            </a:endParaRPr>
          </a:p>
        </p:txBody>
      </p:sp>
      <p:sp>
        <p:nvSpPr>
          <p:cNvPr id="13" name="Rectangle 12"/>
          <p:cNvSpPr/>
          <p:nvPr/>
        </p:nvSpPr>
        <p:spPr>
          <a:xfrm>
            <a:off x="205740" y="963662"/>
            <a:ext cx="4366260" cy="5632311"/>
          </a:xfrm>
          <a:prstGeom prst="rect">
            <a:avLst/>
          </a:prstGeom>
        </p:spPr>
        <p:txBody>
          <a:bodyPr wrap="square">
            <a:spAutoFit/>
          </a:bodyPr>
          <a:lstStyle/>
          <a:p>
            <a:pPr marL="342900" indent="-342900">
              <a:buAutoNum type="arabicPeriod"/>
            </a:pPr>
            <a:r>
              <a:rPr lang="es-ES" dirty="0" smtClean="0">
                <a:latin typeface="Roboto" pitchFamily="2" charset="0"/>
                <a:ea typeface="Roboto" pitchFamily="2" charset="0"/>
              </a:rPr>
              <a:t>Define </a:t>
            </a:r>
            <a:r>
              <a:rPr lang="es-ES" dirty="0" err="1" smtClean="0">
                <a:latin typeface="Roboto" pitchFamily="2" charset="0"/>
                <a:ea typeface="Roboto" pitchFamily="2" charset="0"/>
              </a:rPr>
              <a:t>binary</a:t>
            </a:r>
            <a:r>
              <a:rPr lang="es-ES" dirty="0" smtClean="0">
                <a:latin typeface="Roboto" pitchFamily="2" charset="0"/>
                <a:ea typeface="Roboto" pitchFamily="2" charset="0"/>
              </a:rPr>
              <a:t> </a:t>
            </a:r>
            <a:r>
              <a:rPr lang="es-ES" dirty="0" err="1" smtClean="0">
                <a:latin typeface="Roboto" pitchFamily="2" charset="0"/>
                <a:ea typeface="Roboto" pitchFamily="2" charset="0"/>
              </a:rPr>
              <a:t>masks</a:t>
            </a:r>
            <a:r>
              <a:rPr lang="es-ES" dirty="0" smtClean="0">
                <a:latin typeface="Roboto" pitchFamily="2" charset="0"/>
                <a:ea typeface="Roboto" pitchFamily="2" charset="0"/>
              </a:rPr>
              <a:t> GMWM, GM and CSFGM</a:t>
            </a:r>
          </a:p>
          <a:p>
            <a:pPr marL="342900" indent="-342900">
              <a:buAutoNum type="arabicPeriod"/>
            </a:pPr>
            <a:endParaRPr lang="es-ES" dirty="0">
              <a:latin typeface="Roboto" pitchFamily="2" charset="0"/>
              <a:ea typeface="Roboto" pitchFamily="2" charset="0"/>
            </a:endParaRPr>
          </a:p>
          <a:p>
            <a:pPr marL="342900" indent="-342900">
              <a:buAutoNum type="arabicPeriod"/>
            </a:pPr>
            <a:r>
              <a:rPr lang="es-ES" dirty="0" smtClean="0">
                <a:latin typeface="Roboto" pitchFamily="2" charset="0"/>
                <a:ea typeface="Roboto" pitchFamily="2" charset="0"/>
              </a:rPr>
              <a:t>Compute </a:t>
            </a:r>
            <a:r>
              <a:rPr lang="es-ES" dirty="0" err="1" smtClean="0">
                <a:latin typeface="Roboto" pitchFamily="2" charset="0"/>
                <a:ea typeface="Roboto" pitchFamily="2" charset="0"/>
              </a:rPr>
              <a:t>all</a:t>
            </a:r>
            <a:r>
              <a:rPr lang="es-ES" dirty="0" smtClean="0">
                <a:latin typeface="Roboto" pitchFamily="2" charset="0"/>
                <a:ea typeface="Roboto" pitchFamily="2" charset="0"/>
              </a:rPr>
              <a:t> 2D </a:t>
            </a:r>
            <a:r>
              <a:rPr lang="es-ES" dirty="0" err="1" smtClean="0">
                <a:latin typeface="Roboto" pitchFamily="2" charset="0"/>
                <a:ea typeface="Roboto" pitchFamily="2" charset="0"/>
              </a:rPr>
              <a:t>regions</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dirty="0" err="1" smtClean="0">
                <a:latin typeface="Roboto" pitchFamily="2" charset="0"/>
                <a:ea typeface="Roboto" pitchFamily="2" charset="0"/>
              </a:rPr>
              <a:t>first</a:t>
            </a:r>
            <a:r>
              <a:rPr lang="es-ES" dirty="0" smtClean="0">
                <a:latin typeface="Roboto" pitchFamily="2" charset="0"/>
                <a:ea typeface="Roboto" pitchFamily="2" charset="0"/>
              </a:rPr>
              <a:t> </a:t>
            </a:r>
            <a:r>
              <a:rPr lang="es-ES" dirty="0" err="1" smtClean="0">
                <a:latin typeface="Roboto" pitchFamily="2" charset="0"/>
                <a:ea typeface="Roboto" pitchFamily="2" charset="0"/>
              </a:rPr>
              <a:t>level</a:t>
            </a:r>
            <a:r>
              <a:rPr lang="es-ES" dirty="0" smtClean="0">
                <a:latin typeface="Roboto" pitchFamily="2" charset="0"/>
                <a:ea typeface="Roboto" pitchFamily="2" charset="0"/>
              </a:rPr>
              <a:t> </a:t>
            </a:r>
            <a:r>
              <a:rPr lang="es-ES" dirty="0" err="1" smtClean="0">
                <a:latin typeface="Roboto" pitchFamily="2" charset="0"/>
                <a:ea typeface="Roboto" pitchFamily="2" charset="0"/>
              </a:rPr>
              <a:t>neighborhood</a:t>
            </a:r>
            <a:r>
              <a:rPr lang="es-ES" dirty="0" smtClean="0">
                <a:latin typeface="Roboto" pitchFamily="2" charset="0"/>
                <a:ea typeface="Roboto" pitchFamily="2" charset="0"/>
              </a:rPr>
              <a:t>)</a:t>
            </a:r>
          </a:p>
          <a:p>
            <a:pPr marL="342900" indent="-342900">
              <a:buAutoNum type="arabicPeriod"/>
            </a:pPr>
            <a:endParaRPr lang="es-ES" dirty="0">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buAutoNum type="arabicPeriod"/>
            </a:pPr>
            <a:r>
              <a:rPr lang="es-ES" dirty="0" smtClean="0">
                <a:latin typeface="Roboto" pitchFamily="2" charset="0"/>
                <a:ea typeface="Roboto" pitchFamily="2" charset="0"/>
              </a:rPr>
              <a:t>Compute </a:t>
            </a:r>
            <a:r>
              <a:rPr lang="es-ES" dirty="0" err="1" smtClean="0">
                <a:latin typeface="Roboto" pitchFamily="2" charset="0"/>
                <a:ea typeface="Roboto" pitchFamily="2" charset="0"/>
              </a:rPr>
              <a:t>hyper</a:t>
            </a:r>
            <a:r>
              <a:rPr lang="es-ES" dirty="0" smtClean="0">
                <a:latin typeface="Roboto" pitchFamily="2" charset="0"/>
                <a:ea typeface="Roboto" pitchFamily="2" charset="0"/>
              </a:rPr>
              <a:t>-intense </a:t>
            </a:r>
            <a:r>
              <a:rPr lang="es-ES" dirty="0" err="1" smtClean="0">
                <a:latin typeface="Roboto" pitchFamily="2" charset="0"/>
                <a:ea typeface="Roboto" pitchFamily="2" charset="0"/>
              </a:rPr>
              <a:t>map</a:t>
            </a:r>
            <a:r>
              <a:rPr lang="es-ES" dirty="0" smtClean="0">
                <a:latin typeface="Roboto" pitchFamily="2" charset="0"/>
                <a:ea typeface="Roboto" pitchFamily="2" charset="0"/>
              </a:rPr>
              <a:t> </a:t>
            </a:r>
            <a:r>
              <a:rPr lang="es-ES" dirty="0" err="1" smtClean="0">
                <a:latin typeface="Roboto" pitchFamily="2" charset="0"/>
                <a:ea typeface="Roboto" pitchFamily="2" charset="0"/>
              </a:rPr>
              <a:t>on</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FLAIR </a:t>
            </a:r>
            <a:r>
              <a:rPr lang="es-ES" dirty="0" err="1" smtClean="0">
                <a:latin typeface="Roboto" pitchFamily="2" charset="0"/>
                <a:ea typeface="Roboto" pitchFamily="2" charset="0"/>
              </a:rPr>
              <a:t>image</a:t>
            </a:r>
            <a:endParaRPr lang="es-ES" dirty="0" smtClean="0">
              <a:latin typeface="Roboto" pitchFamily="2" charset="0"/>
              <a:ea typeface="Roboto" pitchFamily="2" charset="0"/>
              <a:sym typeface="Wingdings" panose="05000000000000000000" pitchFamily="2" charset="2"/>
            </a:endParaRPr>
          </a:p>
          <a:p>
            <a:pPr marL="342900" indent="-342900">
              <a:buAutoNum type="arabicPeriod"/>
            </a:pPr>
            <a:endParaRPr lang="es-ES" dirty="0">
              <a:latin typeface="Roboto" pitchFamily="2" charset="0"/>
              <a:ea typeface="Roboto" pitchFamily="2" charset="0"/>
              <a:sym typeface="Wingdings" panose="05000000000000000000" pitchFamily="2" charset="2"/>
            </a:endParaRPr>
          </a:p>
          <a:p>
            <a:pPr marL="342900" indent="-342900">
              <a:buAutoNum type="arabicPeriod"/>
            </a:pPr>
            <a:endParaRPr lang="es-ES" dirty="0" smtClean="0">
              <a:latin typeface="Roboto" pitchFamily="2" charset="0"/>
              <a:ea typeface="Roboto" pitchFamily="2" charset="0"/>
              <a:sym typeface="Wingdings" panose="05000000000000000000" pitchFamily="2" charset="2"/>
            </a:endParaRPr>
          </a:p>
          <a:p>
            <a:pPr marL="342900" indent="-342900">
              <a:buAutoNum type="arabicPeriod"/>
            </a:pPr>
            <a:endParaRPr lang="es-ES" dirty="0">
              <a:latin typeface="Roboto" pitchFamily="2" charset="0"/>
              <a:ea typeface="Roboto" pitchFamily="2" charset="0"/>
              <a:sym typeface="Wingdings" panose="05000000000000000000" pitchFamily="2" charset="2"/>
            </a:endParaRPr>
          </a:p>
          <a:p>
            <a:pPr marL="342900" indent="-342900">
              <a:buAutoNum type="arabicPeriod"/>
            </a:pPr>
            <a:endParaRPr lang="es-ES" dirty="0" smtClean="0">
              <a:latin typeface="Roboto" pitchFamily="2" charset="0"/>
              <a:ea typeface="Roboto" pitchFamily="2" charset="0"/>
              <a:sym typeface="Wingdings" panose="05000000000000000000" pitchFamily="2" charset="2"/>
            </a:endParaRPr>
          </a:p>
          <a:p>
            <a:pPr marL="342900" indent="-342900">
              <a:buAutoNum type="arabicPeriod"/>
            </a:pPr>
            <a:endParaRPr lang="es-ES" dirty="0">
              <a:latin typeface="Roboto" pitchFamily="2" charset="0"/>
              <a:ea typeface="Roboto" pitchFamily="2" charset="0"/>
              <a:sym typeface="Wingdings" panose="05000000000000000000" pitchFamily="2" charset="2"/>
            </a:endParaRPr>
          </a:p>
          <a:p>
            <a:pPr marL="342900" indent="-342900">
              <a:buAutoNum type="arabicPeriod"/>
            </a:pPr>
            <a:r>
              <a:rPr lang="es-ES" dirty="0" smtClean="0">
                <a:latin typeface="Roboto" pitchFamily="2" charset="0"/>
                <a:ea typeface="Roboto" pitchFamily="2" charset="0"/>
                <a:sym typeface="Wingdings" panose="05000000000000000000" pitchFamily="2" charset="2"/>
              </a:rPr>
              <a:t>Compute </a:t>
            </a:r>
            <a:r>
              <a:rPr lang="es-ES" dirty="0" err="1" smtClean="0">
                <a:latin typeface="Roboto" pitchFamily="2" charset="0"/>
                <a:ea typeface="Roboto" pitchFamily="2" charset="0"/>
                <a:sym typeface="Wingdings" panose="05000000000000000000" pitchFamily="2" charset="2"/>
              </a:rPr>
              <a:t>all</a:t>
            </a:r>
            <a:r>
              <a:rPr lang="es-ES" dirty="0" smtClean="0">
                <a:latin typeface="Roboto" pitchFamily="2" charset="0"/>
                <a:ea typeface="Roboto" pitchFamily="2" charset="0"/>
                <a:sym typeface="Wingdings" panose="05000000000000000000" pitchFamily="2" charset="2"/>
              </a:rPr>
              <a:t> 3D </a:t>
            </a:r>
            <a:r>
              <a:rPr lang="es-ES" dirty="0" err="1" smtClean="0">
                <a:latin typeface="Roboto" pitchFamily="2" charset="0"/>
                <a:ea typeface="Roboto" pitchFamily="2" charset="0"/>
                <a:sym typeface="Wingdings" panose="05000000000000000000" pitchFamily="2" charset="2"/>
              </a:rPr>
              <a:t>regions</a:t>
            </a:r>
            <a:r>
              <a:rPr lang="es-ES" dirty="0" smtClean="0">
                <a:latin typeface="Roboto" pitchFamily="2" charset="0"/>
                <a:ea typeface="Roboto" pitchFamily="2" charset="0"/>
                <a:sym typeface="Wingdings" panose="05000000000000000000" pitchFamily="2" charset="2"/>
              </a:rPr>
              <a:t> </a:t>
            </a:r>
            <a:r>
              <a:rPr lang="es-ES" dirty="0" err="1" smtClean="0">
                <a:latin typeface="Roboto" pitchFamily="2" charset="0"/>
                <a:ea typeface="Roboto" pitchFamily="2" charset="0"/>
                <a:sym typeface="Wingdings" panose="05000000000000000000" pitchFamily="2" charset="2"/>
              </a:rPr>
              <a:t>with</a:t>
            </a:r>
            <a:r>
              <a:rPr lang="es-ES" dirty="0" smtClean="0">
                <a:latin typeface="Roboto" pitchFamily="2" charset="0"/>
                <a:ea typeface="Roboto" pitchFamily="2" charset="0"/>
                <a:sym typeface="Wingdings" panose="05000000000000000000" pitchFamily="2" charset="2"/>
              </a:rPr>
              <a:t> (</a:t>
            </a:r>
            <a:r>
              <a:rPr lang="es-ES" dirty="0" err="1" smtClean="0">
                <a:latin typeface="Roboto" pitchFamily="2" charset="0"/>
                <a:ea typeface="Roboto" pitchFamily="2" charset="0"/>
                <a:sym typeface="Wingdings" panose="05000000000000000000" pitchFamily="2" charset="2"/>
              </a:rPr>
              <a:t>first</a:t>
            </a:r>
            <a:r>
              <a:rPr lang="es-ES" dirty="0" smtClean="0">
                <a:latin typeface="Roboto" pitchFamily="2" charset="0"/>
                <a:ea typeface="Roboto" pitchFamily="2" charset="0"/>
                <a:sym typeface="Wingdings" panose="05000000000000000000" pitchFamily="2" charset="2"/>
              </a:rPr>
              <a:t> </a:t>
            </a:r>
            <a:r>
              <a:rPr lang="es-ES" dirty="0" err="1" smtClean="0">
                <a:latin typeface="Roboto" pitchFamily="2" charset="0"/>
                <a:ea typeface="Roboto" pitchFamily="2" charset="0"/>
                <a:sym typeface="Wingdings" panose="05000000000000000000" pitchFamily="2" charset="2"/>
              </a:rPr>
              <a:t>level</a:t>
            </a:r>
            <a:r>
              <a:rPr lang="es-ES" dirty="0" smtClean="0">
                <a:latin typeface="Roboto" pitchFamily="2" charset="0"/>
                <a:ea typeface="Roboto" pitchFamily="2" charset="0"/>
                <a:sym typeface="Wingdings" panose="05000000000000000000" pitchFamily="2" charset="2"/>
              </a:rPr>
              <a:t> </a:t>
            </a:r>
            <a:r>
              <a:rPr lang="es-ES" dirty="0" err="1" smtClean="0">
                <a:latin typeface="Roboto" pitchFamily="2" charset="0"/>
                <a:ea typeface="Roboto" pitchFamily="2" charset="0"/>
                <a:sym typeface="Wingdings" panose="05000000000000000000" pitchFamily="2" charset="2"/>
              </a:rPr>
              <a:t>neighborhood</a:t>
            </a:r>
            <a:r>
              <a:rPr lang="es-ES" dirty="0" smtClean="0">
                <a:latin typeface="Roboto" pitchFamily="2" charset="0"/>
                <a:ea typeface="Roboto" pitchFamily="2" charset="0"/>
                <a:sym typeface="Wingdings" panose="05000000000000000000" pitchFamily="2" charset="2"/>
              </a:rPr>
              <a:t>)</a:t>
            </a:r>
          </a:p>
          <a:p>
            <a:pPr marL="342900" indent="-342900">
              <a:buAutoNum type="arabicPeriod"/>
            </a:pPr>
            <a:endParaRPr lang="es-ES" dirty="0">
              <a:latin typeface="Roboto" pitchFamily="2" charset="0"/>
              <a:ea typeface="Roboto" pitchFamily="2" charset="0"/>
              <a:sym typeface="Wingdings" panose="05000000000000000000" pitchFamily="2" charset="2"/>
            </a:endParaRPr>
          </a:p>
          <a:p>
            <a:pPr marL="342900" indent="-342900">
              <a:buAutoNum type="arabicPeriod"/>
            </a:pPr>
            <a:endParaRPr lang="es-ES" dirty="0">
              <a:latin typeface="Roboto" pitchFamily="2" charset="0"/>
              <a:ea typeface="Roboto" pitchFamily="2" charset="0"/>
            </a:endParaRPr>
          </a:p>
        </p:txBody>
      </p:sp>
      <p:pic>
        <p:nvPicPr>
          <p:cNvPr id="14" name="Picture 13"/>
          <p:cNvPicPr>
            <a:picLocks noChangeAspect="1"/>
          </p:cNvPicPr>
          <p:nvPr/>
        </p:nvPicPr>
        <p:blipFill>
          <a:blip r:embed="rId2"/>
          <a:stretch>
            <a:fillRect/>
          </a:stretch>
        </p:blipFill>
        <p:spPr>
          <a:xfrm>
            <a:off x="513873" y="2495713"/>
            <a:ext cx="3776657" cy="717387"/>
          </a:xfrm>
          <a:prstGeom prst="rect">
            <a:avLst/>
          </a:prstGeom>
        </p:spPr>
      </p:pic>
      <p:pic>
        <p:nvPicPr>
          <p:cNvPr id="15" name="Picture 14"/>
          <p:cNvPicPr>
            <a:picLocks noChangeAspect="1"/>
          </p:cNvPicPr>
          <p:nvPr/>
        </p:nvPicPr>
        <p:blipFill>
          <a:blip r:embed="rId3"/>
          <a:stretch>
            <a:fillRect/>
          </a:stretch>
        </p:blipFill>
        <p:spPr>
          <a:xfrm>
            <a:off x="396239" y="4206506"/>
            <a:ext cx="4286535" cy="987137"/>
          </a:xfrm>
          <a:prstGeom prst="rect">
            <a:avLst/>
          </a:prstGeom>
        </p:spPr>
      </p:pic>
      <p:pic>
        <p:nvPicPr>
          <p:cNvPr id="16" name="Picture 15"/>
          <p:cNvPicPr>
            <a:picLocks noChangeAspect="1"/>
          </p:cNvPicPr>
          <p:nvPr/>
        </p:nvPicPr>
        <p:blipFill>
          <a:blip r:embed="rId4"/>
          <a:stretch>
            <a:fillRect/>
          </a:stretch>
        </p:blipFill>
        <p:spPr>
          <a:xfrm>
            <a:off x="513873" y="6166170"/>
            <a:ext cx="3738079" cy="579547"/>
          </a:xfrm>
          <a:prstGeom prst="rect">
            <a:avLst/>
          </a:prstGeom>
        </p:spPr>
      </p:pic>
      <p:pic>
        <p:nvPicPr>
          <p:cNvPr id="17" name="Picture 16"/>
          <p:cNvPicPr>
            <a:picLocks noChangeAspect="1"/>
          </p:cNvPicPr>
          <p:nvPr/>
        </p:nvPicPr>
        <p:blipFill>
          <a:blip r:embed="rId5"/>
          <a:stretch>
            <a:fillRect/>
          </a:stretch>
        </p:blipFill>
        <p:spPr>
          <a:xfrm>
            <a:off x="4598663" y="998469"/>
            <a:ext cx="4123586" cy="5747248"/>
          </a:xfrm>
          <a:prstGeom prst="rect">
            <a:avLst/>
          </a:prstGeom>
        </p:spPr>
      </p:pic>
    </p:spTree>
    <p:extLst>
      <p:ext uri="{BB962C8B-B14F-4D97-AF65-F5344CB8AC3E}">
        <p14:creationId xmlns:p14="http://schemas.microsoft.com/office/powerpoint/2010/main" val="397518065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4490075" cy="523220"/>
          </a:xfrm>
          <a:prstGeom prst="rect">
            <a:avLst/>
          </a:prstGeom>
          <a:noFill/>
        </p:spPr>
        <p:txBody>
          <a:bodyPr wrap="none" rtlCol="0">
            <a:spAutoFit/>
          </a:bodyPr>
          <a:lstStyle/>
          <a:p>
            <a:r>
              <a:rPr lang="es-ES" sz="2800" b="1" dirty="0" smtClean="0">
                <a:latin typeface="Roboto" pitchFamily="2" charset="0"/>
                <a:ea typeface="Roboto" pitchFamily="2" charset="0"/>
              </a:rPr>
              <a:t>5. MSSEG (</a:t>
            </a:r>
            <a:r>
              <a:rPr lang="es-ES" sz="2800" b="1" dirty="0" err="1" smtClean="0">
                <a:latin typeface="Roboto" pitchFamily="2" charset="0"/>
                <a:ea typeface="Roboto" pitchFamily="2" charset="0"/>
              </a:rPr>
              <a:t>Partial</a:t>
            </a:r>
            <a:r>
              <a:rPr lang="es-ES" sz="2800" b="1" dirty="0" smtClean="0">
                <a:latin typeface="Roboto" pitchFamily="2" charset="0"/>
                <a:ea typeface="Roboto" pitchFamily="2" charset="0"/>
              </a:rPr>
              <a:t> </a:t>
            </a:r>
            <a:r>
              <a:rPr lang="es-ES" sz="2800" b="1" dirty="0" err="1" smtClean="0">
                <a:latin typeface="Roboto" pitchFamily="2" charset="0"/>
                <a:ea typeface="Roboto" pitchFamily="2" charset="0"/>
              </a:rPr>
              <a:t>classes</a:t>
            </a:r>
            <a:r>
              <a:rPr lang="es-ES" sz="2800" b="1" dirty="0" smtClean="0">
                <a:latin typeface="Roboto" pitchFamily="2" charset="0"/>
                <a:ea typeface="Roboto" pitchFamily="2" charset="0"/>
              </a:rPr>
              <a:t>)</a:t>
            </a:r>
            <a:endParaRPr lang="en-US" sz="2800" b="1" dirty="0">
              <a:latin typeface="Roboto" pitchFamily="2" charset="0"/>
              <a:ea typeface="Roboto" pitchFamily="2" charset="0"/>
            </a:endParaRPr>
          </a:p>
        </p:txBody>
      </p:sp>
      <p:sp>
        <p:nvSpPr>
          <p:cNvPr id="13" name="Rectangle 12"/>
          <p:cNvSpPr/>
          <p:nvPr/>
        </p:nvSpPr>
        <p:spPr>
          <a:xfrm>
            <a:off x="205740" y="963662"/>
            <a:ext cx="8146098" cy="6186309"/>
          </a:xfrm>
          <a:prstGeom prst="rect">
            <a:avLst/>
          </a:prstGeom>
        </p:spPr>
        <p:txBody>
          <a:bodyPr wrap="square">
            <a:spAutoFit/>
          </a:bodyPr>
          <a:lstStyle/>
          <a:p>
            <a:r>
              <a:rPr lang="es-ES" dirty="0" smtClean="0">
                <a:latin typeface="Roboto" pitchFamily="2" charset="0"/>
                <a:ea typeface="Roboto" pitchFamily="2" charset="0"/>
              </a:rPr>
              <a:t>CSFGM and GMWM </a:t>
            </a:r>
            <a:r>
              <a:rPr lang="es-ES" dirty="0" err="1" smtClean="0">
                <a:latin typeface="Roboto" pitchFamily="2" charset="0"/>
                <a:ea typeface="Roboto" pitchFamily="2" charset="0"/>
              </a:rPr>
              <a:t>classes</a:t>
            </a:r>
            <a:r>
              <a:rPr lang="es-ES" dirty="0" smtClean="0">
                <a:latin typeface="Roboto" pitchFamily="2" charset="0"/>
                <a:ea typeface="Roboto" pitchFamily="2" charset="0"/>
              </a:rPr>
              <a:t> are re-</a:t>
            </a:r>
            <a:r>
              <a:rPr lang="es-ES" dirty="0" err="1" smtClean="0">
                <a:latin typeface="Roboto" pitchFamily="2" charset="0"/>
                <a:ea typeface="Roboto" pitchFamily="2" charset="0"/>
              </a:rPr>
              <a:t>assigned</a:t>
            </a:r>
            <a:r>
              <a:rPr lang="es-ES" dirty="0" smtClean="0">
                <a:latin typeface="Roboto" pitchFamily="2" charset="0"/>
                <a:ea typeface="Roboto" pitchFamily="2" charset="0"/>
              </a:rPr>
              <a:t> to </a:t>
            </a:r>
            <a:r>
              <a:rPr lang="es-ES" dirty="0" err="1" smtClean="0">
                <a:latin typeface="Roboto" pitchFamily="2" charset="0"/>
                <a:ea typeface="Roboto" pitchFamily="2" charset="0"/>
              </a:rPr>
              <a:t>either</a:t>
            </a:r>
            <a:r>
              <a:rPr lang="es-ES" dirty="0" smtClean="0">
                <a:latin typeface="Roboto" pitchFamily="2" charset="0"/>
                <a:ea typeface="Roboto" pitchFamily="2" charset="0"/>
              </a:rPr>
              <a:t> CSF, GM and WM </a:t>
            </a:r>
            <a:r>
              <a:rPr lang="es-ES" dirty="0" err="1" smtClean="0">
                <a:latin typeface="Roboto" pitchFamily="2" charset="0"/>
                <a:ea typeface="Roboto" pitchFamily="2" charset="0"/>
              </a:rPr>
              <a:t>by</a:t>
            </a:r>
            <a:r>
              <a:rPr lang="es-ES" dirty="0" smtClean="0">
                <a:latin typeface="Roboto" pitchFamily="2" charset="0"/>
                <a:ea typeface="Roboto" pitchFamily="2" charset="0"/>
              </a:rPr>
              <a:t>:</a:t>
            </a:r>
          </a:p>
          <a:p>
            <a:pPr marL="342900" indent="-342900">
              <a:buAutoNum type="arabicPeriod"/>
            </a:pPr>
            <a:endParaRPr lang="es-ES" dirty="0">
              <a:latin typeface="Roboto" pitchFamily="2" charset="0"/>
              <a:ea typeface="Roboto" pitchFamily="2" charset="0"/>
            </a:endParaRPr>
          </a:p>
          <a:p>
            <a:pPr marL="342900" indent="-342900">
              <a:buAutoNum type="arabicPeriod"/>
            </a:pPr>
            <a:r>
              <a:rPr lang="es-ES" dirty="0" smtClean="0">
                <a:latin typeface="Roboto" pitchFamily="2" charset="0"/>
                <a:ea typeface="Roboto" pitchFamily="2" charset="0"/>
              </a:rPr>
              <a:t>2D </a:t>
            </a:r>
            <a:r>
              <a:rPr lang="es-ES" dirty="0" err="1" smtClean="0">
                <a:latin typeface="Roboto" pitchFamily="2" charset="0"/>
                <a:ea typeface="Roboto" pitchFamily="2" charset="0"/>
              </a:rPr>
              <a:t>regions</a:t>
            </a:r>
            <a:r>
              <a:rPr lang="es-ES" dirty="0" smtClean="0">
                <a:latin typeface="Roboto" pitchFamily="2" charset="0"/>
                <a:ea typeface="Roboto" pitchFamily="2" charset="0"/>
              </a:rPr>
              <a:t> of </a:t>
            </a:r>
            <a:r>
              <a:rPr lang="es-ES" dirty="0" err="1" smtClean="0">
                <a:latin typeface="Roboto" pitchFamily="2" charset="0"/>
                <a:ea typeface="Roboto" pitchFamily="2" charset="0"/>
              </a:rPr>
              <a:t>connected</a:t>
            </a:r>
            <a:r>
              <a:rPr lang="es-ES" dirty="0" smtClean="0">
                <a:latin typeface="Roboto" pitchFamily="2" charset="0"/>
                <a:ea typeface="Roboto" pitchFamily="2" charset="0"/>
              </a:rPr>
              <a:t> </a:t>
            </a:r>
            <a:r>
              <a:rPr lang="es-ES" dirty="0" err="1" smtClean="0">
                <a:latin typeface="Roboto" pitchFamily="2" charset="0"/>
                <a:ea typeface="Roboto" pitchFamily="2" charset="0"/>
              </a:rPr>
              <a:t>components</a:t>
            </a:r>
            <a:r>
              <a:rPr lang="es-ES" dirty="0" smtClean="0">
                <a:latin typeface="Roboto" pitchFamily="2" charset="0"/>
                <a:ea typeface="Roboto" pitchFamily="2" charset="0"/>
              </a:rPr>
              <a:t> </a:t>
            </a:r>
            <a:r>
              <a:rPr lang="es-ES" dirty="0" err="1" smtClean="0">
                <a:latin typeface="Roboto" pitchFamily="2" charset="0"/>
                <a:ea typeface="Roboto" pitchFamily="2" charset="0"/>
              </a:rPr>
              <a:t>from</a:t>
            </a:r>
            <a:r>
              <a:rPr lang="es-ES" dirty="0" smtClean="0">
                <a:latin typeface="Roboto" pitchFamily="2" charset="0"/>
                <a:ea typeface="Roboto" pitchFamily="2" charset="0"/>
              </a:rPr>
              <a:t> </a:t>
            </a:r>
            <a:r>
              <a:rPr lang="es-ES" dirty="0" err="1" smtClean="0">
                <a:latin typeface="Roboto" pitchFamily="2" charset="0"/>
                <a:ea typeface="Roboto" pitchFamily="2" charset="0"/>
              </a:rPr>
              <a:t>each</a:t>
            </a:r>
            <a:r>
              <a:rPr lang="es-ES" dirty="0" smtClean="0">
                <a:latin typeface="Roboto" pitchFamily="2" charset="0"/>
                <a:ea typeface="Roboto" pitchFamily="2" charset="0"/>
              </a:rPr>
              <a:t> </a:t>
            </a:r>
            <a:r>
              <a:rPr lang="es-ES" dirty="0" err="1" smtClean="0">
                <a:latin typeface="Roboto" pitchFamily="2" charset="0"/>
                <a:ea typeface="Roboto" pitchFamily="2" charset="0"/>
              </a:rPr>
              <a:t>binary</a:t>
            </a:r>
            <a:r>
              <a:rPr lang="es-ES" dirty="0" smtClean="0">
                <a:latin typeface="Roboto" pitchFamily="2" charset="0"/>
                <a:ea typeface="Roboto" pitchFamily="2" charset="0"/>
              </a:rPr>
              <a:t> </a:t>
            </a:r>
            <a:r>
              <a:rPr lang="es-ES" dirty="0" err="1" smtClean="0">
                <a:latin typeface="Roboto" pitchFamily="2" charset="0"/>
                <a:ea typeface="Roboto" pitchFamily="2" charset="0"/>
              </a:rPr>
              <a:t>mask</a:t>
            </a:r>
            <a:endParaRPr lang="es-ES" dirty="0" smtClean="0">
              <a:latin typeface="Roboto" pitchFamily="2" charset="0"/>
              <a:ea typeface="Roboto" pitchFamily="2" charset="0"/>
            </a:endParaRPr>
          </a:p>
          <a:p>
            <a:pPr marL="342900" indent="-342900">
              <a:buAutoNum type="arabicPeriod"/>
            </a:pPr>
            <a:endParaRPr lang="es-ES" dirty="0">
              <a:latin typeface="Roboto" pitchFamily="2" charset="0"/>
              <a:ea typeface="Roboto" pitchFamily="2" charset="0"/>
            </a:endParaRPr>
          </a:p>
          <a:p>
            <a:pPr marL="342900" indent="-342900">
              <a:buAutoNum type="arabicPeriod"/>
            </a:pPr>
            <a:r>
              <a:rPr lang="es-ES" dirty="0" err="1" smtClean="0">
                <a:latin typeface="Roboto" pitchFamily="2" charset="0"/>
                <a:ea typeface="Roboto" pitchFamily="2" charset="0"/>
              </a:rPr>
              <a:t>Overlap</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dirty="0" err="1" smtClean="0">
                <a:latin typeface="Roboto" pitchFamily="2" charset="0"/>
                <a:ea typeface="Roboto" pitchFamily="2" charset="0"/>
              </a:rPr>
              <a:t>respect</a:t>
            </a:r>
            <a:r>
              <a:rPr lang="es-ES" dirty="0" smtClean="0">
                <a:latin typeface="Roboto" pitchFamily="2" charset="0"/>
                <a:ea typeface="Roboto" pitchFamily="2" charset="0"/>
              </a:rPr>
              <a:t> to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morphological</a:t>
            </a:r>
            <a:r>
              <a:rPr lang="es-ES" dirty="0" smtClean="0">
                <a:latin typeface="Roboto" pitchFamily="2" charset="0"/>
                <a:ea typeface="Roboto" pitchFamily="2" charset="0"/>
              </a:rPr>
              <a:t> atlas</a:t>
            </a:r>
          </a:p>
          <a:p>
            <a:pPr marL="342900" indent="-342900">
              <a:buAutoNum type="arabicPeriod"/>
            </a:pPr>
            <a:endParaRPr lang="es-ES" dirty="0">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buAutoNum type="arabicPeriod"/>
            </a:pPr>
            <a:endParaRPr lang="es-ES" dirty="0" smtClean="0">
              <a:latin typeface="Roboto" pitchFamily="2" charset="0"/>
              <a:ea typeface="Roboto" pitchFamily="2" charset="0"/>
            </a:endParaRPr>
          </a:p>
          <a:p>
            <a:pPr marL="342900" indent="-342900">
              <a:buAutoNum type="arabicPeriod"/>
            </a:pPr>
            <a:r>
              <a:rPr lang="es-ES" dirty="0" err="1" smtClean="0">
                <a:latin typeface="Roboto" pitchFamily="2" charset="0"/>
                <a:ea typeface="Roboto" pitchFamily="2" charset="0"/>
              </a:rPr>
              <a:t>Voxels</a:t>
            </a:r>
            <a:r>
              <a:rPr lang="es-ES" dirty="0" smtClean="0">
                <a:latin typeface="Roboto" pitchFamily="2" charset="0"/>
                <a:ea typeface="Roboto" pitchFamily="2" charset="0"/>
              </a:rPr>
              <a:t> </a:t>
            </a:r>
            <a:r>
              <a:rPr lang="es-ES" dirty="0" err="1" smtClean="0">
                <a:latin typeface="Roboto" pitchFamily="2" charset="0"/>
                <a:ea typeface="Roboto" pitchFamily="2" charset="0"/>
              </a:rPr>
              <a:t>not</a:t>
            </a:r>
            <a:r>
              <a:rPr lang="es-ES" dirty="0" smtClean="0">
                <a:latin typeface="Roboto" pitchFamily="2" charset="0"/>
                <a:ea typeface="Roboto" pitchFamily="2" charset="0"/>
              </a:rPr>
              <a:t> re-</a:t>
            </a:r>
            <a:r>
              <a:rPr lang="es-ES" dirty="0" err="1" smtClean="0">
                <a:latin typeface="Roboto" pitchFamily="2" charset="0"/>
                <a:ea typeface="Roboto" pitchFamily="2" charset="0"/>
              </a:rPr>
              <a:t>assigned</a:t>
            </a:r>
            <a:r>
              <a:rPr lang="es-ES" dirty="0" smtClean="0">
                <a:latin typeface="Roboto" pitchFamily="2" charset="0"/>
                <a:ea typeface="Roboto" pitchFamily="2" charset="0"/>
              </a:rPr>
              <a:t> in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last</a:t>
            </a:r>
            <a:r>
              <a:rPr lang="es-ES" dirty="0" smtClean="0">
                <a:latin typeface="Roboto" pitchFamily="2" charset="0"/>
                <a:ea typeface="Roboto" pitchFamily="2" charset="0"/>
              </a:rPr>
              <a:t> </a:t>
            </a:r>
            <a:r>
              <a:rPr lang="es-ES" dirty="0" err="1" smtClean="0">
                <a:latin typeface="Roboto" pitchFamily="2" charset="0"/>
                <a:ea typeface="Roboto" pitchFamily="2" charset="0"/>
              </a:rPr>
              <a:t>step</a:t>
            </a:r>
            <a:r>
              <a:rPr lang="es-ES" dirty="0" smtClean="0">
                <a:latin typeface="Roboto" pitchFamily="2" charset="0"/>
                <a:ea typeface="Roboto" pitchFamily="2" charset="0"/>
              </a:rPr>
              <a:t> are </a:t>
            </a:r>
            <a:r>
              <a:rPr lang="es-ES" dirty="0" err="1" smtClean="0">
                <a:latin typeface="Roboto" pitchFamily="2" charset="0"/>
                <a:ea typeface="Roboto" pitchFamily="2" charset="0"/>
              </a:rPr>
              <a:t>classified</a:t>
            </a:r>
            <a:r>
              <a:rPr lang="es-ES" dirty="0" smtClean="0">
                <a:latin typeface="Roboto" pitchFamily="2" charset="0"/>
                <a:ea typeface="Roboto" pitchFamily="2" charset="0"/>
              </a:rPr>
              <a:t> </a:t>
            </a:r>
            <a:r>
              <a:rPr lang="es-ES" dirty="0" err="1" smtClean="0">
                <a:latin typeface="Roboto" pitchFamily="2" charset="0"/>
                <a:ea typeface="Roboto" pitchFamily="2" charset="0"/>
              </a:rPr>
              <a:t>with</a:t>
            </a:r>
            <a:r>
              <a:rPr lang="es-ES" dirty="0" smtClean="0">
                <a:latin typeface="Roboto" pitchFamily="2" charset="0"/>
                <a:ea typeface="Roboto" pitchFamily="2" charset="0"/>
              </a:rPr>
              <a:t> </a:t>
            </a:r>
            <a:r>
              <a:rPr lang="es-ES" dirty="0" err="1" smtClean="0">
                <a:latin typeface="Roboto" pitchFamily="2" charset="0"/>
                <a:ea typeface="Roboto" pitchFamily="2" charset="0"/>
              </a:rPr>
              <a:t>respect</a:t>
            </a:r>
            <a:r>
              <a:rPr lang="es-ES" dirty="0" smtClean="0">
                <a:latin typeface="Roboto" pitchFamily="2" charset="0"/>
                <a:ea typeface="Roboto" pitchFamily="2" charset="0"/>
              </a:rPr>
              <a:t> to </a:t>
            </a:r>
            <a:r>
              <a:rPr lang="es-ES" dirty="0" err="1" smtClean="0">
                <a:latin typeface="Roboto" pitchFamily="2" charset="0"/>
                <a:ea typeface="Roboto" pitchFamily="2" charset="0"/>
              </a:rPr>
              <a:t>their</a:t>
            </a:r>
            <a:r>
              <a:rPr lang="es-ES" dirty="0" smtClean="0">
                <a:latin typeface="Roboto" pitchFamily="2" charset="0"/>
                <a:ea typeface="Roboto" pitchFamily="2" charset="0"/>
              </a:rPr>
              <a:t> </a:t>
            </a:r>
            <a:r>
              <a:rPr lang="es-ES" dirty="0" err="1" smtClean="0">
                <a:latin typeface="Roboto" pitchFamily="2" charset="0"/>
                <a:ea typeface="Roboto" pitchFamily="2" charset="0"/>
              </a:rPr>
              <a:t>most</a:t>
            </a:r>
            <a:r>
              <a:rPr lang="es-ES" dirty="0" smtClean="0">
                <a:latin typeface="Roboto" pitchFamily="2" charset="0"/>
                <a:ea typeface="Roboto" pitchFamily="2" charset="0"/>
              </a:rPr>
              <a:t> similar local </a:t>
            </a:r>
            <a:r>
              <a:rPr lang="es-ES" dirty="0" err="1" smtClean="0">
                <a:latin typeface="Roboto" pitchFamily="2" charset="0"/>
                <a:ea typeface="Roboto" pitchFamily="2" charset="0"/>
              </a:rPr>
              <a:t>class</a:t>
            </a:r>
            <a:r>
              <a:rPr lang="es-ES" dirty="0" smtClean="0">
                <a:latin typeface="Roboto" pitchFamily="2" charset="0"/>
                <a:ea typeface="Roboto" pitchFamily="2" charset="0"/>
              </a:rPr>
              <a:t> </a:t>
            </a:r>
          </a:p>
          <a:p>
            <a:pPr marL="342900" indent="-342900">
              <a:buAutoNum type="arabicPeriod"/>
            </a:pPr>
            <a:endParaRPr lang="es-ES" dirty="0">
              <a:latin typeface="Roboto" pitchFamily="2" charset="0"/>
              <a:ea typeface="Roboto" pitchFamily="2" charset="0"/>
              <a:sym typeface="Wingdings" panose="05000000000000000000" pitchFamily="2" charset="2"/>
            </a:endParaRPr>
          </a:p>
          <a:p>
            <a:pPr marL="342900" indent="-342900">
              <a:buAutoNum type="arabicPeriod"/>
            </a:pPr>
            <a:endParaRPr lang="es-ES" dirty="0" smtClean="0">
              <a:latin typeface="Roboto" pitchFamily="2" charset="0"/>
              <a:ea typeface="Roboto" pitchFamily="2" charset="0"/>
              <a:sym typeface="Wingdings" panose="05000000000000000000" pitchFamily="2" charset="2"/>
            </a:endParaRPr>
          </a:p>
          <a:p>
            <a:pPr marL="342900" indent="-342900">
              <a:buAutoNum type="arabicPeriod"/>
            </a:pPr>
            <a:endParaRPr lang="es-ES" dirty="0">
              <a:latin typeface="Roboto" pitchFamily="2" charset="0"/>
              <a:ea typeface="Roboto" pitchFamily="2" charset="0"/>
              <a:sym typeface="Wingdings" panose="05000000000000000000" pitchFamily="2" charset="2"/>
            </a:endParaRPr>
          </a:p>
          <a:p>
            <a:pPr marL="342900" indent="-342900">
              <a:buAutoNum type="arabicPeriod"/>
            </a:pPr>
            <a:endParaRPr lang="es-ES" dirty="0" smtClean="0">
              <a:latin typeface="Roboto" pitchFamily="2" charset="0"/>
              <a:ea typeface="Roboto" pitchFamily="2" charset="0"/>
              <a:sym typeface="Wingdings" panose="05000000000000000000" pitchFamily="2" charset="2"/>
            </a:endParaRPr>
          </a:p>
          <a:p>
            <a:pPr marL="342900" indent="-342900">
              <a:buAutoNum type="arabicPeriod"/>
            </a:pPr>
            <a:endParaRPr lang="es-ES" dirty="0">
              <a:latin typeface="Roboto" pitchFamily="2" charset="0"/>
              <a:ea typeface="Roboto" pitchFamily="2" charset="0"/>
              <a:sym typeface="Wingdings" panose="05000000000000000000" pitchFamily="2" charset="2"/>
            </a:endParaRPr>
          </a:p>
          <a:p>
            <a:endParaRPr lang="es-ES" dirty="0">
              <a:latin typeface="Roboto" pitchFamily="2" charset="0"/>
              <a:ea typeface="Roboto" pitchFamily="2" charset="0"/>
              <a:sym typeface="Wingdings" panose="05000000000000000000" pitchFamily="2" charset="2"/>
            </a:endParaRPr>
          </a:p>
          <a:p>
            <a:pPr marL="342900" indent="-342900">
              <a:buAutoNum type="arabicPeriod"/>
            </a:pPr>
            <a:endParaRPr lang="es-ES" dirty="0">
              <a:latin typeface="Roboto" pitchFamily="2" charset="0"/>
              <a:ea typeface="Roboto" pitchFamily="2" charset="0"/>
            </a:endParaRPr>
          </a:p>
        </p:txBody>
      </p:sp>
      <p:pic>
        <p:nvPicPr>
          <p:cNvPr id="2" name="Picture 1"/>
          <p:cNvPicPr>
            <a:picLocks noChangeAspect="1"/>
          </p:cNvPicPr>
          <p:nvPr/>
        </p:nvPicPr>
        <p:blipFill>
          <a:blip r:embed="rId2"/>
          <a:stretch>
            <a:fillRect/>
          </a:stretch>
        </p:blipFill>
        <p:spPr>
          <a:xfrm>
            <a:off x="2108076" y="2553890"/>
            <a:ext cx="4927848" cy="1809765"/>
          </a:xfrm>
          <a:prstGeom prst="rect">
            <a:avLst/>
          </a:prstGeom>
        </p:spPr>
      </p:pic>
      <p:pic>
        <p:nvPicPr>
          <p:cNvPr id="4" name="Picture 3"/>
          <p:cNvPicPr>
            <a:picLocks noChangeAspect="1"/>
          </p:cNvPicPr>
          <p:nvPr/>
        </p:nvPicPr>
        <p:blipFill>
          <a:blip r:embed="rId3"/>
          <a:stretch>
            <a:fillRect/>
          </a:stretch>
        </p:blipFill>
        <p:spPr>
          <a:xfrm>
            <a:off x="2180031" y="5227564"/>
            <a:ext cx="4783938" cy="1058498"/>
          </a:xfrm>
          <a:prstGeom prst="rect">
            <a:avLst/>
          </a:prstGeom>
        </p:spPr>
      </p:pic>
      <p:sp>
        <p:nvSpPr>
          <p:cNvPr id="9" name="TextBox 8"/>
          <p:cNvSpPr txBox="1"/>
          <p:nvPr/>
        </p:nvSpPr>
        <p:spPr>
          <a:xfrm>
            <a:off x="3004615" y="6348684"/>
            <a:ext cx="3134769" cy="369332"/>
          </a:xfrm>
          <a:prstGeom prst="rect">
            <a:avLst/>
          </a:prstGeom>
          <a:noFill/>
        </p:spPr>
        <p:txBody>
          <a:bodyPr wrap="none" rtlCol="0">
            <a:spAutoFit/>
          </a:bodyPr>
          <a:lstStyle/>
          <a:p>
            <a:r>
              <a:rPr lang="es-ES" b="1" i="1" dirty="0"/>
              <a:t> </a:t>
            </a:r>
            <a:r>
              <a:rPr lang="es-ES" b="1" i="1" dirty="0" smtClean="0"/>
              <a:t>(in </a:t>
            </a:r>
            <a:r>
              <a:rPr lang="es-ES" b="1" i="1" dirty="0" err="1" smtClean="0"/>
              <a:t>all</a:t>
            </a:r>
            <a:r>
              <a:rPr lang="es-ES" b="1" i="1" dirty="0" smtClean="0"/>
              <a:t> </a:t>
            </a:r>
            <a:r>
              <a:rPr lang="es-ES" b="1" i="1" dirty="0" err="1" smtClean="0"/>
              <a:t>experiments</a:t>
            </a:r>
            <a:r>
              <a:rPr lang="es-ES" b="1" i="1" dirty="0" smtClean="0"/>
              <a:t>, j = 6 in 2D)</a:t>
            </a:r>
            <a:endParaRPr lang="en-US" b="1" i="1" dirty="0"/>
          </a:p>
        </p:txBody>
      </p:sp>
    </p:spTree>
    <p:extLst>
      <p:ext uri="{BB962C8B-B14F-4D97-AF65-F5344CB8AC3E}">
        <p14:creationId xmlns:p14="http://schemas.microsoft.com/office/powerpoint/2010/main" val="16035493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5327036" cy="523220"/>
          </a:xfrm>
          <a:prstGeom prst="rect">
            <a:avLst/>
          </a:prstGeom>
          <a:noFill/>
        </p:spPr>
        <p:txBody>
          <a:bodyPr wrap="none" rtlCol="0">
            <a:spAutoFit/>
          </a:bodyPr>
          <a:lstStyle/>
          <a:p>
            <a:r>
              <a:rPr lang="es-ES" sz="2800" b="1" dirty="0" smtClean="0">
                <a:latin typeface="Roboto" pitchFamily="2" charset="0"/>
                <a:ea typeface="Roboto" pitchFamily="2" charset="0"/>
              </a:rPr>
              <a:t>5. MSSEG (</a:t>
            </a:r>
            <a:r>
              <a:rPr lang="es-ES" sz="2800" b="1" dirty="0" err="1" smtClean="0">
                <a:latin typeface="Roboto" pitchFamily="2" charset="0"/>
                <a:ea typeface="Roboto" pitchFamily="2" charset="0"/>
              </a:rPr>
              <a:t>supplementary</a:t>
            </a:r>
            <a:r>
              <a:rPr lang="es-ES" sz="2800" b="1" dirty="0" smtClean="0">
                <a:latin typeface="Roboto" pitchFamily="2" charset="0"/>
                <a:ea typeface="Roboto" pitchFamily="2" charset="0"/>
              </a:rPr>
              <a:t> data)</a:t>
            </a:r>
            <a:endParaRPr lang="en-US" sz="2800" b="1" dirty="0">
              <a:latin typeface="Roboto" pitchFamily="2" charset="0"/>
              <a:ea typeface="Roboto" pitchFamily="2" charset="0"/>
            </a:endParaRPr>
          </a:p>
        </p:txBody>
      </p:sp>
      <p:sp>
        <p:nvSpPr>
          <p:cNvPr id="4" name="Rectangle 3"/>
          <p:cNvSpPr/>
          <p:nvPr/>
        </p:nvSpPr>
        <p:spPr>
          <a:xfrm>
            <a:off x="147941" y="923545"/>
            <a:ext cx="8326482" cy="369332"/>
          </a:xfrm>
          <a:prstGeom prst="rect">
            <a:avLst/>
          </a:prstGeom>
        </p:spPr>
        <p:txBody>
          <a:bodyPr wrap="square">
            <a:spAutoFit/>
          </a:bodyPr>
          <a:lstStyle/>
          <a:p>
            <a:r>
              <a:rPr lang="es-ES" b="1" dirty="0" err="1" smtClean="0">
                <a:latin typeface="Roboto" pitchFamily="2" charset="0"/>
                <a:ea typeface="Roboto" pitchFamily="2" charset="0"/>
              </a:rPr>
              <a:t>Permutation</a:t>
            </a:r>
            <a:r>
              <a:rPr lang="es-ES" b="1" dirty="0" smtClean="0">
                <a:latin typeface="Roboto" pitchFamily="2" charset="0"/>
                <a:ea typeface="Roboto" pitchFamily="2" charset="0"/>
              </a:rPr>
              <a:t> </a:t>
            </a:r>
            <a:r>
              <a:rPr lang="es-ES" b="1" dirty="0" err="1" smtClean="0">
                <a:latin typeface="Roboto" pitchFamily="2" charset="0"/>
                <a:ea typeface="Roboto" pitchFamily="2" charset="0"/>
              </a:rPr>
              <a:t>tests</a:t>
            </a:r>
            <a:r>
              <a:rPr lang="es-ES" b="1" dirty="0" smtClean="0">
                <a:latin typeface="Roboto" pitchFamily="2" charset="0"/>
                <a:ea typeface="Roboto" pitchFamily="2" charset="0"/>
              </a:rPr>
              <a:t> </a:t>
            </a:r>
            <a:r>
              <a:rPr lang="es-ES" b="1" dirty="0" err="1" smtClean="0">
                <a:latin typeface="Roboto" pitchFamily="2" charset="0"/>
                <a:ea typeface="Roboto" pitchFamily="2" charset="0"/>
              </a:rPr>
              <a:t>on</a:t>
            </a:r>
            <a:r>
              <a:rPr lang="es-ES" b="1" dirty="0" smtClean="0">
                <a:latin typeface="Roboto" pitchFamily="2" charset="0"/>
                <a:ea typeface="Roboto" pitchFamily="2" charset="0"/>
              </a:rPr>
              <a:t> MS data:</a:t>
            </a:r>
            <a:endParaRPr lang="es-ES" b="1" dirty="0">
              <a:latin typeface="Roboto" pitchFamily="2" charset="0"/>
              <a:ea typeface="Roboto" pitchFamily="2" charset="0"/>
            </a:endParaRPr>
          </a:p>
        </p:txBody>
      </p:sp>
      <p:pic>
        <p:nvPicPr>
          <p:cNvPr id="11" name="Picture 10"/>
          <p:cNvPicPr>
            <a:picLocks noChangeAspect="1"/>
          </p:cNvPicPr>
          <p:nvPr/>
        </p:nvPicPr>
        <p:blipFill>
          <a:blip r:embed="rId2"/>
          <a:stretch>
            <a:fillRect/>
          </a:stretch>
        </p:blipFill>
        <p:spPr>
          <a:xfrm>
            <a:off x="304802" y="1594662"/>
            <a:ext cx="8443911" cy="4605302"/>
          </a:xfrm>
          <a:prstGeom prst="rect">
            <a:avLst/>
          </a:prstGeom>
        </p:spPr>
      </p:pic>
    </p:spTree>
    <p:extLst>
      <p:ext uri="{BB962C8B-B14F-4D97-AF65-F5344CB8AC3E}">
        <p14:creationId xmlns:p14="http://schemas.microsoft.com/office/powerpoint/2010/main" val="28307346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2143536" cy="523220"/>
          </a:xfrm>
          <a:prstGeom prst="rect">
            <a:avLst/>
          </a:prstGeom>
          <a:noFill/>
        </p:spPr>
        <p:txBody>
          <a:bodyPr wrap="none" rtlCol="0">
            <a:spAutoFit/>
          </a:bodyPr>
          <a:lstStyle/>
          <a:p>
            <a:r>
              <a:rPr lang="es-ES" sz="2800" b="1" dirty="0" smtClean="0">
                <a:latin typeface="Roboto" pitchFamily="2" charset="0"/>
                <a:ea typeface="Roboto" pitchFamily="2" charset="0"/>
              </a:rPr>
              <a:t>MRI and MS</a:t>
            </a:r>
            <a:endParaRPr lang="en-US" sz="2800" b="1" dirty="0">
              <a:latin typeface="Roboto" pitchFamily="2" charset="0"/>
              <a:ea typeface="Roboto" pitchFamily="2" charset="0"/>
            </a:endParaRPr>
          </a:p>
        </p:txBody>
      </p:sp>
      <p:sp>
        <p:nvSpPr>
          <p:cNvPr id="4" name="TextBox 3"/>
          <p:cNvSpPr txBox="1"/>
          <p:nvPr/>
        </p:nvSpPr>
        <p:spPr>
          <a:xfrm>
            <a:off x="159828" y="1001017"/>
            <a:ext cx="8686800" cy="369332"/>
          </a:xfrm>
          <a:prstGeom prst="rect">
            <a:avLst/>
          </a:prstGeom>
          <a:noFill/>
        </p:spPr>
        <p:txBody>
          <a:bodyPr wrap="square" rtlCol="0">
            <a:spAutoFit/>
          </a:bodyPr>
          <a:lstStyle/>
          <a:p>
            <a:r>
              <a:rPr lang="es-ES" b="1" dirty="0" err="1" smtClean="0">
                <a:latin typeface="Roboto" pitchFamily="2" charset="0"/>
                <a:ea typeface="Roboto" pitchFamily="2" charset="0"/>
              </a:rPr>
              <a:t>The</a:t>
            </a:r>
            <a:r>
              <a:rPr lang="es-ES" b="1" dirty="0" smtClean="0">
                <a:latin typeface="Roboto" pitchFamily="2" charset="0"/>
                <a:ea typeface="Roboto" pitchFamily="2" charset="0"/>
              </a:rPr>
              <a:t> </a:t>
            </a:r>
            <a:r>
              <a:rPr lang="es-ES" b="1" dirty="0" err="1" smtClean="0">
                <a:latin typeface="Roboto" pitchFamily="2" charset="0"/>
                <a:ea typeface="Roboto" pitchFamily="2" charset="0"/>
              </a:rPr>
              <a:t>presence</a:t>
            </a:r>
            <a:r>
              <a:rPr lang="es-ES" b="1" dirty="0" smtClean="0">
                <a:latin typeface="Roboto" pitchFamily="2" charset="0"/>
                <a:ea typeface="Roboto" pitchFamily="2" charset="0"/>
              </a:rPr>
              <a:t> of </a:t>
            </a:r>
            <a:r>
              <a:rPr lang="es-ES" b="1" dirty="0" smtClean="0">
                <a:solidFill>
                  <a:schemeClr val="accent5">
                    <a:lumMod val="75000"/>
                  </a:schemeClr>
                </a:solidFill>
                <a:latin typeface="Roboto" pitchFamily="2" charset="0"/>
                <a:ea typeface="Roboto" pitchFamily="2" charset="0"/>
              </a:rPr>
              <a:t>WM </a:t>
            </a:r>
            <a:r>
              <a:rPr lang="es-ES" b="1" dirty="0" err="1" smtClean="0">
                <a:solidFill>
                  <a:schemeClr val="accent5">
                    <a:lumMod val="75000"/>
                  </a:schemeClr>
                </a:solidFill>
                <a:latin typeface="Roboto" pitchFamily="2" charset="0"/>
                <a:ea typeface="Roboto" pitchFamily="2" charset="0"/>
              </a:rPr>
              <a:t>lesions</a:t>
            </a:r>
            <a:r>
              <a:rPr lang="es-ES" b="1" dirty="0" smtClean="0">
                <a:solidFill>
                  <a:schemeClr val="accent5">
                    <a:lumMod val="75000"/>
                  </a:schemeClr>
                </a:solidFill>
                <a:latin typeface="Roboto" pitchFamily="2" charset="0"/>
                <a:ea typeface="Roboto" pitchFamily="2" charset="0"/>
              </a:rPr>
              <a:t>:</a:t>
            </a:r>
            <a:endParaRPr lang="en-US" b="1" dirty="0">
              <a:solidFill>
                <a:schemeClr val="accent5">
                  <a:lumMod val="75000"/>
                </a:schemeClr>
              </a:solidFill>
              <a:latin typeface="Roboto" pitchFamily="2" charset="0"/>
              <a:ea typeface="Roboto" pitchFamily="2" charset="0"/>
            </a:endParaRPr>
          </a:p>
        </p:txBody>
      </p:sp>
      <p:sp>
        <p:nvSpPr>
          <p:cNvPr id="5" name="Rectangle 4"/>
          <p:cNvSpPr/>
          <p:nvPr/>
        </p:nvSpPr>
        <p:spPr>
          <a:xfrm>
            <a:off x="4474098" y="1137051"/>
            <a:ext cx="4274615" cy="923330"/>
          </a:xfrm>
          <a:prstGeom prst="rect">
            <a:avLst/>
          </a:prstGeom>
        </p:spPr>
        <p:txBody>
          <a:bodyPr wrap="square">
            <a:spAutoFit/>
          </a:bodyPr>
          <a:lstStyle/>
          <a:p>
            <a:pPr algn="just"/>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segmentation</a:t>
            </a:r>
            <a:r>
              <a:rPr lang="es-ES" dirty="0" smtClean="0">
                <a:latin typeface="Roboto" pitchFamily="2" charset="0"/>
                <a:ea typeface="Roboto" pitchFamily="2" charset="0"/>
              </a:rPr>
              <a:t> </a:t>
            </a:r>
            <a:r>
              <a:rPr lang="es-ES" dirty="0" err="1" smtClean="0">
                <a:latin typeface="Roboto" pitchFamily="2" charset="0"/>
                <a:ea typeface="Roboto" pitchFamily="2" charset="0"/>
              </a:rPr>
              <a:t>is</a:t>
            </a:r>
            <a:r>
              <a:rPr lang="es-ES" dirty="0" smtClean="0">
                <a:latin typeface="Roboto" pitchFamily="2" charset="0"/>
                <a:ea typeface="Roboto" pitchFamily="2" charset="0"/>
              </a:rPr>
              <a:t> </a:t>
            </a:r>
            <a:r>
              <a:rPr lang="es-ES" dirty="0" err="1">
                <a:latin typeface="Roboto" pitchFamily="2" charset="0"/>
                <a:ea typeface="Roboto" pitchFamily="2" charset="0"/>
              </a:rPr>
              <a:t>performed</a:t>
            </a:r>
            <a:r>
              <a:rPr lang="es-ES" dirty="0">
                <a:latin typeface="Roboto" pitchFamily="2" charset="0"/>
                <a:ea typeface="Roboto" pitchFamily="2" charset="0"/>
              </a:rPr>
              <a:t> in </a:t>
            </a:r>
            <a:r>
              <a:rPr lang="es-ES" b="1" dirty="0" smtClean="0">
                <a:latin typeface="Roboto" pitchFamily="2" charset="0"/>
                <a:ea typeface="Roboto" pitchFamily="2" charset="0"/>
              </a:rPr>
              <a:t>T1</a:t>
            </a:r>
            <a:r>
              <a:rPr lang="es-ES" dirty="0" smtClean="0">
                <a:latin typeface="Roboto" pitchFamily="2" charset="0"/>
                <a:ea typeface="Roboto" pitchFamily="2" charset="0"/>
              </a:rPr>
              <a:t> as </a:t>
            </a:r>
            <a:r>
              <a:rPr lang="es-ES" dirty="0" err="1" smtClean="0">
                <a:latin typeface="Roboto" pitchFamily="2" charset="0"/>
                <a:ea typeface="Roboto" pitchFamily="2" charset="0"/>
              </a:rPr>
              <a:t>it</a:t>
            </a:r>
            <a:r>
              <a:rPr lang="es-ES" dirty="0" smtClean="0">
                <a:latin typeface="Roboto" pitchFamily="2" charset="0"/>
                <a:ea typeface="Roboto" pitchFamily="2" charset="0"/>
              </a:rPr>
              <a:t> </a:t>
            </a:r>
            <a:r>
              <a:rPr lang="es-ES" dirty="0" err="1" smtClean="0">
                <a:latin typeface="Roboto" pitchFamily="2" charset="0"/>
                <a:ea typeface="Roboto" pitchFamily="2" charset="0"/>
              </a:rPr>
              <a:t>provides</a:t>
            </a:r>
            <a:r>
              <a:rPr lang="es-ES" dirty="0" smtClean="0">
                <a:latin typeface="Roboto" pitchFamily="2" charset="0"/>
                <a:ea typeface="Roboto" pitchFamily="2" charset="0"/>
              </a:rPr>
              <a:t> </a:t>
            </a:r>
            <a:r>
              <a:rPr lang="es-ES" dirty="0" err="1" smtClean="0">
                <a:latin typeface="Roboto" pitchFamily="2" charset="0"/>
                <a:ea typeface="Roboto" pitchFamily="2" charset="0"/>
              </a:rPr>
              <a:t>the</a:t>
            </a:r>
            <a:r>
              <a:rPr lang="es-ES" dirty="0" smtClean="0">
                <a:latin typeface="Roboto" pitchFamily="2" charset="0"/>
                <a:ea typeface="Roboto" pitchFamily="2" charset="0"/>
              </a:rPr>
              <a:t> </a:t>
            </a:r>
            <a:r>
              <a:rPr lang="es-ES" dirty="0" err="1" smtClean="0">
                <a:latin typeface="Roboto" pitchFamily="2" charset="0"/>
                <a:ea typeface="Roboto" pitchFamily="2" charset="0"/>
              </a:rPr>
              <a:t>best</a:t>
            </a:r>
            <a:r>
              <a:rPr lang="es-ES" dirty="0" smtClean="0">
                <a:latin typeface="Roboto" pitchFamily="2" charset="0"/>
                <a:ea typeface="Roboto" pitchFamily="2" charset="0"/>
              </a:rPr>
              <a:t> </a:t>
            </a:r>
            <a:r>
              <a:rPr lang="es-ES" dirty="0" err="1" smtClean="0">
                <a:latin typeface="Roboto" pitchFamily="2" charset="0"/>
                <a:ea typeface="Roboto" pitchFamily="2" charset="0"/>
              </a:rPr>
              <a:t>contrast</a:t>
            </a:r>
            <a:r>
              <a:rPr lang="es-ES" dirty="0" smtClean="0">
                <a:latin typeface="Roboto" pitchFamily="2" charset="0"/>
                <a:ea typeface="Roboto" pitchFamily="2" charset="0"/>
              </a:rPr>
              <a:t> </a:t>
            </a:r>
            <a:r>
              <a:rPr lang="es-ES" dirty="0" err="1" smtClean="0">
                <a:latin typeface="Roboto" pitchFamily="2" charset="0"/>
                <a:ea typeface="Roboto" pitchFamily="2" charset="0"/>
              </a:rPr>
              <a:t>between</a:t>
            </a:r>
            <a:r>
              <a:rPr lang="es-ES" dirty="0" smtClean="0">
                <a:latin typeface="Roboto" pitchFamily="2" charset="0"/>
                <a:ea typeface="Roboto" pitchFamily="2" charset="0"/>
              </a:rPr>
              <a:t> </a:t>
            </a:r>
            <a:r>
              <a:rPr lang="es-ES" dirty="0" err="1" smtClean="0">
                <a:latin typeface="Roboto" pitchFamily="2" charset="0"/>
                <a:ea typeface="Roboto" pitchFamily="2" charset="0"/>
              </a:rPr>
              <a:t>tissues</a:t>
            </a:r>
            <a:endParaRPr lang="en-US" dirty="0">
              <a:latin typeface="Roboto" pitchFamily="2" charset="0"/>
              <a:ea typeface="Roboto" pitchFamily="2" charset="0"/>
            </a:endParaRPr>
          </a:p>
        </p:txBody>
      </p:sp>
      <p:sp>
        <p:nvSpPr>
          <p:cNvPr id="14" name="Rectangle 13"/>
          <p:cNvSpPr/>
          <p:nvPr/>
        </p:nvSpPr>
        <p:spPr>
          <a:xfrm>
            <a:off x="4474099" y="2230162"/>
            <a:ext cx="4274614" cy="646331"/>
          </a:xfrm>
          <a:prstGeom prst="rect">
            <a:avLst/>
          </a:prstGeom>
        </p:spPr>
        <p:txBody>
          <a:bodyPr wrap="square">
            <a:spAutoFit/>
          </a:bodyPr>
          <a:lstStyle/>
          <a:p>
            <a:pPr algn="just"/>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classification</a:t>
            </a:r>
            <a:r>
              <a:rPr lang="es-ES" dirty="0" smtClean="0">
                <a:latin typeface="Roboto" pitchFamily="2" charset="0"/>
                <a:ea typeface="Roboto" pitchFamily="2" charset="0"/>
              </a:rPr>
              <a:t> </a:t>
            </a:r>
            <a:r>
              <a:rPr lang="es-ES" dirty="0" err="1" smtClean="0">
                <a:latin typeface="Roboto" pitchFamily="2" charset="0"/>
                <a:ea typeface="Roboto" pitchFamily="2" charset="0"/>
              </a:rPr>
              <a:t>into</a:t>
            </a:r>
            <a:r>
              <a:rPr lang="es-ES" dirty="0" smtClean="0">
                <a:latin typeface="Roboto" pitchFamily="2" charset="0"/>
                <a:ea typeface="Roboto" pitchFamily="2" charset="0"/>
              </a:rPr>
              <a:t> </a:t>
            </a:r>
            <a:r>
              <a:rPr lang="es-ES" b="1" dirty="0" smtClean="0">
                <a:solidFill>
                  <a:srgbClr val="00B050"/>
                </a:solidFill>
                <a:latin typeface="Roboto" pitchFamily="2" charset="0"/>
                <a:ea typeface="Roboto" pitchFamily="2" charset="0"/>
              </a:rPr>
              <a:t>GM</a:t>
            </a:r>
            <a:r>
              <a:rPr lang="es-ES" dirty="0" smtClean="0">
                <a:latin typeface="Roboto" pitchFamily="2" charset="0"/>
                <a:ea typeface="Roboto" pitchFamily="2" charset="0"/>
              </a:rPr>
              <a:t>, </a:t>
            </a:r>
            <a:r>
              <a:rPr lang="es-ES" b="1" dirty="0" smtClean="0">
                <a:solidFill>
                  <a:schemeClr val="accent5"/>
                </a:solidFill>
                <a:latin typeface="Roboto" pitchFamily="2" charset="0"/>
                <a:ea typeface="Roboto" pitchFamily="2" charset="0"/>
              </a:rPr>
              <a:t>WM</a:t>
            </a:r>
            <a:r>
              <a:rPr lang="es-ES" dirty="0" smtClean="0">
                <a:latin typeface="Roboto" pitchFamily="2" charset="0"/>
                <a:ea typeface="Roboto" pitchFamily="2" charset="0"/>
              </a:rPr>
              <a:t> and </a:t>
            </a:r>
            <a:r>
              <a:rPr lang="es-ES" b="1" dirty="0" smtClean="0">
                <a:solidFill>
                  <a:srgbClr val="FF0000"/>
                </a:solidFill>
                <a:latin typeface="Roboto" pitchFamily="2" charset="0"/>
                <a:ea typeface="Roboto" pitchFamily="2" charset="0"/>
              </a:rPr>
              <a:t>CSF</a:t>
            </a:r>
            <a:endParaRPr lang="en-US" b="1" dirty="0">
              <a:solidFill>
                <a:srgbClr val="FF0000"/>
              </a:solidFill>
              <a:latin typeface="Roboto" pitchFamily="2" charset="0"/>
              <a:ea typeface="Roboto" pitchFamily="2" charset="0"/>
            </a:endParaRPr>
          </a:p>
        </p:txBody>
      </p:sp>
      <p:sp>
        <p:nvSpPr>
          <p:cNvPr id="15" name="Rectangle 14"/>
          <p:cNvSpPr/>
          <p:nvPr/>
        </p:nvSpPr>
        <p:spPr>
          <a:xfrm>
            <a:off x="4474099" y="3067905"/>
            <a:ext cx="4274614" cy="369332"/>
          </a:xfrm>
          <a:prstGeom prst="rect">
            <a:avLst/>
          </a:prstGeom>
        </p:spPr>
        <p:txBody>
          <a:bodyPr wrap="square">
            <a:spAutoFit/>
          </a:bodyPr>
          <a:lstStyle/>
          <a:p>
            <a:pPr algn="just"/>
            <a:r>
              <a:rPr lang="es-ES" dirty="0" smtClean="0">
                <a:latin typeface="Roboto" pitchFamily="2" charset="0"/>
                <a:ea typeface="Roboto" pitchFamily="2" charset="0"/>
              </a:rPr>
              <a:t>WM </a:t>
            </a:r>
            <a:r>
              <a:rPr lang="es-ES" dirty="0" err="1" smtClean="0">
                <a:latin typeface="Roboto" pitchFamily="2" charset="0"/>
                <a:ea typeface="Roboto" pitchFamily="2" charset="0"/>
              </a:rPr>
              <a:t>lesions</a:t>
            </a:r>
            <a:r>
              <a:rPr lang="es-ES" dirty="0" smtClean="0">
                <a:latin typeface="Roboto" pitchFamily="2" charset="0"/>
                <a:ea typeface="Roboto" pitchFamily="2" charset="0"/>
              </a:rPr>
              <a:t> </a:t>
            </a:r>
            <a:r>
              <a:rPr lang="es-ES" b="1" dirty="0" err="1" smtClean="0">
                <a:latin typeface="Roboto" pitchFamily="2" charset="0"/>
                <a:ea typeface="Roboto" pitchFamily="2" charset="0"/>
              </a:rPr>
              <a:t>affect</a:t>
            </a:r>
            <a:r>
              <a:rPr lang="es-ES" b="1" dirty="0" smtClean="0">
                <a:latin typeface="Roboto" pitchFamily="2" charset="0"/>
                <a:ea typeface="Roboto" pitchFamily="2" charset="0"/>
              </a:rPr>
              <a:t> </a:t>
            </a:r>
            <a:r>
              <a:rPr lang="es-ES" dirty="0" err="1" smtClean="0">
                <a:latin typeface="Roboto" pitchFamily="2" charset="0"/>
                <a:ea typeface="Roboto" pitchFamily="2" charset="0"/>
              </a:rPr>
              <a:t>tissue</a:t>
            </a:r>
            <a:r>
              <a:rPr lang="es-ES" dirty="0" smtClean="0">
                <a:latin typeface="Roboto" pitchFamily="2" charset="0"/>
                <a:ea typeface="Roboto" pitchFamily="2" charset="0"/>
              </a:rPr>
              <a:t> </a:t>
            </a:r>
            <a:r>
              <a:rPr lang="es-ES" dirty="0" err="1" smtClean="0">
                <a:latin typeface="Roboto" pitchFamily="2" charset="0"/>
                <a:ea typeface="Roboto" pitchFamily="2" charset="0"/>
              </a:rPr>
              <a:t>distributions</a:t>
            </a:r>
            <a:endParaRPr lang="en-US" b="1" dirty="0">
              <a:solidFill>
                <a:srgbClr val="FF0000"/>
              </a:solidFill>
              <a:latin typeface="Roboto" pitchFamily="2" charset="0"/>
              <a:ea typeface="Roboto" pitchFamily="2" charset="0"/>
            </a:endParaRPr>
          </a:p>
        </p:txBody>
      </p:sp>
      <p:sp>
        <p:nvSpPr>
          <p:cNvPr id="41" name="Rectangle 40"/>
          <p:cNvSpPr/>
          <p:nvPr/>
        </p:nvSpPr>
        <p:spPr>
          <a:xfrm>
            <a:off x="6940454" y="4219200"/>
            <a:ext cx="4407092" cy="646331"/>
          </a:xfrm>
          <a:prstGeom prst="rect">
            <a:avLst/>
          </a:prstGeom>
        </p:spPr>
        <p:txBody>
          <a:bodyPr wrap="square">
            <a:spAutoFit/>
          </a:bodyPr>
          <a:lstStyle/>
          <a:p>
            <a:r>
              <a:rPr lang="es-ES" b="1" dirty="0" smtClean="0">
                <a:solidFill>
                  <a:schemeClr val="accent5"/>
                </a:solidFill>
                <a:latin typeface="Roboto" pitchFamily="2" charset="0"/>
                <a:ea typeface="Roboto" pitchFamily="2" charset="0"/>
              </a:rPr>
              <a:t>WM</a:t>
            </a:r>
            <a:r>
              <a:rPr lang="es-ES" dirty="0" smtClean="0">
                <a:latin typeface="Roboto" pitchFamily="2" charset="0"/>
                <a:ea typeface="Roboto" pitchFamily="2" charset="0"/>
              </a:rPr>
              <a:t> </a:t>
            </a:r>
            <a:r>
              <a:rPr lang="es-ES" dirty="0" err="1" smtClean="0">
                <a:latin typeface="Roboto" pitchFamily="2" charset="0"/>
                <a:ea typeface="Roboto" pitchFamily="2" charset="0"/>
              </a:rPr>
              <a:t>is</a:t>
            </a:r>
            <a:r>
              <a:rPr lang="es-ES" dirty="0" smtClean="0">
                <a:latin typeface="Roboto" pitchFamily="2" charset="0"/>
                <a:ea typeface="Roboto" pitchFamily="2" charset="0"/>
              </a:rPr>
              <a:t> </a:t>
            </a:r>
            <a:r>
              <a:rPr lang="es-ES" dirty="0" err="1" smtClean="0">
                <a:latin typeface="Roboto" pitchFamily="2" charset="0"/>
                <a:ea typeface="Roboto" pitchFamily="2" charset="0"/>
              </a:rPr>
              <a:t>classified</a:t>
            </a:r>
            <a:endParaRPr lang="es-ES" dirty="0" smtClean="0">
              <a:latin typeface="Roboto" pitchFamily="2" charset="0"/>
              <a:ea typeface="Roboto" pitchFamily="2" charset="0"/>
            </a:endParaRPr>
          </a:p>
          <a:p>
            <a:r>
              <a:rPr lang="es-ES" dirty="0" smtClean="0">
                <a:latin typeface="Roboto" pitchFamily="2" charset="0"/>
                <a:ea typeface="Roboto" pitchFamily="2" charset="0"/>
              </a:rPr>
              <a:t>as</a:t>
            </a:r>
            <a:r>
              <a:rPr lang="es-ES" b="1" dirty="0" smtClean="0">
                <a:solidFill>
                  <a:srgbClr val="FF0000"/>
                </a:solidFill>
                <a:latin typeface="Roboto" pitchFamily="2" charset="0"/>
                <a:ea typeface="Roboto" pitchFamily="2" charset="0"/>
              </a:rPr>
              <a:t> </a:t>
            </a:r>
            <a:r>
              <a:rPr lang="es-ES" b="1" dirty="0" smtClean="0">
                <a:solidFill>
                  <a:srgbClr val="00B050"/>
                </a:solidFill>
                <a:latin typeface="Roboto" pitchFamily="2" charset="0"/>
                <a:ea typeface="Roboto" pitchFamily="2" charset="0"/>
              </a:rPr>
              <a:t>GM</a:t>
            </a:r>
            <a:endParaRPr lang="en-US" b="1" dirty="0">
              <a:solidFill>
                <a:srgbClr val="00B050"/>
              </a:solidFill>
              <a:latin typeface="Roboto" pitchFamily="2" charset="0"/>
              <a:ea typeface="Roboto" pitchFamily="2" charset="0"/>
            </a:endParaRPr>
          </a:p>
        </p:txBody>
      </p:sp>
      <p:grpSp>
        <p:nvGrpSpPr>
          <p:cNvPr id="9" name="Group 8"/>
          <p:cNvGrpSpPr/>
          <p:nvPr/>
        </p:nvGrpSpPr>
        <p:grpSpPr>
          <a:xfrm>
            <a:off x="622868" y="2177706"/>
            <a:ext cx="2684335" cy="3467084"/>
            <a:chOff x="64399" y="2925777"/>
            <a:chExt cx="2684335" cy="3467084"/>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64399" y="2925777"/>
              <a:ext cx="2684335" cy="3024173"/>
            </a:xfrm>
            <a:prstGeom prst="rect">
              <a:avLst/>
            </a:prstGeom>
          </p:spPr>
        </p:pic>
        <p:sp>
          <p:nvSpPr>
            <p:cNvPr id="8" name="TextBox 7"/>
            <p:cNvSpPr txBox="1"/>
            <p:nvPr/>
          </p:nvSpPr>
          <p:spPr>
            <a:xfrm>
              <a:off x="917970" y="6023529"/>
              <a:ext cx="977191" cy="369332"/>
            </a:xfrm>
            <a:prstGeom prst="rect">
              <a:avLst/>
            </a:prstGeom>
            <a:noFill/>
          </p:spPr>
          <p:txBody>
            <a:bodyPr wrap="none" rtlCol="0">
              <a:spAutoFit/>
            </a:bodyPr>
            <a:lstStyle/>
            <a:p>
              <a:r>
                <a:rPr lang="es-ES" b="1" dirty="0" err="1" smtClean="0"/>
                <a:t>Healthy</a:t>
              </a:r>
              <a:r>
                <a:rPr lang="es-ES" b="1" dirty="0" smtClean="0"/>
                <a:t> </a:t>
              </a:r>
              <a:endParaRPr lang="en-US" b="1" dirty="0"/>
            </a:p>
          </p:txBody>
        </p:sp>
      </p:grpSp>
      <p:pic>
        <p:nvPicPr>
          <p:cNvPr id="10" name="Picture 9"/>
          <p:cNvPicPr>
            <a:picLocks noChangeAspect="1"/>
          </p:cNvPicPr>
          <p:nvPr/>
        </p:nvPicPr>
        <p:blipFill>
          <a:blip r:embed="rId5"/>
          <a:stretch>
            <a:fillRect/>
          </a:stretch>
        </p:blipFill>
        <p:spPr>
          <a:xfrm>
            <a:off x="629989" y="2324382"/>
            <a:ext cx="2665537" cy="2813623"/>
          </a:xfrm>
          <a:prstGeom prst="rect">
            <a:avLst/>
          </a:prstGeom>
        </p:spPr>
      </p:pic>
      <p:grpSp>
        <p:nvGrpSpPr>
          <p:cNvPr id="26" name="Group 25"/>
          <p:cNvGrpSpPr/>
          <p:nvPr/>
        </p:nvGrpSpPr>
        <p:grpSpPr>
          <a:xfrm>
            <a:off x="397143" y="1877660"/>
            <a:ext cx="3161259" cy="3805623"/>
            <a:chOff x="3746559" y="2716562"/>
            <a:chExt cx="3161259" cy="3805623"/>
          </a:xfrm>
        </p:grpSpPr>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3746559" y="2716562"/>
              <a:ext cx="3161259" cy="3589020"/>
            </a:xfrm>
            <a:prstGeom prst="rect">
              <a:avLst/>
            </a:prstGeom>
          </p:spPr>
        </p:pic>
        <p:sp>
          <p:nvSpPr>
            <p:cNvPr id="43" name="TextBox 42"/>
            <p:cNvSpPr txBox="1"/>
            <p:nvPr/>
          </p:nvSpPr>
          <p:spPr>
            <a:xfrm>
              <a:off x="4641811" y="6152853"/>
              <a:ext cx="1236813" cy="369332"/>
            </a:xfrm>
            <a:prstGeom prst="rect">
              <a:avLst/>
            </a:prstGeom>
            <a:noFill/>
          </p:spPr>
          <p:txBody>
            <a:bodyPr wrap="none" rtlCol="0">
              <a:spAutoFit/>
            </a:bodyPr>
            <a:lstStyle/>
            <a:p>
              <a:r>
                <a:rPr lang="es-ES" b="1" dirty="0" smtClean="0"/>
                <a:t>MS </a:t>
              </a:r>
              <a:r>
                <a:rPr lang="es-ES" b="1" dirty="0" err="1" smtClean="0"/>
                <a:t>patient</a:t>
              </a:r>
              <a:endParaRPr lang="en-US" b="1" dirty="0"/>
            </a:p>
          </p:txBody>
        </p:sp>
      </p:grpSp>
      <p:grpSp>
        <p:nvGrpSpPr>
          <p:cNvPr id="2" name="Group 1"/>
          <p:cNvGrpSpPr/>
          <p:nvPr/>
        </p:nvGrpSpPr>
        <p:grpSpPr>
          <a:xfrm>
            <a:off x="1292395" y="2959354"/>
            <a:ext cx="1287482" cy="814700"/>
            <a:chOff x="1292395" y="2959354"/>
            <a:chExt cx="1287482" cy="814700"/>
          </a:xfrm>
        </p:grpSpPr>
        <p:sp>
          <p:nvSpPr>
            <p:cNvPr id="31" name="Oval 30"/>
            <p:cNvSpPr/>
            <p:nvPr/>
          </p:nvSpPr>
          <p:spPr>
            <a:xfrm>
              <a:off x="1292395" y="3213100"/>
              <a:ext cx="430877" cy="420021"/>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p:cNvSpPr/>
            <p:nvPr/>
          </p:nvSpPr>
          <p:spPr>
            <a:xfrm>
              <a:off x="1526887" y="2959354"/>
              <a:ext cx="287225" cy="283348"/>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p:cNvSpPr/>
            <p:nvPr/>
          </p:nvSpPr>
          <p:spPr>
            <a:xfrm>
              <a:off x="2149000" y="3354033"/>
              <a:ext cx="430877" cy="420021"/>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10600" y="2266926"/>
            <a:ext cx="2610361" cy="2810488"/>
          </a:xfrm>
          <a:prstGeom prst="rect">
            <a:avLst/>
          </a:prstGeom>
        </p:spPr>
      </p:pic>
      <p:grpSp>
        <p:nvGrpSpPr>
          <p:cNvPr id="34" name="Group 33"/>
          <p:cNvGrpSpPr/>
          <p:nvPr/>
        </p:nvGrpSpPr>
        <p:grpSpPr>
          <a:xfrm>
            <a:off x="1292395" y="3104056"/>
            <a:ext cx="5451690" cy="2178375"/>
            <a:chOff x="1292395" y="3110342"/>
            <a:chExt cx="5451690" cy="2178375"/>
          </a:xfrm>
        </p:grpSpPr>
        <p:grpSp>
          <p:nvGrpSpPr>
            <p:cNvPr id="30" name="Group 29"/>
            <p:cNvGrpSpPr/>
            <p:nvPr/>
          </p:nvGrpSpPr>
          <p:grpSpPr>
            <a:xfrm>
              <a:off x="5099753" y="3886648"/>
              <a:ext cx="1644332" cy="1402069"/>
              <a:chOff x="5297806" y="5014455"/>
              <a:chExt cx="1644332" cy="1402069"/>
            </a:xfrm>
          </p:grpSpPr>
          <p:pic>
            <p:nvPicPr>
              <p:cNvPr id="17" name="Picture 1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5324793" y="5014455"/>
                <a:ext cx="1617345" cy="1401310"/>
              </a:xfrm>
              <a:prstGeom prst="rect">
                <a:avLst/>
              </a:prstGeom>
            </p:spPr>
          </p:pic>
          <p:sp>
            <p:nvSpPr>
              <p:cNvPr id="28" name="Rectangle 27"/>
              <p:cNvSpPr/>
              <p:nvPr/>
            </p:nvSpPr>
            <p:spPr>
              <a:xfrm>
                <a:off x="5297806" y="5014455"/>
                <a:ext cx="1644332" cy="1402069"/>
              </a:xfrm>
              <a:prstGeom prst="rect">
                <a:avLst/>
              </a:prstGeom>
              <a:noFill/>
              <a:ln w="635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29" name="Group 28"/>
            <p:cNvGrpSpPr/>
            <p:nvPr/>
          </p:nvGrpSpPr>
          <p:grpSpPr>
            <a:xfrm>
              <a:off x="1292395" y="3110342"/>
              <a:ext cx="3725227" cy="956866"/>
              <a:chOff x="4572000" y="4753561"/>
              <a:chExt cx="3725227" cy="956866"/>
            </a:xfrm>
          </p:grpSpPr>
          <p:cxnSp>
            <p:nvCxnSpPr>
              <p:cNvPr id="27" name="Straight Arrow Connector 26"/>
              <p:cNvCxnSpPr/>
              <p:nvPr/>
            </p:nvCxnSpPr>
            <p:spPr>
              <a:xfrm>
                <a:off x="5193347" y="5105248"/>
                <a:ext cx="3103880" cy="60517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572000" y="4753561"/>
                <a:ext cx="594360" cy="512421"/>
              </a:xfrm>
              <a:prstGeom prst="rect">
                <a:avLst/>
              </a:prstGeom>
              <a:noFill/>
              <a:ln w="635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grpSp>
        <p:nvGrpSpPr>
          <p:cNvPr id="40" name="Group 39"/>
          <p:cNvGrpSpPr/>
          <p:nvPr/>
        </p:nvGrpSpPr>
        <p:grpSpPr>
          <a:xfrm>
            <a:off x="5099753" y="3882972"/>
            <a:ext cx="1644332" cy="1402069"/>
            <a:chOff x="6299749" y="5265738"/>
            <a:chExt cx="1644332" cy="1402069"/>
          </a:xfrm>
        </p:grpSpPr>
        <p:pic>
          <p:nvPicPr>
            <p:cNvPr id="36" name="Picture 35"/>
            <p:cNvPicPr>
              <a:picLocks noChangeAspect="1"/>
            </p:cNvPicPr>
            <p:nvPr/>
          </p:nvPicPr>
          <p:blipFill>
            <a:blip r:embed="rId12"/>
            <a:stretch>
              <a:fillRect/>
            </a:stretch>
          </p:blipFill>
          <p:spPr>
            <a:xfrm>
              <a:off x="6327390" y="5265738"/>
              <a:ext cx="1616691" cy="1402069"/>
            </a:xfrm>
            <a:prstGeom prst="rect">
              <a:avLst/>
            </a:prstGeom>
          </p:spPr>
        </p:pic>
        <p:sp>
          <p:nvSpPr>
            <p:cNvPr id="39" name="Rectangle 38"/>
            <p:cNvSpPr/>
            <p:nvPr/>
          </p:nvSpPr>
          <p:spPr>
            <a:xfrm>
              <a:off x="6299749" y="5265738"/>
              <a:ext cx="1644332" cy="1402069"/>
            </a:xfrm>
            <a:prstGeom prst="rect">
              <a:avLst/>
            </a:prstGeom>
            <a:noFill/>
            <a:ln w="635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1" name="Slide Number Placeholder 10"/>
          <p:cNvSpPr>
            <a:spLocks noGrp="1"/>
          </p:cNvSpPr>
          <p:nvPr>
            <p:ph type="sldNum" sz="quarter" idx="12"/>
          </p:nvPr>
        </p:nvSpPr>
        <p:spPr/>
        <p:txBody>
          <a:bodyPr/>
          <a:lstStyle/>
          <a:p>
            <a:fld id="{227F3176-F9F6-45D0-9446-6BF35B4A50FB}" type="slidenum">
              <a:rPr lang="en-US" smtClean="0"/>
              <a:pPr/>
              <a:t>9</a:t>
            </a:fld>
            <a:r>
              <a:rPr lang="en-US" smtClean="0"/>
              <a:t> / 75</a:t>
            </a:r>
            <a:endParaRPr lang="en-US" dirty="0"/>
          </a:p>
        </p:txBody>
      </p:sp>
    </p:spTree>
    <p:extLst>
      <p:ext uri="{BB962C8B-B14F-4D97-AF65-F5344CB8AC3E}">
        <p14:creationId xmlns:p14="http://schemas.microsoft.com/office/powerpoint/2010/main" val="2669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3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3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4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000" y="72814"/>
            <a:ext cx="5327036" cy="523220"/>
          </a:xfrm>
          <a:prstGeom prst="rect">
            <a:avLst/>
          </a:prstGeom>
          <a:noFill/>
        </p:spPr>
        <p:txBody>
          <a:bodyPr wrap="none" rtlCol="0">
            <a:spAutoFit/>
          </a:bodyPr>
          <a:lstStyle/>
          <a:p>
            <a:r>
              <a:rPr lang="es-ES" sz="2800" b="1" dirty="0" smtClean="0">
                <a:latin typeface="Roboto" pitchFamily="2" charset="0"/>
                <a:ea typeface="Roboto" pitchFamily="2" charset="0"/>
              </a:rPr>
              <a:t>5. MSSEG (</a:t>
            </a:r>
            <a:r>
              <a:rPr lang="es-ES" sz="2800" b="1" dirty="0" err="1" smtClean="0">
                <a:latin typeface="Roboto" pitchFamily="2" charset="0"/>
                <a:ea typeface="Roboto" pitchFamily="2" charset="0"/>
              </a:rPr>
              <a:t>supplementary</a:t>
            </a:r>
            <a:r>
              <a:rPr lang="es-ES" sz="2800" b="1" dirty="0" smtClean="0">
                <a:latin typeface="Roboto" pitchFamily="2" charset="0"/>
                <a:ea typeface="Roboto" pitchFamily="2" charset="0"/>
              </a:rPr>
              <a:t> data)</a:t>
            </a:r>
            <a:endParaRPr lang="en-US" sz="2800" b="1" dirty="0">
              <a:latin typeface="Roboto" pitchFamily="2" charset="0"/>
              <a:ea typeface="Roboto" pitchFamily="2" charset="0"/>
            </a:endParaRPr>
          </a:p>
        </p:txBody>
      </p:sp>
      <p:sp>
        <p:nvSpPr>
          <p:cNvPr id="4" name="Rectangle 3"/>
          <p:cNvSpPr/>
          <p:nvPr/>
        </p:nvSpPr>
        <p:spPr>
          <a:xfrm>
            <a:off x="147941" y="923545"/>
            <a:ext cx="8326482" cy="369332"/>
          </a:xfrm>
          <a:prstGeom prst="rect">
            <a:avLst/>
          </a:prstGeom>
        </p:spPr>
        <p:txBody>
          <a:bodyPr wrap="square">
            <a:spAutoFit/>
          </a:bodyPr>
          <a:lstStyle/>
          <a:p>
            <a:r>
              <a:rPr lang="es-ES" b="1" dirty="0" smtClean="0">
                <a:latin typeface="Roboto" pitchFamily="2" charset="0"/>
                <a:ea typeface="Roboto" pitchFamily="2" charset="0"/>
              </a:rPr>
              <a:t>% error in </a:t>
            </a:r>
            <a:r>
              <a:rPr lang="es-ES" b="1" dirty="0" err="1" smtClean="0">
                <a:latin typeface="Roboto" pitchFamily="2" charset="0"/>
                <a:ea typeface="Roboto" pitchFamily="2" charset="0"/>
              </a:rPr>
              <a:t>lesion</a:t>
            </a:r>
            <a:r>
              <a:rPr lang="es-ES" b="1" dirty="0" smtClean="0">
                <a:latin typeface="Roboto" pitchFamily="2" charset="0"/>
                <a:ea typeface="Roboto" pitchFamily="2" charset="0"/>
              </a:rPr>
              <a:t> </a:t>
            </a:r>
            <a:r>
              <a:rPr lang="es-ES" b="1" dirty="0" err="1" smtClean="0">
                <a:latin typeface="Roboto" pitchFamily="2" charset="0"/>
                <a:ea typeface="Roboto" pitchFamily="2" charset="0"/>
              </a:rPr>
              <a:t>voxels</a:t>
            </a:r>
            <a:endParaRPr lang="es-ES" b="1" dirty="0">
              <a:latin typeface="Roboto" pitchFamily="2" charset="0"/>
              <a:ea typeface="Roboto" pitchFamily="2" charset="0"/>
            </a:endParaRPr>
          </a:p>
        </p:txBody>
      </p:sp>
      <p:pic>
        <p:nvPicPr>
          <p:cNvPr id="2" name="Picture 1"/>
          <p:cNvPicPr>
            <a:picLocks noChangeAspect="1"/>
          </p:cNvPicPr>
          <p:nvPr/>
        </p:nvPicPr>
        <p:blipFill>
          <a:blip r:embed="rId2"/>
          <a:stretch>
            <a:fillRect/>
          </a:stretch>
        </p:blipFill>
        <p:spPr>
          <a:xfrm>
            <a:off x="250825" y="1564163"/>
            <a:ext cx="8091678" cy="4377373"/>
          </a:xfrm>
          <a:prstGeom prst="rect">
            <a:avLst/>
          </a:prstGeom>
        </p:spPr>
      </p:pic>
    </p:spTree>
    <p:extLst>
      <p:ext uri="{BB962C8B-B14F-4D97-AF65-F5344CB8AC3E}">
        <p14:creationId xmlns:p14="http://schemas.microsoft.com/office/powerpoint/2010/main" val="2387020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18506</TotalTime>
  <Words>7540</Words>
  <Application>Microsoft Office PowerPoint</Application>
  <PresentationFormat>On-screen Show (4:3)</PresentationFormat>
  <Paragraphs>2041</Paragraphs>
  <Slides>90</Slides>
  <Notes>53</Notes>
  <HiddenSlides>2</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0</vt:i4>
      </vt:variant>
      <vt:variant>
        <vt:lpstr>Slide Titles</vt:lpstr>
      </vt:variant>
      <vt:variant>
        <vt:i4>90</vt:i4>
      </vt:variant>
    </vt:vector>
  </HeadingPairs>
  <TitlesOfParts>
    <vt:vector size="108" baseType="lpstr">
      <vt:lpstr>Arial</vt:lpstr>
      <vt:lpstr>Arial Black</vt:lpstr>
      <vt:lpstr>Calibri</vt:lpstr>
      <vt:lpstr>Calibri Light</vt:lpstr>
      <vt:lpstr>Cambria</vt:lpstr>
      <vt:lpstr>Cambria Math</vt:lpstr>
      <vt:lpstr>CMR12</vt:lpstr>
      <vt:lpstr>Droid Sans Fallback</vt:lpstr>
      <vt:lpstr>FreeSans</vt:lpstr>
      <vt:lpstr>Roboto</vt:lpstr>
      <vt:lpstr>rtxr</vt:lpstr>
      <vt:lpstr>Symbol</vt:lpstr>
      <vt:lpstr>Times New Roman</vt:lpstr>
      <vt:lpstr>txsy</vt:lpstr>
      <vt:lpstr>Wingdings</vt:lpstr>
      <vt:lpstr>Custom Design</vt:lpstr>
      <vt:lpstr>Office Theme</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dc:creator>
  <cp:lastModifiedBy>s</cp:lastModifiedBy>
  <cp:revision>523</cp:revision>
  <dcterms:created xsi:type="dcterms:W3CDTF">2016-05-30T09:33:47Z</dcterms:created>
  <dcterms:modified xsi:type="dcterms:W3CDTF">2016-06-23T14:04:14Z</dcterms:modified>
</cp:coreProperties>
</file>